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2" r:id="rId1"/>
    <p:sldMasterId id="2147483673"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type="screen4x3"/>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8998DE-EACC-404F-B97F-FDE62AA63BC3}">
  <a:tblStyle styleId="{948998DE-EACC-404F-B97F-FDE62AA63BC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1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912" cy="465137"/>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97312" y="0"/>
            <a:ext cx="2982912" cy="465137"/>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17600" y="696912"/>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688975" y="4416425"/>
            <a:ext cx="5505450" cy="4183061"/>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2982912" cy="4651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97312" y="8829675"/>
            <a:ext cx="2982912" cy="465137"/>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67589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3bdc9d5b9_0_491:notes"/>
          <p:cNvSpPr txBox="1"/>
          <p:nvPr/>
        </p:nvSpPr>
        <p:spPr>
          <a:xfrm>
            <a:off x="3897312" y="8829675"/>
            <a:ext cx="2982900" cy="4650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800" b="0" i="0" u="none">
                <a:solidFill>
                  <a:srgbClr val="000000"/>
                </a:solidFill>
                <a:latin typeface="Arial"/>
                <a:ea typeface="Arial"/>
                <a:cs typeface="Arial"/>
                <a:sym typeface="Arial"/>
              </a:rPr>
              <a:t>1</a:t>
            </a:fld>
            <a:endParaRPr/>
          </a:p>
        </p:txBody>
      </p:sp>
      <p:sp>
        <p:nvSpPr>
          <p:cNvPr id="139" name="Google Shape;139;g43bdc9d5b9_0_49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g43bdc9d5b9_0_491:notes"/>
          <p:cNvSpPr txBox="1">
            <a:spLocks noGrp="1"/>
          </p:cNvSpPr>
          <p:nvPr>
            <p:ph type="body" idx="1"/>
          </p:nvPr>
        </p:nvSpPr>
        <p:spPr>
          <a:xfrm>
            <a:off x="688975" y="4416425"/>
            <a:ext cx="5505600" cy="41832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55263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3bdc9d5b9_0_555: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3bdc9d5b9_0_555: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43bdc9d5b9_0_555:notes"/>
          <p:cNvSpPr txBox="1">
            <a:spLocks noGrp="1"/>
          </p:cNvSpPr>
          <p:nvPr>
            <p:ph type="sldNum" idx="12"/>
          </p:nvPr>
        </p:nvSpPr>
        <p:spPr>
          <a:xfrm>
            <a:off x="3897312" y="8829675"/>
            <a:ext cx="2982900" cy="4650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sz="1400"/>
          </a:p>
        </p:txBody>
      </p:sp>
    </p:spTree>
    <p:extLst>
      <p:ext uri="{BB962C8B-B14F-4D97-AF65-F5344CB8AC3E}">
        <p14:creationId xmlns:p14="http://schemas.microsoft.com/office/powerpoint/2010/main" val="3878110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3be9717bd_0_0: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43be9717bd_0_0: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g43be9717bd_0_0:notes"/>
          <p:cNvSpPr txBox="1">
            <a:spLocks noGrp="1"/>
          </p:cNvSpPr>
          <p:nvPr>
            <p:ph type="sldNum" idx="12"/>
          </p:nvPr>
        </p:nvSpPr>
        <p:spPr>
          <a:xfrm>
            <a:off x="3897312" y="8829675"/>
            <a:ext cx="2982900" cy="4650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sz="1400"/>
          </a:p>
        </p:txBody>
      </p:sp>
    </p:spTree>
    <p:extLst>
      <p:ext uri="{BB962C8B-B14F-4D97-AF65-F5344CB8AC3E}">
        <p14:creationId xmlns:p14="http://schemas.microsoft.com/office/powerpoint/2010/main" val="3055738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fa2d39c9c_0_0: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g3fa2d39c9c_0_0: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234886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3bdc9d5b9_0_785: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0" name="Google Shape;270;g43bdc9d5b9_0_785: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352049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3bdc9d5b9_0_804: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g43bdc9d5b9_0_80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53587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fa7c58c1f_0_92: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g3fa7c58c1f_0_92: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51769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3bdc9d5b9_0_568: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43bdc9d5b9_0_568: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966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3c282204d_0_1: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43c282204d_0_1: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725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fa2d39c9c_0_14: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g3fa2d39c9c_0_14: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3642212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fa2d39c9c_0_51: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g3fa2d39c9c_0_51: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239620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3bdc9d5b9_0_510: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43bdc9d5b9_0_510: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822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fa7c58c1f_0_4: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g3fa7c58c1f_0_4: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3930785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fa2d39c9c_0_31: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g3fa2d39c9c_0_31:notes"/>
          <p:cNvSpPr>
            <a:spLocks noGrp="1" noRot="1" noChangeAspect="1"/>
          </p:cNvSpPr>
          <p:nvPr>
            <p:ph type="sldImg" idx="2"/>
          </p:nvPr>
        </p:nvSpPr>
        <p:spPr>
          <a:xfrm>
            <a:off x="1117600" y="696913"/>
            <a:ext cx="4646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4796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685e683a0_0_92: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6" name="Google Shape;396;g4685e683a0_0_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846045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3bdc9d5b9_0_692: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43bdc9d5b9_0_69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8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3bdc9d5b9_0_529: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43bdc9d5b9_0_529: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27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3bdc9d5b9_0_535: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43bdc9d5b9_0_535: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29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3bdc9d5b9_0_541: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43bdc9d5b9_0_541: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120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3bdc9d5b9_0_665: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43bdc9d5b9_0_665: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74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3bdc9d5b9_0_515: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g43bdc9d5b9_0_515: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66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3bdc9d5b9_0_760: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43bdc9d5b9_0_760: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43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3bdc9d5b9_0_770:notes"/>
          <p:cNvSpPr txBox="1">
            <a:spLocks noGrp="1"/>
          </p:cNvSpPr>
          <p:nvPr>
            <p:ph type="body" idx="1"/>
          </p:nvPr>
        </p:nvSpPr>
        <p:spPr>
          <a:xfrm>
            <a:off x="688975" y="4416425"/>
            <a:ext cx="5505600" cy="41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43bdc9d5b9_0_770:notes"/>
          <p:cNvSpPr>
            <a:spLocks noGrp="1" noRot="1" noChangeAspect="1"/>
          </p:cNvSpPr>
          <p:nvPr>
            <p:ph type="sldImg" idx="2"/>
          </p:nvPr>
        </p:nvSpPr>
        <p:spPr>
          <a:xfrm>
            <a:off x="1117600" y="696912"/>
            <a:ext cx="4646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33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 name="Google Shape;16;p2"/>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66" name="Google Shape;66;p11"/>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9pPr>
          </a:lstStyle>
          <a:p>
            <a:endParaRPr/>
          </a:p>
        </p:txBody>
      </p:sp>
      <p:sp>
        <p:nvSpPr>
          <p:cNvPr id="67" name="Google Shape;67;p11"/>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68" name="Google Shape;68;p11"/>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Arial"/>
                <a:ea typeface="Arial"/>
                <a:cs typeface="Arial"/>
                <a:sym typeface="Arial"/>
              </a:defRPr>
            </a:lvl9pPr>
          </a:lstStyle>
          <a:p>
            <a:endParaRPr/>
          </a:p>
        </p:txBody>
      </p:sp>
      <p:sp>
        <p:nvSpPr>
          <p:cNvPr id="69" name="Google Shape;69;p11"/>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75" name="Google Shape;75;p12"/>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6" name="Google Shape;76;p12"/>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12"/>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5" name="Google Shape;85;p1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6" name="Google Shape;86;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3" name="Google Shape;93;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 name="Google Shape;97;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8" name="Google Shape;98;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4" name="Google Shape;104;p19"/>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5" name="Google Shape;105;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8" name="Google Shape;108;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
        <p:cNvGrpSpPr/>
        <p:nvPr/>
      </p:nvGrpSpPr>
      <p:grpSpPr>
        <a:xfrm>
          <a:off x="0" y="0"/>
          <a:ext cx="0" cy="0"/>
          <a:chOff x="0" y="0"/>
          <a:chExt cx="0" cy="0"/>
        </a:xfrm>
      </p:grpSpPr>
      <p:sp>
        <p:nvSpPr>
          <p:cNvPr id="110" name="Google Shape;110;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2" name="Google Shape;112;p21"/>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 name="Google Shape;113;p21"/>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4" name="Google Shape;114;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457200" y="1600200"/>
            <a:ext cx="8229600" cy="45259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17" name="Google Shape;117;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23"/>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23"/>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1" name="Google Shape;121;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9pPr>
          </a:lstStyle>
          <a:p>
            <a:endParaRPr/>
          </a:p>
        </p:txBody>
      </p:sp>
      <p:sp>
        <p:nvSpPr>
          <p:cNvPr id="126" name="Google Shape;126;p2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 name="Google Shape;127;p25"/>
          <p:cNvSpPr txBox="1">
            <a:spLocks noGrp="1"/>
          </p:cNvSpPr>
          <p:nvPr>
            <p:ph type="dt" idx="10"/>
          </p:nvPr>
        </p:nvSpPr>
        <p:spPr>
          <a:xfrm>
            <a:off x="457200" y="5334000"/>
            <a:ext cx="2133600" cy="476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 name="Google Shape;128;p25"/>
          <p:cNvSpPr txBox="1">
            <a:spLocks noGrp="1"/>
          </p:cNvSpPr>
          <p:nvPr>
            <p:ph type="ftr" idx="11"/>
          </p:nvPr>
        </p:nvSpPr>
        <p:spPr>
          <a:xfrm>
            <a:off x="3124200" y="5334000"/>
            <a:ext cx="2895600" cy="476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 name="Google Shape;129;p25"/>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31" name="Google Shape;31;p5"/>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37" name="Google Shape;37;p6"/>
          <p:cNvSpPr txBox="1">
            <a:spLocks noGrp="1"/>
          </p:cNvSpPr>
          <p:nvPr>
            <p:ph type="body" idx="1"/>
          </p:nvPr>
        </p:nvSpPr>
        <p:spPr>
          <a:xfrm rot="5400000">
            <a:off x="2309018" y="-251619"/>
            <a:ext cx="4525961" cy="8229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43" name="Google Shape;43;p7"/>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00000"/>
              </a:lnSpc>
              <a:spcBef>
                <a:spcPts val="18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9"/>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61" name="Google Shape;61;p10"/>
          <p:cNvSpPr txBox="1">
            <a:spLocks noGrp="1"/>
          </p:cNvSpPr>
          <p:nvPr>
            <p:ph type="dt" idx="10"/>
          </p:nvPr>
        </p:nvSpPr>
        <p:spPr>
          <a:xfrm>
            <a:off x="457200" y="5334000"/>
            <a:ext cx="2133599"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ftr" idx="11"/>
          </p:nvPr>
        </p:nvSpPr>
        <p:spPr>
          <a:xfrm>
            <a:off x="3124200" y="5334000"/>
            <a:ext cx="2895600" cy="47624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sldNum" idx="12"/>
          </p:nvPr>
        </p:nvSpPr>
        <p:spPr>
          <a:xfrm>
            <a:off x="6759675" y="5810250"/>
            <a:ext cx="2133600" cy="476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p:nvPr/>
        </p:nvSpPr>
        <p:spPr>
          <a:xfrm>
            <a:off x="6241870" y="6535737"/>
            <a:ext cx="2214742" cy="23971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1" name="Google Shape;81;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2" name="Google Shape;82;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ctrTitle"/>
          </p:nvPr>
        </p:nvSpPr>
        <p:spPr>
          <a:xfrm>
            <a:off x="155575" y="271600"/>
            <a:ext cx="8846100" cy="196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t>New Electromagnetic and Optical Fiber Strainmeters and Tiltmeters for Measuring Deformation</a:t>
            </a:r>
            <a:endParaRPr sz="3600"/>
          </a:p>
        </p:txBody>
      </p:sp>
      <p:sp>
        <p:nvSpPr>
          <p:cNvPr id="143" name="Google Shape;143;p27"/>
          <p:cNvSpPr txBox="1"/>
          <p:nvPr/>
        </p:nvSpPr>
        <p:spPr>
          <a:xfrm rot="5400000">
            <a:off x="1759774" y="5980962"/>
            <a:ext cx="921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4" name="Google Shape;144;p27"/>
          <p:cNvSpPr txBox="1"/>
          <p:nvPr/>
        </p:nvSpPr>
        <p:spPr>
          <a:xfrm>
            <a:off x="155575" y="2392300"/>
            <a:ext cx="8846100" cy="317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280"/>
              </a:spcBef>
              <a:spcAft>
                <a:spcPts val="0"/>
              </a:spcAft>
              <a:buClr>
                <a:schemeClr val="dk1"/>
              </a:buClr>
              <a:buFont typeface="Arial"/>
              <a:buNone/>
            </a:pPr>
            <a:r>
              <a:rPr lang="en-US" sz="2400" b="1">
                <a:solidFill>
                  <a:schemeClr val="dk1"/>
                </a:solidFill>
              </a:rPr>
              <a:t>Scott DeWolf</a:t>
            </a:r>
            <a:endParaRPr sz="2400">
              <a:solidFill>
                <a:schemeClr val="dk1"/>
              </a:solidFill>
            </a:endParaRPr>
          </a:p>
          <a:p>
            <a:pPr marL="0" marR="0" lvl="0" indent="0" algn="ctr" rtl="0">
              <a:lnSpc>
                <a:spcPct val="100000"/>
              </a:lnSpc>
              <a:spcBef>
                <a:spcPts val="280"/>
              </a:spcBef>
              <a:spcAft>
                <a:spcPts val="0"/>
              </a:spcAft>
              <a:buClr>
                <a:schemeClr val="dk1"/>
              </a:buClr>
              <a:buFont typeface="Arial"/>
              <a:buNone/>
            </a:pPr>
            <a:r>
              <a:rPr lang="en-US" sz="2400">
                <a:solidFill>
                  <a:schemeClr val="dk1"/>
                </a:solidFill>
              </a:rPr>
              <a:t>Larry Murdoch, Liwei Hua, Hai Xiao, Leonid Germanovich, Stephen Moysey, and Alexander Hanna</a:t>
            </a:r>
            <a:endParaRPr sz="2400">
              <a:solidFill>
                <a:schemeClr val="dk1"/>
              </a:solidFill>
            </a:endParaRPr>
          </a:p>
          <a:p>
            <a:pPr marL="0" marR="0" lvl="0" indent="0" algn="ctr" rtl="0">
              <a:lnSpc>
                <a:spcPct val="100000"/>
              </a:lnSpc>
              <a:spcBef>
                <a:spcPts val="280"/>
              </a:spcBef>
              <a:spcAft>
                <a:spcPts val="0"/>
              </a:spcAft>
              <a:buClr>
                <a:schemeClr val="dk1"/>
              </a:buClr>
              <a:buFont typeface="Arial"/>
              <a:buNone/>
            </a:pPr>
            <a:endParaRPr sz="800">
              <a:solidFill>
                <a:schemeClr val="dk1"/>
              </a:solidFill>
            </a:endParaRPr>
          </a:p>
          <a:p>
            <a:pPr marL="0" marR="0" lvl="0" indent="0" algn="ctr" rtl="0">
              <a:lnSpc>
                <a:spcPct val="100000"/>
              </a:lnSpc>
              <a:spcBef>
                <a:spcPts val="280"/>
              </a:spcBef>
              <a:spcAft>
                <a:spcPts val="0"/>
              </a:spcAft>
              <a:buClr>
                <a:schemeClr val="dk1"/>
              </a:buClr>
              <a:buFont typeface="Arial"/>
              <a:buNone/>
            </a:pPr>
            <a:r>
              <a:rPr lang="en-US" sz="2400">
                <a:solidFill>
                  <a:schemeClr val="dk1"/>
                </a:solidFill>
              </a:rPr>
              <a:t>Clemson University</a:t>
            </a:r>
            <a:endParaRPr sz="2400">
              <a:solidFill>
                <a:schemeClr val="dk1"/>
              </a:solidFill>
            </a:endParaRPr>
          </a:p>
          <a:p>
            <a:pPr marL="0" marR="0" lvl="0" indent="0" algn="ctr" rtl="0">
              <a:lnSpc>
                <a:spcPct val="100000"/>
              </a:lnSpc>
              <a:spcBef>
                <a:spcPts val="280"/>
              </a:spcBef>
              <a:spcAft>
                <a:spcPts val="0"/>
              </a:spcAft>
              <a:buClr>
                <a:schemeClr val="dk1"/>
              </a:buClr>
              <a:buFont typeface="Arial"/>
              <a:buNone/>
            </a:pPr>
            <a:endParaRPr sz="2000">
              <a:solidFill>
                <a:schemeClr val="dk1"/>
              </a:solidFill>
            </a:endParaRPr>
          </a:p>
          <a:p>
            <a:pPr marL="0" marR="0" lvl="0" indent="0" algn="ctr" rtl="0">
              <a:lnSpc>
                <a:spcPct val="100000"/>
              </a:lnSpc>
              <a:spcBef>
                <a:spcPts val="280"/>
              </a:spcBef>
              <a:spcAft>
                <a:spcPts val="0"/>
              </a:spcAft>
              <a:buClr>
                <a:schemeClr val="dk1"/>
              </a:buClr>
              <a:buFont typeface="Arial"/>
              <a:buNone/>
            </a:pPr>
            <a:r>
              <a:rPr lang="en-US" sz="1800">
                <a:solidFill>
                  <a:schemeClr val="dk1"/>
                </a:solidFill>
              </a:rPr>
              <a:t>In cooperation with UNAVCO and Grand Resources, Inc.</a:t>
            </a:r>
            <a:endParaRPr sz="1800">
              <a:solidFill>
                <a:schemeClr val="dk1"/>
              </a:solidFill>
            </a:endParaRPr>
          </a:p>
          <a:p>
            <a:pPr marL="0" marR="0" lvl="0" indent="0" algn="ctr" rtl="0">
              <a:lnSpc>
                <a:spcPct val="100000"/>
              </a:lnSpc>
              <a:spcBef>
                <a:spcPts val="280"/>
              </a:spcBef>
              <a:spcAft>
                <a:spcPts val="0"/>
              </a:spcAft>
              <a:buClr>
                <a:schemeClr val="dk1"/>
              </a:buClr>
              <a:buFont typeface="Arial"/>
              <a:buNone/>
            </a:pPr>
            <a:endParaRPr sz="1800">
              <a:solidFill>
                <a:schemeClr val="dk1"/>
              </a:solidFill>
            </a:endParaRPr>
          </a:p>
          <a:p>
            <a:pPr marL="0" marR="0" lvl="0" indent="0" algn="ctr" rtl="0">
              <a:lnSpc>
                <a:spcPct val="100000"/>
              </a:lnSpc>
              <a:spcBef>
                <a:spcPts val="280"/>
              </a:spcBef>
              <a:spcAft>
                <a:spcPts val="0"/>
              </a:spcAft>
              <a:buClr>
                <a:schemeClr val="dk1"/>
              </a:buClr>
              <a:buFont typeface="Arial"/>
              <a:buNone/>
            </a:pPr>
            <a:r>
              <a:rPr lang="en-US" sz="1800">
                <a:solidFill>
                  <a:schemeClr val="dk1"/>
                </a:solidFill>
              </a:rPr>
              <a:t>Funded by U.S. Department of Energy National Energy Technology Laboratory</a:t>
            </a:r>
            <a:endParaRPr sz="1800">
              <a:solidFill>
                <a:schemeClr val="dk1"/>
              </a:solidFill>
            </a:endParaRPr>
          </a:p>
        </p:txBody>
      </p:sp>
      <p:pic>
        <p:nvPicPr>
          <p:cNvPr id="145" name="Google Shape;145;p27"/>
          <p:cNvPicPr preferRelativeResize="0"/>
          <p:nvPr/>
        </p:nvPicPr>
        <p:blipFill rotWithShape="1">
          <a:blip r:embed="rId3">
            <a:alphaModFix/>
          </a:blip>
          <a:srcRect/>
          <a:stretch/>
        </p:blipFill>
        <p:spPr>
          <a:xfrm>
            <a:off x="8174037" y="5638800"/>
            <a:ext cx="819300" cy="1092300"/>
          </a:xfrm>
          <a:prstGeom prst="rect">
            <a:avLst/>
          </a:prstGeom>
          <a:noFill/>
          <a:ln>
            <a:noFill/>
          </a:ln>
        </p:spPr>
      </p:pic>
      <p:sp>
        <p:nvSpPr>
          <p:cNvPr id="146" name="Google Shape;146;p27" descr="data:image/jpeg;base64,/9j/4AAQSkZJRgABAQAAAQABAAD/2wCEAAkGBxQREhUSEhQWFhUXGBoZFhgYFxsfHBsYGSAeGh0YFx0dHDQgICElHR0aITIhJSkrLi4vGiAzODMsNygtLisBCgoKDg0OGxAQGzIkICQwMjItMjQsLCwsMCwsLCwvLCwsLCw0LCwsLywsLCwsLCwsLCwsLCwsLCwsLCw0LCwsLP/AABEIAEQBPAMBEQACEQEDEQH/xAAcAAACAgMBAQAAAAAAAAAAAAAABQQGAQMHAgj/xABIEAACAQIEAgcFAQoNBQEAAAABAgMAEQQSITEFBgcTIkFRYXEUMkKBkdIjMzRSU3OSscHwFhdUYnKCg5OywtHi8SRVobPhNf/EABsBAQADAQEBAQAAAAAAAAAAAAABAgMEBQYH/8QAOBEAAgECBAMFBwQCAQUBAAAAAAECAxEEEiExQVFhE3GBobEFFCIykdHwIzNSwULhNCRTY8LxFf/aAAwDAQACEQMRAD8A7jQBQATQEObisKe9Kg/rCuaWMoR3mvqX7OXI2YfHxye5IrehFXhiKVT5ZJ+JDhJbokVsVCgCgCgCgCgCgCgCgCgCgCgCgCgCgCgCgCgCgCgCgCgCgCgCgI+OxYiXM21wD5XNr1aMczsiG7G8GqkmjF4sRlAd3YKB+s/KrRi3foQ3YkVUkKAKAKAKAKAKAKAVcxceiwUXWSnyVRux8AKwr11SVt29l+bJcWSlxexyrjHMWJxhPWSNChByxxb327ZGtxdSQNLHevKnOVR3n8XlHwXG+qu+PAq6nBO3dq/r9HpwK5IcPdvvZYgd+YqwGpBUMCLk3B8q7aeDxLStF27rXXjY5pNN8L9Xqn5knh5gMjMhtqzAQtZ7aZVA0OliDYH3r91Z4jDVYxSqR+q06u+vqhTlaTa8n+ehbOWOdp4Ai4g9bGwJvvIiCwzPbS3f5VEak6TtDVcn/wCrfo735o1hXuln+vJc2vyx1PC4lZUDoQVIuCK9GnUjUjmjsbNWIPFeKGGTDxhb9dIUJvbLZWe/n7tvnVm7Gcp2aXMzwfiZnbEKVy9TMYhrfNZUbNtp71reVE7iE8zfRiZOa39s9mMcajrOrCvIVkYflUDLlZfIEnQ+lRm1sZ9q8+UtdWNyprzXKLyPCggGI6gsJDnBzZAxXLa1yO+q5jn7aW7Wl7Hgc4McVJhwsK5JhEM8jBmvbtKAhHf491Rm1sO2edx6mvFc7MmIki6uMhJ1hyiX7s2bL20jy6gZvHuNMxDxFpNW489foMk5mBxvsuT7ncoJb6GcL1hitbuTW/jcVObWxp2vx5fy4txXOrJNJGI4myTCIRiU9c/u9pI8mvvX3+E1GYzddqTVuPPUZY3jGJTFph1hiIkDMrGVgcqZQ1xk37W16m7uXlUmpqNt+oux3OzRNi16i7QMFiGb76SQpG2liw8dKhy3KOvbNpt5mMbzqyGAZIl62ATEySMACbdkZUN996OQdd6dVcm4rmrqZsPHIgySx5mkViVRjooNx7rHQMbakVOazLurZpNbmifmif2WLFJBGVcqrBpCCGaTqhbsai5BJqM2lyrqyyqSX5cfy40w4dppwFKIWcKSQMtzoSBfTyq19DbNaN5CjB8wT54PaIESPEm0ZWQsykqXAkGUDUDcHQ/Wou+JmqkrrMtzTy3zW2Ll6vLCtjIColJkAQlb5clrE27++ilcinWc3bT66lrqxuFAFAFAYbbTegIWC4mkhK3yuNCh3BG/rV5U3HXgVUkxPxji0c2HdQbMCLqd9D3eNb06UozTZnKacRfFx+RViX8Q6/zlGgH0/ZWjoJtvmUVR6HqbiglxSSE2RWFr9w8T61Cp5abXElyvK5acBj1mBZL5QbXPf51ySg4uzNlJPY9Q41XYqhzW94jYeV9r+VHFpXZKaexJqpIUAUAUAUBh2sCTsNaiUlFXYSucO5i4r7diXmbVEOWJcxXKBvKD6jfWw9a8bPObzfy6X04Rt58LszqyTdlrbbW3j+X0Kpjse2IYhSch8rF/5zfsXYV9X7P9mww8VKS+L06L7nnV8RKTyw8XzLh0Z4d4sRdmRIQC0vWBRcWNgtxe99dPA1bHwpytN/MttX6bGuEzxbXDiV3nHh4XFzNHlMZcujJ7tm1FiNrGurCyUqST7jnxMXGo5RNfCeJsTle7Gxt/PG5U9+YWuCNTqPAjw/avs1QXaU9Fx6dV05rbjzOjD1s+j39V9zo/Rxxcxy+zMwKSDPHbYHvUeW31rx8JWyz6N2d+fB+Oz8Dvhp8D5XX9r7eJeuN8JTEqmZ3jaNs8boQGVrEXFwQdCRYivWauVnBSNPD+CpCmVZpMxl62Ryy5pG0uH7NrEACwA0FErERgkrJkaTliNpQ7TSlBIJRCXUoJAcwIJXOBfXLmtUZUVdJN3v4DrDQ9Xmu7NmYt2yNL/CtgOyP21Y1SsJY+U4s2YyzMnWmbqiy9X1l817Bbmza2JquUyVFX3fdwPa8uqkskiYiePrJOsdFaPKW0HfGTYgAb1Nh2VpNpvyJuB4THC8si3LTP1jFraNYLZdNBYedLF4wUW3zFg5Pwth73WCTreuzDrM+bPcm1vK1ttKjKinYQ8efEkT8uQMHGZgzTdeHDAOknZHYNtBZbWN9zTKiXSj53J03D0M8c5Jzxo6LqLEPluSLb9kVNtbl3FZlLkLMRyph3lErF8wkeQdoWzSKEI22FgR5ioyozdGLdzJ5VjvE0c08ZihEKlGTVBY9rMh1030plHYrSzasrEmfl6KT76XkvCYWzEdpSQ2Y2Udq43FvSpsWdNPfXSxqHL0KYSPCF3EUZRlJYZro4kFza3vDw2qMqtYjsoqCiNpFSVGQ2ZWBDC9wQdCKsaaMTYDliOJ43aaaQRfeUkZSsemW4soJIBsCxNqqomUaSTTbvbYYcG4XHho+rjJIzO12IJu7FzqBtc1KVi8IKKsicTUlwDDxoDNAFAeJpMqljewF9N6lK7sGUrj2KikcSRE5vi0I22IrupRkllkc02m7o9cM4BJMMzHIp2JGp8wKiddR0RMabY2HKkdvfe/y/0rH3mXIv2SFvEeW3jBZDnA3Fu1/9rWGIT0ehSVNrYicJgkmPUhyqXu2tv+TV6jjH4ralYpvQu+EwyxKEQWA/e5rglJyd2dKVlZG6oJCgCgCgCgE3OGJMWCncbiNretq5ca/0Wudl9WWho78jg2Jxv/SBFBACqovb47X1B10DeG9T7Pw2bFpvm39PxHBOt+nZcF6mOXFAfMRcqGYeqKWG3mBX0HtOrOlhpSg7PTzaRy4OKlU16+SH7c1YrNEBPh26xAxIzdg69lu1vqa+YVapaTvL4XbaOvVaHbPENOKWXXv079SRHxeeVCuKdQkt1jQA3ksPe30UWGvfWNbGVqb/AEJttWb+WyXXTfoa4e9VfrJJPRb3fnt1KBnKkMNxZh6jWvuqkFOLi9noeJTllkmuDLVwTHBMTHlv2JVANxYKbkC2+xAv5Wr4GrSlGLk+GvW6a4+Gx7EaiVWMetuln08S/dMkxGFgKki8vcSPhPhXrSd0Z41tQVuZzThfDMZiQzQLNIFNmKtsTrbVvCqWfA4IRqT+W5N/grxL8hiP0v8AfSz5F+xrcmWfpgdk9jALKere9iRqMm9qvM2xjay/nI99EfMxDHBysTmJaIsb9r4kufG1x86QfAtg62uR+BX+lCdhxGcBmAypoGI+AedVnuY4qTVV2ZZ+lGVhgcEQxBJF7Ej4PKrS2N8W2qcbfmhQeGcLxmJUtAk0iqbEq+x3tq3hVLM44RqT+W5OTlXiVx9wxG4+L/fU2fI0VGtyZZemKRlbCAMy/c3vYkagrvarTNsa2spUOHcEx2IQSQxzOhJAZW0uDY7t41SzOaNOrJXVz3gOOYvh8+ryKyEdZE7EgjfKwJ7x3jyqbtCNWpSlqdh5n5sXC4JcSoDNIF6pT3lhe58gNT6Vo5WVz06tZQhm+hxwDG8UlNusnfci9lUd25CqKz1Z5n6lZ8zxiMLjOGyLmEkD7qQ2h9CCVb0pqiGqlJ8joTyNxvhnWL2cVCT7pIDMNxp3Mutu41b5kdt3XpXW6Kj0f8zNg8UBKzdVJ2JAxJynubXax0PkTVYuzObD1nCeuzHnS3zKXkXCRMQsdmlKm13I0W48Ab/MeFWm+BtjK2uRDvon4A0cXtcxYvKLRhiTaP8AGsTu2/papguJrhKbUc8uJ0GrnYYYfKgEPEzi47sjh0/orcDzHf8AKuiHZS0asZSzrYTcvYLrprsOyvaI7r30H7+Fb1p5I6GcI3ZHj6Q8vEHwsqKkKyNEH1uGU5czd1iR8tKl4H9FTT13MFjV2zg1psMeb+bXweIw0KIrLKRnJJuAWC9m3rfWs8PhlUhKTexrXxDpzjFLcVcZ5v4jFPJHHgrorEISjtmUbNcG2o1+da08NQlBNz18DKpiK8ZNKGhA/hlxL+QL/cyf61p7rh/5+aM/ecR/DyG/DeaeISQYiRsFZ4wvVjKwzXNmFibmw10rGeHoKcUp6Pc2hXrOEm46rYQy9IvEFkETYaMSG1kKPmN9rDNeuhYGg1mUtPA53ja6llcdfEcSc64yLBviJ8MEcSKkYIZQ2YEkkE30t871isJSlVUIyuramzxVSNJznGzLnwHiBxOHinIymRAxHgT3VxVYZJuPI7KU88FLmT6zNAoBTzXhOuwk8YFyUa3rauXGL9Fvlr9NS0NXbmcIxcJfCg5mdgtzvZSpvk3IvYPoNtKYGrGliYvZXt9eP1see05xavdtfi9SHwCX7pl/GVwPUqwFe97YX/RzfKz+jRzYJ/rJc7+jN3AsHGzozkCNIxJJ33IOieraCvm8RWnCElFXk3ZffwL0qMJ1E5O0Urv7eJPw+L9oxKTyCzXfQe6qKpNreQrH3fsaMqcdb2722zeniXXrxm9PRJFYijLlVGpNh9a+5rVFThKctkjzqcHKaS5lx5fwxlnjCm6vKCEt3A3DelgPGvz6p8V01q9L9+jXm/A9mF3ONnpe9u7W/wCcS7dNAthYAO6X/K1e3PY58d8i7zmfB+YcThAy4eUxhjdgFU3IFr9pT3Vmm1scEKs4fKxtgueOINJGpxLEF0BGRNiwBHueFTmfM1jiat1dli6bvfwv9GT9a1aZrj94+P8ARztBJCY5hdTfPG3mjWuPRhVDjV42kTubOLjGYhsQBbOiZh4MqgNbyuKN3LVqmeWYvnSp+AYL1X/11eWx2Yz9uP5wKFwfmLFYRWXDytGrG7AKpubWvqp7qpdo44VZw+Vjvg/O3EHnhRsQxVpEDDImoLAEe54VKkzaGIquSTY66bfvuG/oSfrWrTNcdvErfAeecVg4RBD1WUFiMykm7G5+Lxqqk0c9PEzhHKrESHDYniuKYgZ5JCM7AWVRtc9wAA+dqatlVGdafVlp6XY+q9jw6+4kRA9RlW/0q0zoxmmWI+6KyIuGyzAAtnkY+eQaCphsb4TSk2VfjHSDHjFQYjApIFOZQZWFja3cBf0NVcr8DnniozXxR8y6dGXGI8Qkoiw0eHCFRZPiuNzpVoM6sLUU07KxS+lXlv2ef2mMWimPaA2WTv8A0t/W9VkrHLi6OWWZbMT8lcAbiGKCtcxr25mJ+HuW/ix09L+FQldmVCk6k9duJ9ARoFAAFgBYDwArY9k9UAUAk5niJS/XZAPhOgb5jX5VvQavtczqbbkLkth91Hf2fprV8TwK0uJzN+BnG8Qx0Snthp3TzZZB2T6gmvU7bsqMJPbT0PHVHta01x19SJLxh8RLg0lBzwMsZJ3IDi1/MbH0q6pKEZuOz18iO1c5wjLdaeZeON4TjRnlMMyiIuerAaMWT4RZlve2964KUsJkWZa8dzuqxxWd5XoQvYuO/lx/eRfZrTPg/wCPqUy4vn6Fp5Ig4gpk9vkV1OXqxdSQdb6qNttDXJipUXbskdWGVZX7RlW5r/8A3cP/AGX6zXXQ/wCJLxOWv/y4/nMedMH4Cv55P1NWHs793wNvaH7XiO+Rz/0GG/NLWGK/el3m+G/Zj3D2uc3CgMML6GoaurMHIOZ+EHB4hlserku0ZFybnXq0Huqc2t7EnUV5Dh2f6b4bdY8299NumjMKsXGWZbPyfJLZXevkUbHcOaKTND8JzZV1KEa3Ud66aEXtax8T9Fg/aNOtS7LEcVa72a68n/8AUcdSi8+enutbf2jfCRLdsPa5OZ4Tp2vxk8R5brXmV8LPCaVdY/4z6cpcn12Zaa7b4qW/GPXmua9D1isQI88cZEmIlFpCmqop3RLbk/E2w2HfXXg8LfLWrfDTjqr7t8G+SXBbsqoundLWct7bL/fM18M4fvcjNY5jcWVe9Qe9jqCwuF+emHtT2n2toU/lvy1b525LdJ2ub4fDqCd9+Pdy+74HUOjfgrFvapL5QMsIYC4B3On72Arz8JRTnmtovOX+vV9Drhe2Z8dui/36Gemr8Fh/Pf5Wr0p7HHjvkXeVLkDm6DARyrNG7l3DDKFNgBbW5FVi7HPh68aaaaLV/Grg/wCTzfop9qrZ0b++0+TE/TBiRL7FIAQHjdgDvY5DrUTMsa7uL7/6NnCuXfbeCJlF5omleLz7Run9Yf8Am1ErxLQpdph1zVzmj7GszgOp9Kn4BgvVf8Fay2PQxn7cfzgI+QecIMBFIk0buXfMCoU2FgNbkVWMrGOHrxpppotP8auDGvs836Kfaq2dHR77T5MS9MU4kbByC4DROwvvYlTrUTM8a75WTuUeV4sdwgKVUS5pMklhmDBja53I7reFIq8S9KjGpRtxKJwbiMvDsWH1DRsVlT8ZdmU+PiPkaonZnHCcqU+7c6N0oYEYzBRY2DthO1pv1b7n5GxPoa0lqrndio9pBTjwKlyNzkuDSTDzozwSXPZ94Eix0uLg+tVjKxzUMQqacZbC7mbHYBwq4HDPFY3Z3Y3I/FC5j9ah24GdWVJ/IrF36ElPV4k20zrr8qtA68Dsxr0xfgA/PR/tqZ7GmM/b8RJ0I74r+z/zVEDLAf5HU60PQCgMMKAR8Q4JGQ0sryNYXOo+gFq3hWl8sUjNwW7K9wnG9RLnscpuCP5p/aNK6akM8bGMZZXca8B5Vjhxk2OSUuJgxVbaDrCGbXv1FY1cTKVNUmtv6FLDRhUdRPf+yNxjkCKfGLilcx9pWdAPeZTe4Pdfvq1PGyhTcLXK1MHGVRVL2F3GujppppZvbGUOzPYgnKCb2vm2Gw8q1pY5Rio5DOpgnKTlnFP8AF/7iPoft1t76/8AtmfuX/kLLyZwiPAGQtjBLny6E2AtfW1zrrXLiakq1rQtY6cPSVK95XPXE+CYefHRYz2gAx2ugsblb217t6iFWcKTp5dyZ0YyqqpfYa81cEXiOH6nPl7QYMBfUeI79zWVCq6M81i9eiq0Mtynr0WyAWGNYDuGU2/x12//AKEf4HJ7hJbTOicOw3VRJGWLlFC5m3Nha5rzZyzSbPQisqSJNVLBQELi3DI8TGY5VBB28QfEVjWoxqqz8HxRKfB7HMeOclYiA9gdfGCSO9hpYXvuNtiPdFebUpTh8y8Vt4rdP6rUxdJr5dVye/8AtfR6FVxGC7VnRw2ty6BiLKNCSp3a437qrDFTgmoT8FK3HlfguhVr+Sf0vw+/U98P4Y7sFSORxpdAoVSRe4a1gRt9DpUVK8qujnr3uT8Frbj9yYKV9Iu3dZf0Xjlno/b3sTYR3zCIft/f61vTw06ju1lVtX/k/t68rF4UlH5teS4L7+nO50eKMKAqgADYCvShCMIqMVZI0bb1Yo5p5bj4hGscrMoVswykXvYjvHnUtXMatJVFZlZ/inwv5Wb6r9mq5EYe5U+oHonwv5Wb6r9mmRD3KmN+O8jwYtIEkeQCFci5SNRpvp5CpcbmlTDxna/AbcucFTBQCCMsVBYgta/aN+6pSsa06apxyornFejPCzyvLmkQublVItc7207zr86q4JmE8JCTuNuYeU4sZDFDIzhYrZSpFzYZdbjwqzVzSpRjUik+BX/4p8L+Vm+q/ZquRGPuVPqB6JsL+Vm+q/ZpkQ9ypjjj/I8OMEIkeQdSmRcpGo0308qlxua1MPGpa/AacucETBQCCMsygsbta/aNztUpWRpTpqEcqE/MfIOGxs3XuXRyAGyEDNbYm43tp8hUOKZlUw0KkszGnLXAEwUJgR3dLkgPY2vuBYbE628zUpWNKdNU45UIuMdGeDnYumaEnUiO2X5KRYfKquCMZ4SnJ32NGA6K8IjXkeWUeBIA+eUXpkREcFTW+pdcFg44UEcSKiDZVAAH0q9rHVGKirIgczcBjx0PUysyrmDXW17rfxHnUNXKVaaqRysi8qcpRcP6zqmdustfMR8N9rDzoo2K0qEaV7FgqTYKAKADQFT4pHJi5D1Y+5JcBjsSNyPGuum40467swknN6Czh2MmiBeMnIPevqv/AD6VtOMJaMpFtaoYDmqS3uLf51l7tHmX7VkDHcTmnOVibX9xRbXzG5rSFOMNUUcnIn8vcIjmVmfNdWsRe1Z1qsovQvCCa1H0PBIF2jU+uv6653Vm+JooR5E2OBV91QPQAVRtvctY2VBIUAUAUAUAUAUBreBW3VT6gVSVOEt0mSm0ZSMLsAPQVMYqOyDbZ7qxAUAUAUAUAUAUAUAUAUAUAUAUAUAUAUAUAUAUAUAUAUAUBgi+lAYCC1rabW8qAV8wwgYZlQW1UAAeY0FbUX8d2ZzXw6EWDlpQYiT7usg/GO4t86s8Q9fIhUloY4rw/LiIplGjOA3r3H50pzvBxYlH4kx+qAEkAXO/n61zmp6oAoAoAoAoAoAoAoAoAoAoAoAoAoAoAoAoAoAoAoAoAoAoAoAoAoAoAoAoAoAoAoAoAoAoAoDDKDvQGaAwyg70BmgCgCgCgCgCgCgP/9k="/>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7" name="Google Shape;147;p27" descr="data:image/jpeg;base64,/9j/4AAQSkZJRgABAQAAAQABAAD/2wCEAAkGBxQREhUSEhQWFhUXGBoZFhgYFxsfHBsYGSAeGh0YFx0dHDQgICElHR0aITIhJSkrLi4vGiAzODMsNygtLisBCgoKDg0OGxAQGzIkICQwMjItMjQsLCwsMCwsLCwvLCwsLCw0LCwsLywsLCwsLCwsLCwsLCwsLCwsLCw0LCwsLP/AABEIAEQBPAMBEQACEQEDEQH/xAAcAAACAgMBAQAAAAAAAAAAAAAABQQGAQMHAgj/xABIEAACAQIEAgcFAQoNBQEAAAABAgMAEQQSITEFBgcTIkFRYXEUMkKBkdIjMzRSU3OSscHwFhdUYnKCg5OywtHi8SRVobPhNf/EABsBAQADAQEBAQAAAAAAAAAAAAABAgMEBQYH/8QAOBEAAgECBAMFBwQCAQUBAAAAAAECAxEEEiExQVFhE3GBobEFFCIykdHwIzNSwULhNCRTY8LxFf/aAAwDAQACEQMRAD8A7jQBQATQEObisKe9Kg/rCuaWMoR3mvqX7OXI2YfHxye5IrehFXhiKVT5ZJ+JDhJbokVsVCgCgCgCgCgCgCgCgCgCgCgCgCgCgCgCgCgCgCgCgCgCgCgCgI+OxYiXM21wD5XNr1aMczsiG7G8GqkmjF4sRlAd3YKB+s/KrRi3foQ3YkVUkKAKAKAKAKAKAKAVcxceiwUXWSnyVRux8AKwr11SVt29l+bJcWSlxexyrjHMWJxhPWSNChByxxb327ZGtxdSQNLHevKnOVR3n8XlHwXG+qu+PAq6nBO3dq/r9HpwK5IcPdvvZYgd+YqwGpBUMCLk3B8q7aeDxLStF27rXXjY5pNN8L9Xqn5knh5gMjMhtqzAQtZ7aZVA0OliDYH3r91Z4jDVYxSqR+q06u+vqhTlaTa8n+ehbOWOdp4Ai4g9bGwJvvIiCwzPbS3f5VEak6TtDVcn/wCrfo735o1hXuln+vJc2vyx1PC4lZUDoQVIuCK9GnUjUjmjsbNWIPFeKGGTDxhb9dIUJvbLZWe/n7tvnVm7Gcp2aXMzwfiZnbEKVy9TMYhrfNZUbNtp71reVE7iE8zfRiZOa39s9mMcajrOrCvIVkYflUDLlZfIEnQ+lRm1sZ9q8+UtdWNyprzXKLyPCggGI6gsJDnBzZAxXLa1yO+q5jn7aW7Wl7Hgc4McVJhwsK5JhEM8jBmvbtKAhHf491Rm1sO2edx6mvFc7MmIki6uMhJ1hyiX7s2bL20jy6gZvHuNMxDxFpNW489foMk5mBxvsuT7ncoJb6GcL1hitbuTW/jcVObWxp2vx5fy4txXOrJNJGI4myTCIRiU9c/u9pI8mvvX3+E1GYzddqTVuPPUZY3jGJTFph1hiIkDMrGVgcqZQ1xk37W16m7uXlUmpqNt+oux3OzRNi16i7QMFiGb76SQpG2liw8dKhy3KOvbNpt5mMbzqyGAZIl62ATEySMACbdkZUN996OQdd6dVcm4rmrqZsPHIgySx5mkViVRjooNx7rHQMbakVOazLurZpNbmifmif2WLFJBGVcqrBpCCGaTqhbsai5BJqM2lyrqyyqSX5cfy40w4dppwFKIWcKSQMtzoSBfTyq19DbNaN5CjB8wT54PaIESPEm0ZWQsykqXAkGUDUDcHQ/Wou+JmqkrrMtzTy3zW2Ll6vLCtjIColJkAQlb5clrE27++ilcinWc3bT66lrqxuFAFAFAYbbTegIWC4mkhK3yuNCh3BG/rV5U3HXgVUkxPxji0c2HdQbMCLqd9D3eNb06UozTZnKacRfFx+RViX8Q6/zlGgH0/ZWjoJtvmUVR6HqbiglxSSE2RWFr9w8T61Cp5abXElyvK5acBj1mBZL5QbXPf51ySg4uzNlJPY9Q41XYqhzW94jYeV9r+VHFpXZKaexJqpIUAUAUAUBh2sCTsNaiUlFXYSucO5i4r7diXmbVEOWJcxXKBvKD6jfWw9a8bPObzfy6X04Rt58LszqyTdlrbbW3j+X0Kpjse2IYhSch8rF/5zfsXYV9X7P9mww8VKS+L06L7nnV8RKTyw8XzLh0Z4d4sRdmRIQC0vWBRcWNgtxe99dPA1bHwpytN/MttX6bGuEzxbXDiV3nHh4XFzNHlMZcujJ7tm1FiNrGurCyUqST7jnxMXGo5RNfCeJsTle7Gxt/PG5U9+YWuCNTqPAjw/avs1QXaU9Fx6dV05rbjzOjD1s+j39V9zo/Rxxcxy+zMwKSDPHbYHvUeW31rx8JWyz6N2d+fB+Oz8Dvhp8D5XX9r7eJeuN8JTEqmZ3jaNs8boQGVrEXFwQdCRYivWauVnBSNPD+CpCmVZpMxl62Ryy5pG0uH7NrEACwA0FErERgkrJkaTliNpQ7TSlBIJRCXUoJAcwIJXOBfXLmtUZUVdJN3v4DrDQ9Xmu7NmYt2yNL/CtgOyP21Y1SsJY+U4s2YyzMnWmbqiy9X1l817Bbmza2JquUyVFX3fdwPa8uqkskiYiePrJOsdFaPKW0HfGTYgAb1Nh2VpNpvyJuB4THC8si3LTP1jFraNYLZdNBYedLF4wUW3zFg5Pwth73WCTreuzDrM+bPcm1vK1ttKjKinYQ8efEkT8uQMHGZgzTdeHDAOknZHYNtBZbWN9zTKiXSj53J03D0M8c5Jzxo6LqLEPluSLb9kVNtbl3FZlLkLMRyph3lErF8wkeQdoWzSKEI22FgR5ioyozdGLdzJ5VjvE0c08ZihEKlGTVBY9rMh1030plHYrSzasrEmfl6KT76XkvCYWzEdpSQ2Y2Udq43FvSpsWdNPfXSxqHL0KYSPCF3EUZRlJYZro4kFza3vDw2qMqtYjsoqCiNpFSVGQ2ZWBDC9wQdCKsaaMTYDliOJ43aaaQRfeUkZSsemW4soJIBsCxNqqomUaSTTbvbYYcG4XHho+rjJIzO12IJu7FzqBtc1KVi8IKKsicTUlwDDxoDNAFAeJpMqljewF9N6lK7sGUrj2KikcSRE5vi0I22IrupRkllkc02m7o9cM4BJMMzHIp2JGp8wKiddR0RMabY2HKkdvfe/y/0rH3mXIv2SFvEeW3jBZDnA3Fu1/9rWGIT0ehSVNrYicJgkmPUhyqXu2tv+TV6jjH4ralYpvQu+EwyxKEQWA/e5rglJyd2dKVlZG6oJCgCgCgCgE3OGJMWCncbiNretq5ca/0Wudl9WWho78jg2Jxv/SBFBACqovb47X1B10DeG9T7Pw2bFpvm39PxHBOt+nZcF6mOXFAfMRcqGYeqKWG3mBX0HtOrOlhpSg7PTzaRy4OKlU16+SH7c1YrNEBPh26xAxIzdg69lu1vqa+YVapaTvL4XbaOvVaHbPENOKWXXv079SRHxeeVCuKdQkt1jQA3ksPe30UWGvfWNbGVqb/AEJttWb+WyXXTfoa4e9VfrJJPRb3fnt1KBnKkMNxZh6jWvuqkFOLi9noeJTllkmuDLVwTHBMTHlv2JVANxYKbkC2+xAv5Wr4GrSlGLk+GvW6a4+Gx7EaiVWMetuln08S/dMkxGFgKki8vcSPhPhXrSd0Z41tQVuZzThfDMZiQzQLNIFNmKtsTrbVvCqWfA4IRqT+W5N/grxL8hiP0v8AfSz5F+xrcmWfpgdk9jALKere9iRqMm9qvM2xjay/nI99EfMxDHBysTmJaIsb9r4kufG1x86QfAtg62uR+BX+lCdhxGcBmAypoGI+AedVnuY4qTVV2ZZ+lGVhgcEQxBJF7Ej4PKrS2N8W2qcbfmhQeGcLxmJUtAk0iqbEq+x3tq3hVLM44RqT+W5OTlXiVx9wxG4+L/fU2fI0VGtyZZemKRlbCAMy/c3vYkagrvarTNsa2spUOHcEx2IQSQxzOhJAZW0uDY7t41SzOaNOrJXVz3gOOYvh8+ryKyEdZE7EgjfKwJ7x3jyqbtCNWpSlqdh5n5sXC4JcSoDNIF6pT3lhe58gNT6Vo5WVz06tZQhm+hxwDG8UlNusnfci9lUd25CqKz1Z5n6lZ8zxiMLjOGyLmEkD7qQ2h9CCVb0pqiGqlJ8joTyNxvhnWL2cVCT7pIDMNxp3Mutu41b5kdt3XpXW6Kj0f8zNg8UBKzdVJ2JAxJynubXax0PkTVYuzObD1nCeuzHnS3zKXkXCRMQsdmlKm13I0W48Ab/MeFWm+BtjK2uRDvon4A0cXtcxYvKLRhiTaP8AGsTu2/papguJrhKbUc8uJ0GrnYYYfKgEPEzi47sjh0/orcDzHf8AKuiHZS0asZSzrYTcvYLrprsOyvaI7r30H7+Fb1p5I6GcI3ZHj6Q8vEHwsqKkKyNEH1uGU5czd1iR8tKl4H9FTT13MFjV2zg1psMeb+bXweIw0KIrLKRnJJuAWC9m3rfWs8PhlUhKTexrXxDpzjFLcVcZ5v4jFPJHHgrorEISjtmUbNcG2o1+da08NQlBNz18DKpiK8ZNKGhA/hlxL+QL/cyf61p7rh/5+aM/ecR/DyG/DeaeISQYiRsFZ4wvVjKwzXNmFibmw10rGeHoKcUp6Pc2hXrOEm46rYQy9IvEFkETYaMSG1kKPmN9rDNeuhYGg1mUtPA53ja6llcdfEcSc64yLBviJ8MEcSKkYIZQ2YEkkE30t871isJSlVUIyuramzxVSNJznGzLnwHiBxOHinIymRAxHgT3VxVYZJuPI7KU88FLmT6zNAoBTzXhOuwk8YFyUa3rauXGL9Fvlr9NS0NXbmcIxcJfCg5mdgtzvZSpvk3IvYPoNtKYGrGliYvZXt9eP1see05xavdtfi9SHwCX7pl/GVwPUqwFe97YX/RzfKz+jRzYJ/rJc7+jN3AsHGzozkCNIxJJ33IOieraCvm8RWnCElFXk3ZffwL0qMJ1E5O0Urv7eJPw+L9oxKTyCzXfQe6qKpNreQrH3fsaMqcdb2722zeniXXrxm9PRJFYijLlVGpNh9a+5rVFThKctkjzqcHKaS5lx5fwxlnjCm6vKCEt3A3DelgPGvz6p8V01q9L9+jXm/A9mF3ONnpe9u7W/wCcS7dNAthYAO6X/K1e3PY58d8i7zmfB+YcThAy4eUxhjdgFU3IFr9pT3Vmm1scEKs4fKxtgueOINJGpxLEF0BGRNiwBHueFTmfM1jiat1dli6bvfwv9GT9a1aZrj94+P8ARztBJCY5hdTfPG3mjWuPRhVDjV42kTubOLjGYhsQBbOiZh4MqgNbyuKN3LVqmeWYvnSp+AYL1X/11eWx2Yz9uP5wKFwfmLFYRWXDytGrG7AKpubWvqp7qpdo44VZw+Vjvg/O3EHnhRsQxVpEDDImoLAEe54VKkzaGIquSTY66bfvuG/oSfrWrTNcdvErfAeecVg4RBD1WUFiMykm7G5+Lxqqk0c9PEzhHKrESHDYniuKYgZ5JCM7AWVRtc9wAA+dqatlVGdafVlp6XY+q9jw6+4kRA9RlW/0q0zoxmmWI+6KyIuGyzAAtnkY+eQaCphsb4TSk2VfjHSDHjFQYjApIFOZQZWFja3cBf0NVcr8DnniozXxR8y6dGXGI8Qkoiw0eHCFRZPiuNzpVoM6sLUU07KxS+lXlv2ef2mMWimPaA2WTv8A0t/W9VkrHLi6OWWZbMT8lcAbiGKCtcxr25mJ+HuW/ix09L+FQldmVCk6k9duJ9ARoFAAFgBYDwArY9k9UAUAk5niJS/XZAPhOgb5jX5VvQavtczqbbkLkth91Hf2fprV8TwK0uJzN+BnG8Qx0Snthp3TzZZB2T6gmvU7bsqMJPbT0PHVHta01x19SJLxh8RLg0lBzwMsZJ3IDi1/MbH0q6pKEZuOz18iO1c5wjLdaeZeON4TjRnlMMyiIuerAaMWT4RZlve2964KUsJkWZa8dzuqxxWd5XoQvYuO/lx/eRfZrTPg/wCPqUy4vn6Fp5Ig4gpk9vkV1OXqxdSQdb6qNttDXJipUXbskdWGVZX7RlW5r/8A3cP/AGX6zXXQ/wCJLxOWv/y4/nMedMH4Cv55P1NWHs793wNvaH7XiO+Rz/0GG/NLWGK/el3m+G/Zj3D2uc3CgMML6GoaurMHIOZ+EHB4hlserku0ZFybnXq0Huqc2t7EnUV5Dh2f6b4bdY8299NumjMKsXGWZbPyfJLZXevkUbHcOaKTND8JzZV1KEa3Ud66aEXtax8T9Fg/aNOtS7LEcVa72a68n/8AUcdSi8+enutbf2jfCRLdsPa5OZ4Tp2vxk8R5brXmV8LPCaVdY/4z6cpcn12Zaa7b4qW/GPXmua9D1isQI88cZEmIlFpCmqop3RLbk/E2w2HfXXg8LfLWrfDTjqr7t8G+SXBbsqoundLWct7bL/fM18M4fvcjNY5jcWVe9Qe9jqCwuF+emHtT2n2toU/lvy1b525LdJ2ub4fDqCd9+Pdy+74HUOjfgrFvapL5QMsIYC4B3On72Arz8JRTnmtovOX+vV9Drhe2Z8dui/36Gemr8Fh/Pf5Wr0p7HHjvkXeVLkDm6DARyrNG7l3DDKFNgBbW5FVi7HPh68aaaaLV/Grg/wCTzfop9qrZ0b++0+TE/TBiRL7FIAQHjdgDvY5DrUTMsa7uL7/6NnCuXfbeCJlF5omleLz7Run9Yf8Am1ErxLQpdph1zVzmj7GszgOp9Kn4BgvVf8Fay2PQxn7cfzgI+QecIMBFIk0buXfMCoU2FgNbkVWMrGOHrxpppotP8auDGvs836Kfaq2dHR77T5MS9MU4kbByC4DROwvvYlTrUTM8a75WTuUeV4sdwgKVUS5pMklhmDBja53I7reFIq8S9KjGpRtxKJwbiMvDsWH1DRsVlT8ZdmU+PiPkaonZnHCcqU+7c6N0oYEYzBRY2DthO1pv1b7n5GxPoa0lqrndio9pBTjwKlyNzkuDSTDzozwSXPZ94Eix0uLg+tVjKxzUMQqacZbC7mbHYBwq4HDPFY3Z3Y3I/FC5j9ah24GdWVJ/IrF36ElPV4k20zrr8qtA68Dsxr0xfgA/PR/tqZ7GmM/b8RJ0I74r+z/zVEDLAf5HU60PQCgMMKAR8Q4JGQ0sryNYXOo+gFq3hWl8sUjNwW7K9wnG9RLnscpuCP5p/aNK6akM8bGMZZXca8B5Vjhxk2OSUuJgxVbaDrCGbXv1FY1cTKVNUmtv6FLDRhUdRPf+yNxjkCKfGLilcx9pWdAPeZTe4Pdfvq1PGyhTcLXK1MHGVRVL2F3GujppppZvbGUOzPYgnKCb2vm2Gw8q1pY5Rio5DOpgnKTlnFP8AF/7iPoft1t76/8AtmfuX/kLLyZwiPAGQtjBLny6E2AtfW1zrrXLiakq1rQtY6cPSVK95XPXE+CYefHRYz2gAx2ugsblb217t6iFWcKTp5dyZ0YyqqpfYa81cEXiOH6nPl7QYMBfUeI79zWVCq6M81i9eiq0Mtynr0WyAWGNYDuGU2/x12//AKEf4HJ7hJbTOicOw3VRJGWLlFC5m3Nha5rzZyzSbPQisqSJNVLBQELi3DI8TGY5VBB28QfEVjWoxqqz8HxRKfB7HMeOclYiA9gdfGCSO9hpYXvuNtiPdFebUpTh8y8Vt4rdP6rUxdJr5dVye/8AtfR6FVxGC7VnRw2ty6BiLKNCSp3a437qrDFTgmoT8FK3HlfguhVr+Sf0vw+/U98P4Y7sFSORxpdAoVSRe4a1gRt9DpUVK8qujnr3uT8Frbj9yYKV9Iu3dZf0Xjlno/b3sTYR3zCIft/f61vTw06ju1lVtX/k/t68rF4UlH5teS4L7+nO50eKMKAqgADYCvShCMIqMVZI0bb1Yo5p5bj4hGscrMoVswykXvYjvHnUtXMatJVFZlZ/inwv5Wb6r9mq5EYe5U+oHonwv5Wb6r9mmRD3KmN+O8jwYtIEkeQCFci5SNRpvp5CpcbmlTDxna/AbcucFTBQCCMsVBYgta/aN+6pSsa06apxyornFejPCzyvLmkQublVItc7207zr86q4JmE8JCTuNuYeU4sZDFDIzhYrZSpFzYZdbjwqzVzSpRjUik+BX/4p8L+Vm+q/ZquRGPuVPqB6JsL+Vm+q/ZpkQ9ypjjj/I8OMEIkeQdSmRcpGo0308qlxua1MPGpa/AacucETBQCCMsygsbta/aNztUpWRpTpqEcqE/MfIOGxs3XuXRyAGyEDNbYm43tp8hUOKZlUw0KkszGnLXAEwUJgR3dLkgPY2vuBYbE628zUpWNKdNU45UIuMdGeDnYumaEnUiO2X5KRYfKquCMZ4SnJ32NGA6K8IjXkeWUeBIA+eUXpkREcFTW+pdcFg44UEcSKiDZVAAH0q9rHVGKirIgczcBjx0PUysyrmDXW17rfxHnUNXKVaaqRysi8qcpRcP6zqmdustfMR8N9rDzoo2K0qEaV7FgqTYKAKADQFT4pHJi5D1Y+5JcBjsSNyPGuum40467swknN6Czh2MmiBeMnIPevqv/AD6VtOMJaMpFtaoYDmqS3uLf51l7tHmX7VkDHcTmnOVibX9xRbXzG5rSFOMNUUcnIn8vcIjmVmfNdWsRe1Z1qsovQvCCa1H0PBIF2jU+uv6653Vm+JooR5E2OBV91QPQAVRtvctY2VBIUAUAUAUAUAUBreBW3VT6gVSVOEt0mSm0ZSMLsAPQVMYqOyDbZ7qxAUAUAUAUAUAUAUAUAUAUAUAUAUAUAUAUAUAUAUAUAUAUBgi+lAYCC1rabW8qAV8wwgYZlQW1UAAeY0FbUX8d2ZzXw6EWDlpQYiT7usg/GO4t86s8Q9fIhUloY4rw/LiIplGjOA3r3H50pzvBxYlH4kx+qAEkAXO/n61zmp6oAoAoAoAoAoAoAoAoAoAoAoAoAoAoAoAoAoAoAoAoAoAoAoAoAoAoAoAoAoAoAoAoAoAoAoDDKDvQGaAwyg70BmgCgCgCgCgCgCgP/9k="/>
          <p:cNvSpPr txBox="1"/>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9" name="Google Shape;149;p27" descr="data:image/jpeg;base64,/9j/4AAQSkZJRgABAQAAAQABAAD/2wCEAAkGBxQTERQTERQUFhUWGRgaGRgYEBcXGBcZFhwXGRgbHBUYHCghHRolHhgXITEiJSkrLi4uFx8zODMsNygtLisBCgoKDg0OGxAQGzckICQtLC8vLDA3NCwsLDQsLCw0LDQsLCw3LCwsLCwsLCwsLCwsLCwsLCwsLCwsLCw0LCwsLP/AABEIAHgBogMBEQACEQEDEQH/xAAbAAEAAwEBAQEAAAAAAAAAAAAABAUGBwMCAf/EAEwQAAECAwMFDAYJAgQFBQAAAAEAAgMEEQUSIQYTMUFTFBciUVJhcYGRk6LTBzSSobGyIyQyQmJyc8HRM4KDwuHwFTVjs+IWQ3TS8f/EABoBAQACAwEAAAAAAAAAAAAAAAAEBQECAwb/xAA4EQABAwIBCgQFAwQDAQAAAAAAAQIDBBFRBRITITFBYXGB8BQiscEyM5Gh0SM04SRScvEVQlNi/9oADAMBAAIRAxEAPwDuKAIAgCAIAgCAIAgCAIAgCAIAgCAIAgCAIAgCAIAgCAIAgCAIAgCAIAgCAIAgCAIAgCAIAgCAIAgCAIAgCAIAgCAIAgCAICgtPKdjH5qC0xouijdAPORWp6Ouihy1jWrmsTOUsoMmve3SSLmtxU8mQLQi4uiQ4A5LWhx661+K1RtU/Wqo379/U3V9BFqRqv4rqT29D6/4LN6RPOr+iKfMnh5//X7GPGUv/h9/4I0eNaEvwnXI7Bpo3hAdDQD7itHOqota+ZO+951Yygn1Jdi/b739iVZeV0CIKRDmnfiPBPQ/+aLpFXRv+LV3icqjJU0etnmTht+hdS8y2LDD4TqhwN11DzjQaa9SlNej25zVK98bon5r01ptQzdsTM9LMv34URg0nNUIrgCW10dagzPqYW510VORa0sdFUOzM1WrzKuUypm4r2w2CGXONBwD/OgCp6lHZWzvcjUtdSbJkykjYr3XsnE2VmQowBz72PJpQNZdDePGuPuVpEkiJ+ot+RQzuhVU0TVROK3uTV1I4QFfacrHeQYMfNUGIzLX3j0nQuMrJHfA63S5Jp5YWX0jM7qqW+hkZ7KKcgRHQohhlzddzAg4gilFWyVVRE7NdYvIcn0k7EkYi2Xj/sn2faloRmB8OHBLTWhIpWmBwL11jmqpG5zUS3fEjTU1BE7Me5b98CQY9p7OB2/+a6Z1ZgnfU5ZmTf7nd9CLNTdptBJhtoOS1rvcHErm+Ssal7fQ7RxZNctkd9bp7ErIy1Y0cxs868G3KcFopW9XQBxDSt6GaSVXZ64e5xypSwwIzRpa9/YubUhRyBueIxhFah7Kh2imOrXq1qVK2VflqicyBTugRV0zVXkuwx1o5RTsF5hxLrXD8ANRqIOsKskq6iN2a7UpfQZPo5W57LqnM1OTVrbog3nUD2m68DRXURzEfurCln0rLrt3lNX0vh5c1Ni60LZSSEEAQBAZ3LC2nQGNbCNIjzWtAbrRpwOGJw7VCrahYmojdqlpkyjbO5XPTyp6ldYMzOzQLhHaxgNL2ZYSTpoBTnHauED6mZLo6yckJVZHRUyoisuq7rqbGGCAATUgCppSp46BWabCicqKt0IVsWtDl2Xn4k/ZaPtOPNzc65TTtibdxIpaV9Q7Nb1XchVtE/HF68yWadDbt99Oeo/joUdPEya7o1PqpMVaGFbWV647E6dqR49lWg3FkyHniIDewEELR0NUmtr7nRlVQO1Oit9/wpBZlZMQCYczCDnAa+AenAEEdC5JWyxrmyN1/QkrkunmTPhdZPr/ACnU1lizpjQIcRwALhjTRUEg0r0KxgkWSNHLvKWqhSGZ0abEJq6kc8J2cZCYXxXBrRrPwA0k8wWj5GsS7lsdIoXyuzWJdSkZbUxH9UggM2sU0aehoxPvURKiWX5TdWKlgtHBB+4fr/tbt+ofZc677U21vM2CKduBWVhqV2yfYJU0TdkV+akSPZ1osxhzAic3BB7HNp71ydFVt+F9++J2ZUZPfqfHbvgvsRYGV0eE+5NQq000Fx3TQ4H3Lm2ukYubK32U7vyVDK3Ogd7p+UNXZlpw47b0J1eMaHN6QrGKZkqXapSz00kDs16fhT1nYT3MIhvzbsKOuB1P7TgVs9HK2zVsuO00icxrrvbdMNn3MfbVoz0s4X4jXNOhwhtoeYilQf8AYKrJ5amFda3TGxeUtPRVKLmtVFwuppbCtdszDvNwcMHt5J/g6ip9PO2Zt0270KqspHU781dm5cSyXciBAfLwaGhoaYGlac9FhTKWvrM3aAn4TS5sSHFAxP0V11PyjA9qgyeKjS6KjumstYfAyuzXNVqrxun1KuybdnJmJm2OhtwJLs39kCmNK46Rgo8NTPM7NaqfQmVNFSUzM9yKvC+010nMNFITorXxWjhfZBJ/INHQrNjk+FXXXvcUksbvmIxUauz/AGTF0OAQBAEBjsrbccX7ll63iQ1xBxJOhgPXj2carKypVV0Ue3f+C9ybRNRviJdm1Pz+C7yfsRktDoKGIRwncfMOJoUump2wt471K+trH1L7/wDXcne8tlIIQQBAZPK7J0Oa6PBFHjF7QPtDWQOV8elV1ZSoqaRm3fx/kusm5QVqpFIurcuH8ehLyFi1lAOS5w7Te/zLpQLeG2CqcMrttUquKJ+PYscoR9Vj/pv+BXap+S7kpGov3DOaepichW1mxzMcR7h+5VXQJ+t0Uv8AK62puqHRldnlggCAIDn2X7frLTxw2+5z1TZRT9VF4e6npsjL+gqf/S+iGqyS9Tg9B+ZysKP5LSnyl+5f3uQt1JIIQFTYlnGFEmHEACJEvNofu0rXmxJwUaCJWOeq71JtXUJKyNE/6tspbKSQjLZfyoMBsTWx1K/hdgffdVflFiLGjsF9S4yNKqSqzcqenamfyOtHNTAaTwYlGnp+4e3D+5QqKXMksuxdX4LPKlPpYbptbr/PfA6Sr08oEAQH4TTEoE1nKbdtDPx3xPu1o3maNHbp6yvOzy6WRXfTke0o6fQQozfv596jc5EN+ps53P8AmI/ZW1B8lOvqedysv9SvJPQvlMK0xElF3RahL8Ww71wavozQe8lyqWO0tXdd17dO7noJW+HyeiN2utfr/Go26tjz4QFfbVlMmIZY7T912tp/jjC4zwtlbZehJpap9O/Obs3piQMiXESxY7Aw4j2EcRrU/MuNDfRZq7lVCTlVEWfPTY5EXv6FvPzjYMN0R54LRXp4gOcmg61JkkSNquduIUMTpXoxu1TH2PLPn45jTH9JhoGfdrpujm0EnXh1VkLHVUmfJsTd7fnEvKmRtBEkUXxLv38/xgbdrQBQYAalbHn1W+tT9QwEBCtWy4cwy5EHQ4faaeMFcpoWyts4kU9TJA7OYvTcpzqYhRpKYwNHDEH7r2njHEdY1EdBVI5slPJx9T1LHRVsOtNS/VFOiWNabZiEIjcNThyXDSP96iFdQTJKzOQ8tVUzqeRWL04ofNvyYiy8RhGN0kfmbiPeEqI8+NWm1HKsU7XcdfJdpzOyrRfAiCJDOOsanDWCqGKV0bs5p6yop2TsVj/9HULKtFkeGIkM4HSNbTrB51fxStlbnNPIVFO+B6sd/smLqcAgCAxWRkMNnJlo0NvAdAfT9lVUKWmenP1L/KjldTRqu+3oWcpYsRsYuObu3gbwJvENuaqfaddN7H72CkMp3o+62tfru9d5EkrI3RZqXva1t2/7JfVyNEppVhAEBCtmdzMCJE1tGH5jg33kLlPJo41cd6WHTTNZiv23/YxOQ8tnJoxHY3Gl1Trc7Cp7XFVVAzOlzl3eq9qegytJo6dGN3rbonaHQ1dHmAgCAIAgIVmWY2BnAyt17y+mppIAIHNguUUKR3zd63JE9Q6bNztqJa+J8ZQeqx/03/KVip+S7kpmj/cM/wAk9TF5B+tf4bvi1VWT/ndF9j0GWP2/VPc6Irs8sEAQBAYD0g+sM/THzOVPlH5icvdT0uRfku/y9kNRkn6nB6D8zlPo/ktKjKX7l/e5C3UkgnxGjNY0ue4NaNJJoB1lYc5GpdTZjHPXNal1PtZNQgKLLX1OJ0s+dqh13yF6eqFjkr903r6Kc+mpRzBDcdERoc09ZBHSCPeFTPYrURcUuenjla9XIm5bKdLyctHPy7Hn7Q4L/wAzdPbgetX1NLpY0dv3nkq6n0Eyt3bU5d6izXciBAZ3La0s1L3AeFFq3ob94/Af3KFXTZkeam1e1LTJVPpZs5djdfXd+ehjLXswwBBDvtPZecOIkmg6hTrqquaFY0bfaqF9TVKTq9U2ItkNvkQfqbPzP+Yq1oPkp19Tz+Vv3K8k9C+UwrTmEaO6VnnvAxbEcacprqn3tcqBznQzquCr9/4PXtY2qpEbiidFT+UOh2bacKO29CcDxj7zelupXUUzJEu1Ty89NJA6z0/C8iYupwCA+WQwK0AFTU0FKnjPOsIiJsMq5V2mK9IM/wAJkEHAC+7pNQ3/ADdoVVlGTWjOpf5Fg1OlXknv7Gkyblc3Kwm6y0OPS7hH406lPpmZkTU71lVXS6SocvG30LNdyIEAQBAUOWVmiLLlwHDhVcOj7w7MekBQ62LPjvvTX+SyyXULFMjV2O1fgzeQk9cmM2TwYgPtNqQey97lBoJM2TNxLXK8OfDn72+i9odBfoKulPMptOb2BYImZeKWmkRrhdxwOFaHp4+hUVPTJLEqptTYeqrK5aeZqL8Kpr+pFse04kpGOBpWkRhwrT/MNR/laQzOgf6odqmmjqotvFF73HTJOabFY2JDNWuGB/bpV6x7XtRzdh5KWJ0T1Y9NaHutzmEBksmW0npzpd73kqtpUtUSd7y7r1vSQ8k9DWqyKQIAgCAzWX0Sks0cqI0dgc74gKBlB1okTFS2yM286rgi+xX+joYx+iH/AJ1xybtd09yTlvYzr7G1VqUAQBAEAQBAV+UHqsf9N/ylcan5LuSkmj/cM/yT1MXkH61/hu+LVVZP+d0X2PQZY/b9U9zoiuzywQBAEBgPSD6wz9MfM5U+UfmJy91PS5F+S7/L2Qk2FlZBgwGQntiXm1xAaQaknW4ca3grmRxo1UXUcqvJcs0zpGqll5/gnHLiByI3ss/+66/8lFgv2/JG/wCFn/uT7/gp7eyn3S0QWMLWuc2pcRU0OAoNGNDp1KNUVmmTMalkJ9Hk3w7tI5bqiLsOgK5PMhAUGXB+qO53M+YH9lDr/kr09SyySn9SnJfQrrQszOWbBcBw4bGvHOCKuHZj/aFwkhz6VqptRL/klQ1Ojr3ouxyqn474lZkPaWbj5tx4MXAczxo7RUdi4UEua/NXYvqS8rU+kiz02t9O/c6Gro8wEBipX67aBfphQdHEbpN3tdV3QFVM/qKnO/6t7+66y/k/o6JGf9ne+36Jq5nn6RB9JBP4Xe4j+VjKXxN6m+RF8j+aFxkKfqg5nu/n91JoPk9VIOV0/qeiGhU0qygymydEwL7CGxQKVOhw4j+x/wBiHVUqS+ZNpZUGUFp1zXa2r9uRgZqViwH0e10Nw0HR7Lhp6iqZ7Hxu8yWXveeljlinbdqoqd7ULSQysmIeBcIg4njH2hj21UiOtlZtW/MiTZLp5NiZq8Px/o1djZUwo5DT9HEOhrjgT+F2voNCrGCsZJqXUpSVWTJYEzk8zcU90L5TCuOXZXRL03G5iB2NAXn6xbzO73HsMmtzaZne86bAHBbTiHwV+3Yh5F/xKeiyahAEAQH45tQQdBRdZlFst0OV2OM3OQhyYob4rpXnofJM1MFt7Hsanz0zlxbf7XOqO0L0J45Npk/R1/Si/nHyhVuTfgXn7F1lv5jeXuSMrcn883Owh9K0YjlgavzDV2cVOlZS6RM9u31OWTa/Qro3/Cv2/j/Zl8m7cdLPo6phuPCbrB0XgOMaxr7FX01SsLtezeXFdRNqWXT4k2L7HSoMUOaHNILSKgjQQVeoqOS6Hk3NVqq121D7WTUyWTJ+vznS75yq6l/cSd7y6r/2cPT0NarEpQgCAIDM5fw6yzTyYjT2hw+JCgZRS8SLgv5LbIzrTqmKL6oVPo9jUjRGcpgPsn/yUbJzrPVMU9P9k7LTLxNdgvr/AKN4rg82EAQBAEAQFflB6rH/AE3/AClcan5LuSkmj/cM/wAk9TF5B+tf4bvi1VWT/ndF9j0GWP2/VPc6Irs8sEAQBAYD0g+sM/THzOVPlH5icvdT0uRfku/y9kL/ACWs+EZWE4woZJBJJYCTidZCmUkTFhRbIVuUJ5UqHIjlsnHgW3/DYOyhd03+FI0TP7UIXiJv71+qmfyssWG2GI0KGGuY5pIY2l4EgfZGutDVQqunajc9ia0VNhZ5OrJHP0UjroqLt3GqViUwQGby+dSVHPEb8HH9lBygv6XUtcjp/UdF9i3sVtJaAP8ApM+UKTAn6TU4J6EKqX9d6/8A0vqc4t6RMvMua3AAh7DxAmop0EEf2qjqI1ikVE5p3wPVUc6VECOXkvv9dvU6PY0+I8BkQaSOEOJwwcO1XkEukjRx5WqgWCVWYbOW4g5XWlmZd1DR7+C3mr9o9Q95C41k2jjW21dRIybT6adL7E1r7H1knZmYl21FHv4TuaugdQp11WaOHRxpfausxlGp00y22JqTviUfpFbjAPNE/wAiiZSTW3r7FhkRdT05e5YZAn6s7miO+DV3yev6XUjZZT+oTknqppVOKkIDzjwGvaWvaHNOogEdhWHNRyWVLmzHuYt2rZTPz+RsB9TDvQzzG832T+xChSUEbvh1FnDleZmp/mT6L9TJWzk9Fl+E4BzOW3RzVGkfDnVbPSvi1rrTEu6WviqNTdS4L7YmuyLtcxoZhxDV8OmJ0uadBPOKU7FZUM6yNzXbUKTKlIkL0ezY77KZLK2FScjc5B7Wt/1VdWJaZ3e4usmuvTM73qdDsWYzkvCfxsbXpAofeCrqB2dG1eB5iqj0cz28VJq6kcIAgCAIDmNkszk+2muM53U0uf8AsqGFM6oTmv5PXVK5lGt/7UT0Q6a7Qr48km0yfo6/pRfzj5Qq3JvwLz9i6y38xvL3NarIpDHZY5PVrMQRjpiNA0/iA4+Pj09NZW0t/wBRnVPcvcmV9rQyLq3L7fgrMk8oMw7NxD9E46eQTr/Kdfbx1j0lVo1zXfD6fwS8o0GmTPZ8Sff+cPodDBriFdnl9hk8mfXpz8zvnKraX9xJ3vLuv/aQ8k9DWqyKQIAgCAg23JZ6BEhjS4YfmGLfeAuM8ekjVpIpJtDM1+HpvOaWROmBHZEIPBPCGuhwcKcdK9YVFDIsciOw7U9bUwpPCrMU1ex1eG8OAc01BAII0EHQV6JFRUuh4tyK1bKfSyYCAIAgIsKfa6M+E2pcwNLjqF6tBXjoK9a5pK1XqxNqe52dA5sbZF2Le3Q8coPVY/6b/lK1qfku5Kb0f7hn+Sepi8g/Wv8ADd8Wqqyf87ovsegyx+36p7nRFdnlggCAIDAekH1hn6Y+Zyp8o/MTl7qelyL8l3+XshqMk/U4PQfmcp9H8lpUZS/cv73IW6kkEIAgCAy3pCd9XhjjiD3Neq/KS/ppz9lLjIqfrO5e6Ggsz+jC/Iz5QpsfwJyQrJ/mu5r6lHlzZ2cgiK0cKFiedh+12YHqKh18WczPTanoWOSKjMl0a7Heu78FRkFaV2I6C44Pxb+YDEdYHhUbJ8ua5WLv9SdlinzmJKm1NvL+F9STE+uWjd0woGniJace12HOGrov9RU23N79fshxb/R0V/8As/3/AAn3U2atChMd6RRwYB53+8N/hVmUtjepe5EXW9OXuSPR6fq8Qf8AVPysW+Tvlrz9kOWWk/Wb/j7qaaO+61zqVoCacdBoU9y2S5UsbnORCPZM8I8FkVopeGitaEYEV5iCucMqSsR6bzrUwLBKsa7iWupwCA848EPaWuFWuBBHGCsOajkspsx6scjm7UMRkRBLJuM3SGte2vQ9oHwKqaBubM5ML+p6HKz0fTMdiqL9lPX0gSBqyOBhS47m0lp95HYtsoxa0kTl+DTI06WdEvNPc9sgbTBa6XccRVzOcH7Q6jj1niW2T5tSxrzQ0yzTKipMnJfY2CsyiCAIAgIFuTwgwIkTWBRvO44N9/wXGeTRxq4k0kCzTNZ9eW8y3o/s8lz45GAFxvOTQuPUKDrKr8nRa1evIuMs1CI1Ik3619jbu0K2PPptMn6Ov6UX84+UKtyb8C8/Yust/Mby9zWqyKQIDBZYZPZsmPCHAP22j7hOsfhPu6NFPWUuYuezZv4fwekyZX6RNFIuvcuP8+p6ZH5Q3KQIx4JwY4/d/Cebi4tGjRtRVWb+m/Zu/BrlOgzrzRpr3pjx54kzJn16c/M75yulL+4k73nCv/aQ8k9DWqyKQIAgCAIDGZYZOkkx4IrXF7QMfzAfEdfGquspVvpGdUL7JmUEREhkXkvsvsRckspBCAgxj9H913IrqP4efV0aOdHVoxMx+zcuH8HbKWTllXSR/FvTH+fX13jHAgEEEHQQag9auEW55xUVFsp+oYCAz+UGU8OAC1hD4vFXBvO4/tp6FCqaxsaWbrX05lnRZNfOqOdqb68vyeWREq8Q4kWKDeiurV2lwGvrJcsULHI1Xu2qpvlaRivbGzY1Pp3qLPKN9JSPXkOHaKD4rvUraF3JSHQpeoZzQxWQzqTY52OHwP7KqoF/W6Kegyul6ZeaHR1eHlQgINpWvBgD6R4B5INXHoaMVxlnjj+JfySIKSWZfI3ru+pDybnYkfORn1DHOAht4mtqCa66k+Fc6aR8l3rsXYnI710McGbE3WqJrXn+PczPpAd9ZYOKGPe56gZRX9VOXupb5GT9Bf8AL2Q1GSDgZOFTUHDsc5WFGt4W97ynykipVP6eiFwpJBPl7w0VcQANZNB2rCqia1MoiqtkMvbuUwP0Mob8R/BvN0CuHBOs84wGlV9RWX8kWtV3lxSZNVP1ajU1Ndvz3dTTS0MtY1rjeIABJ0kgUJU9qKiIilQ9yOcqolrqZL0ixeDBZrJc7sAH7+5V2UnamtLvIjfM93JDTWREDoEJw0FjPgFPhVFjaqYIVNS1WzPRcV9SS9gIIIqCKEcYOlbql0spxRVRbocptOUdLR3MBILHVa6uNNLTXj/cFedlYsMitw2ex7OnlbUQo5d6a09TcZF2dmpcOI4UXhH8v3R2Y/3K3oYsyO67V1/g89lWo0s2amxur8/joaBTCsMh6RDwII13nfAf6Ktyl8LS8yJ8T+SH16PHfRRRxPB7Wj+FnJvwO5+xrltP1GLw9zWqxKUwtjWqJOYiy8T+lfNDpucR6CKV/wD1VEEyU8jo3bL/AEPRVVKtZC2ZnxW+v83NxDeHAFpBBxBBqCOYq2RUVLoeeVqtWy7T6WTBXW5azJeGXuIvY3W1xcf44yuE87YW3UlUlK+okzW7N64d7iuyMsx0OG6LE/qRTUg6QMSK85JJ7FxooVY1Xu2qSsqVLZHpGz4Wl5OSrYrHQ3irXChH+9etS3sR7Va7YpXxSOjej27UOa2pZsWTjAgmgNWRAMDzHn4x+yoZYX070X6Kesp6iKsiVF6p39lNvk/lAyYaAaNigYsrp528Y+CtqeqbKlti4Hnq2gfTrfa3H8lypRACA848drGlzyGtGkk0AWHORqXXYbMY57ka1LqYmbiRLSjBkOrYEM/aI7TTlU0DVXnVS9XVb7N+FO/rgegibHk6LOfreu7vdiptJOVbCY2GwUa0UH++PWrVjEY1Gt2IUMsrpXq921T9m4wYxz3aGtJPUKo9yNaqqYjYr3o1N6mW9HTvo4o1hzT2j/Qqvyb8Dk4lxltP1GLwX1NcrIpAgPxzQQQRUHAg6CEVLmUVUW6HOMqrAMu6+wVhOOH4DyTzcR6umjq6bRLdPhX7Hqsn1yTtzXfEn34/knej0/TRa8kfFdcnfG7kRstao2c/Y3StzzoQBAEAQBAUdrZLwYxLgDDefvN0E87dB9x51Emo45NexeBY02U5oUzdqYL7KVMDJ6cgerx23eI1A9ghwUZtLURfLd3y1kx9fST/ADma+9+pSa11paKS/Sa/sf2XW9ZwOCpk7bdx5xLHnY2EaZaxvJhg9mAb7yVhYKiT432Th2hs2ro4dccd1xXtSdZeS8CDQ3b7h959DToboHxXWKjij12uvEj1GUp5tV7Jgn52l2pZXmbtmypqZqx0SEyFXBrbxJAOF6o92hQZoZptSqiJ3tLWlqqWn8yNVXYrbrYrYWRERpDmzAa4aCGOBHQQ7BcEyc9Fuj+/qS3ZZjclljunP+CabEnQMJyvSCPfiuvh6jdIR0rKNdsJDj5OzzvtTAI/WiAdl2i5OpKldr/up3ZlCibsj+yfk+7OyHANY8So5LARXpccewdazHk5EW716J+TE+WlVLRNtxX8Gnm4cRsK7LCGHCgaH1DABzNVg9HIy0dr8dhTxuY6S8yrbfbb9zLzeSMeM8xI0Zl48TSQKaANGCr30Mkjs5ztZcR5VghajI2LZD6l8kY8P+nNFnGGhzR2B2Ky2hkb8L7d8zD8qwSfHFfnZfY+ouT07qmyf8SI34VWVpaj/wBPUw2vo98X2RSBFyQmnnhxGO53RXu+LVwWhncvmVF6qpJblalYnlaqckRPc0OT+TTJc33G/E5VKBo13R+/wU6npGxa11qVdblF9R5USzcMeZbTpiXDmQwv1XyQ3nrTHQpEmfm+TbxIUWjzk0l7cNpkZ/JaajvMSLFhF2jC9QDiApoVbJRzSOznuS5dw5TpoG5kbVt0Jll2XPS7bkN8B7NTXl+FdNCG4LrFDUxJZqoqcbnCoqaKodnPRyLiljUN0Y6VYFQvAqbbsBky+G9xILNNB9tum6eLp5yo09K2ZUVd33JtLXvp2ua3f9lxLYBSSCfkStDdpWmFdFdVeZYW9tRlLX17DJWpk5NTDw6NFhYYANDqNGugIVdLSTSrd7kLunyhTU7c2Nq9bXUWdkzMy7r0GNDqcCC1113SMe1I6OaJbscgnyjTVDc2Ri+5pbPzt36fN3q/+3epT+7GulTo8+3ntfgVM2izv0r24/wVVu5LsmHGIHFkQ0qaVaaYCo46YYFR6ijbKuci2Um0eU307cxUun3KeXyenYB+gitpxBxp7DmkVUVtLURfA7vkpNfX0U/zWLfvei3J7YFpOwMSEznoCfc0rtm1i6lVEI6vyc3WjVXvmSrOyaa1+djvdHi8btApoo010c/UAukdG1HZ71zl4nGfKLnN0cSZjeBfKYVoQHnMQGvaWvaHNOkEVC1c1HJZyXQ2Y9zHZzVspl57IphN6BEdDOkA1cAeZ1aj3qBJk9t7sW3f1LiHLLkTNlbf7fbZ6H3Al7ShYB8KKPxEk9tAe0lZayrZqui8+0NXyZOk1qit5dqSA60XYUlmc/DP7lb3q1/tT6nK2T273L9P4PkZNOiuDpyO6LTQwcBg7PiKFY8Gr1vM6/DYht/yLYkzadiN47V7+pfy8BrGhrGhrRoAFApjWo1LIlkKx73PdnOW6notjUzdsWPNTFWujQ2w64Na12IGi9xn3KDNBNLqVyImH5LWlq6ansqMVXYr7d3Iln5MTMBxdBjsBOBBYaEc4xXKOjliW7HId5spU87c2RimmkM7c+nzd+v3L12mr7WNVPjz7ee1+BUTaLO/Svbjt+xJXQ5BAecxAa9pY8AtcKEHWFq5qOSy7DZj3McjmrZUKPJ2wDLRYrrwLHABnKpUk3sKcWjTzKJTUqwvct9S7Cxra5KmNiWsqbcOhoFNKwIAgCAzeU0G03RGmQiSzYd3hCLevX6nEUY7ClF2jWK3nv0Nm5u8p9y2/tpDx+Uul6bBe+pt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WeTsC1RGrPRJV0G6cIV69ewu6WDDTrWkiw28l78TDs3calcDQIAgCAzVuZRPgz8nKtawtmL95xrebd4qGnauzI0cxzsDZG3RVPzK3KN8rHkYbGMcJmMIbi6tWguhtqKHTwzp4kiiR6OVdyBrb3NMuJqEAQBAYjJTLkzM7HlIzWMLHRBCLSeHm3ODga/eoA7DidxKTLT5rEchu5lkuWtg5QPjzs7Lua0NljDDSK1dfDia1w1alo+NGsa7EwqWRFNEuJqEAQFPldazpSTizDGtc6GG0Dq0N5zW40x1rpExHvRqmWpdbEuxJwxpaDGcADEhseQNAL2hxArqxWr25rlQKllJq1MBAEBmsmconx5mdl4zWMdLPABbXhMcX3XGp00aD/cF2kiRrWuTebK2yIoyGyhiT0KLGexrWCK5kO7XhMaAbxqfxUw4ik0aRqicA5tjSriahAEBkMt8p48rGlYMtChxHzBeAHkjhNLA0A1Axva1Ihia9FVy7DdrUVLqe1g2hab4wbNysGFCoavbFDiDTAUDzpPMsPbEieVbqYVG7jUrgahAEBW5SWg6XlI8dgBdDY5wBrQlorQ0W8bc5yNxMol1sYj/1raTJds3EkoLpchri5sWjrrjQGlSR2KToIldmI7Wb5rb2udAs2dbGgw40OtyIxr21FDRwBFRx4qK5qtVUXcaKltRJWpgIAgMdb+U0zuwyVnwYcSK1giRHRXEMaDSgABBJxbjX7ww0qRHEzMz3rqN0alrqWWSNuRZlsQTEu+BFhOuuBBzbtOLHkUOg1AJphiarSWNGqmat0Uw5LbC/XI1CAICiy1tp8nJRJiG1rnMLAA6tDfe1p0Y6HLrDGkj0aps1LrYtLNmDEgwohABexjiBoBcATTtXNyWVUNVJKwAgCA51buV9py0RrYkpADYsQw4RzlS8k0bWj8KgjTTSpbIYnpqds2nRGtXea7JqZm3w3GdgsgxA6jWseHAso3Gocca3h1LhIjEXyLc0W24t1zMBAEBl5bKZ4tKNJTDWMaIedgvBIvs0m9U6RwtGzcu6xJo0enU2zfLc+8h8oYs8yNGcxrIQiFsGlbzmt+86p5wMNYcsTRpGqJv3hzbGlXE1CAIAgMDlkaWxZROisQdZoPiR2qVD8l/Q6N+FT59JWM7ZAGndLTTmESBUrNN8D+XsoZsU6AohzCAIAgOLStmPdCnpuX9Yk56LFZh9pgP0jTximNNdCNaslciK1rtitQ7X2IuBo/RpaDZietKOyobE3O4A6RUPqOo1HUuNQ1WxsavE1elkRDoyhnMIAgMt6Tv+VzPQz/uMXem+ahsz4izyS9QlP0IPyNWkvxu5qYdtLZczAQBAcryznNw2lMxRgJqScAeOM2jG9YDW+0p0KaSNEwX7HVutpsvR9Z+Ys6WZShLL56YpL6dV6nUo87s6RVNHrdTRLiahAEBzb0oQnvnrMbCfm4jnRAx929ccXQaOunTTiUymVEY9V72nRmxTW5MWdNwRE3ZNCYLi24c01lyla6NNcOxcJHMdbNSxq5UXYheLkahAEBQ5ef8ALZv9F/wXWD5jeZs34kOWzkWdbZ8nDjx4bJGYuMvMh1dDZgRnKgagTgcbp65yIxZHKieZDrquuJ2ezZJsCDDgw63IbGsbU1NGgAVPHgq5zlcqqu84qt1uSVqYCAIDF5UZLtmJrPSk1mJ1jBW66t5v3b7AajiriCNIOCkxy5rbOS7TdrrJZU1HpkLb8xFiTEpOhuflrtXtpR4dWhIGFdBqAKhwwBBWJ42oiPZsUORNqGwUc0CAIDH+lr/lUfphf92GpFJ81Ovobx/EaGwfVZf9KH8jVxf8Smq7SetTAQBAYH0pf1LN/wDls+LVKptj+R0ZvN8opzCAIAgObemmSpBgzTCWxGOdCqMCWRWuqK9RHQ9ymUbvMrVOka67G4yesxstLQYDNENgFeM6XO6S4k9ajSPVzlcpoq3W5YrQwEAQBAUWVmTsGdhtZFc5j2G9DiMcA9h5q6jQdg0ELrFK6NbobNcqFXYeRkODMNmY81FmYrAQwxYlQytRUAkmuJ10xrSuK3fOrm5qJZDKu1WNbnm8pvtBR7GgzzeU32glgM83lN9oJYDPN5TfaCWBS5OWJClN0XYt/PxXRTeu4F+kCmrpXWSRX21bEsbKtyNktktAkYkd8GISIxHAJbRgaXkBtNXDpjxBZlmdIiIqbA5yqaPPN5TfaC42NRnm8pvtBLAZ5vKb7QSwK7KKzoc3LRJd0S6IlKuBBIuuDtfQt43KxyOMotluSLLgsgwYUEPBENjWAkipDAG1NOhYcquVVC6yTnm8pvtBa2MDPN5TfaCWAzzeU32glgZrLLJSBaGazkUsMO9QtLcQ+7UGv5Qu8Mzo72Q2a5WmkZEYAAC0ACgxGgLian7nm8pvtBYsBnm8pvtBLAZ5vKb7QSwM3lbkxDnnwXmYfBdBvXTDc0Grrpre0gi6KU413imWNFS17mzXWPCwslDLx2RXWhNRg299HEmC5jrwIxBOqtepZfNnNtmohlXXTYavPN5TfaCj2NBnm8pvtBLAZ5vKb7QSwIVtSjJiXiwHPDRFYWkgioDsKiq3Y5WuR2BlFstyqmsmIESz2yD4lWNa0B9W3gWEEO4q6uglbpK5JM9DOct7lxZcIQoMOEYucLGht9xF5waKAmmui5uW6qtjCkrPN5TfaC1sYGebym+0EsBnm8pvtBLAy9v5JQo8fdMGYiS0xS6YkJ4F8aOENeAA06hWtBTuyZWtzVS6GyOsliXktk9BkhEcIrosWKQYkWI8FzqVoOjE8Zx0rWWVX21WRArrl7nm8pvtBcrGozzeU32glgM83lN9oJYFVlPZUOclny74lwPLTeaWki45rteH3V0iesbs5EMtWy3J8k1kOGyGHghjWtqSMboAr7loutbmD2zzeU32gsWAzzeU32glgM83lN9oJYFJlJYUObdLudFLMxFEQXS03i0g0NdWC6xyKy9k2pY2R1i7zzeU32guVjUZ5vKb7QSwGebym+0EsBnm8pvtBLApMr7Chz8AQHxSwB4fVpaTgHCmP5l1ikWN2ciGzVsty7hvGABB6wuRqeiAIAgCAzuUeRcrOxGxJlrnOa26KPLcKk6BzkrtHO+NLNNkeqbCq3qrO2cTvnLp4yXEz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Fjk/kLJycbPS7HB90tqYhcKOpXA9AXOSoe9LOUwr1XUpplxNQgCAIAgCAIAgCAIAgCAIAgCAIAgCAIAgCAIAgCAIAgCAIAgCAIAgCAIAgCAIAgCAIAgCAIAgCAIAgCAIAgCAIAgCAIAgP/Z"/>
          <p:cNvSpPr txBox="1"/>
          <p:nvPr/>
        </p:nvSpPr>
        <p:spPr>
          <a:xfrm>
            <a:off x="460375" y="1603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0" name="Google Shape;150;p27" descr="data:image/jpeg;base64,/9j/4AAQSkZJRgABAQAAAQABAAD/2wCEAAkGBxQTERQTERQUFhUWGRgaGRgYEBcXGBcZFhwXGRgbHBUYHCghHRolHhgXITEiJSkrLi4uFx8zODMsNygtLisBCgoKDg0OGxAQGzckICQtLC8vLDA3NCwsLDQsLCw0LDQsLCw3LCwsLCwsLCwsLCwsLCwsLCwsLCwsLCw0LCwsLP/AABEIAHgBogMBEQACEQEDEQH/xAAbAAEAAwEBAQEAAAAAAAAAAAAABAUGBwMCAf/EAEwQAAECAwMFDAYJAgQFBQAAAAEAAgMEEQUSIQYTMUFTFBciUVJhcYGRk6LTBzSSobGyIyQyQmJyc8HRM4KDwuHwFTVjs+IWQ3TS8f/EABoBAQACAwEAAAAAAAAAAAAAAAAEBQECAwb/xAA4EQABAwIBCgQFAwQDAQAAAAAAAQIDBBFRBRITITFBYXGB8BQiscEyM5Gh0SM04SRScvEVQlNi/9oADAMBAAIRAxEAPwDuKAIAgCAIAgCAIAgCAIAgCAIAgCAIAgCAIAgCAIAgCAIAgCAIAgCAIAgCAIAgCAIAgCAIAgCAIAgCAIAgCAIAgCAIAgCAICgtPKdjH5qC0xouijdAPORWp6Ouihy1jWrmsTOUsoMmve3SSLmtxU8mQLQi4uiQ4A5LWhx661+K1RtU/Wqo379/U3V9BFqRqv4rqT29D6/4LN6RPOr+iKfMnh5//X7GPGUv/h9/4I0eNaEvwnXI7Bpo3hAdDQD7itHOqota+ZO+951Yygn1Jdi/b739iVZeV0CIKRDmnfiPBPQ/+aLpFXRv+LV3icqjJU0etnmTht+hdS8y2LDD4TqhwN11DzjQaa9SlNej25zVK98bon5r01ptQzdsTM9LMv34URg0nNUIrgCW10dagzPqYW510VORa0sdFUOzM1WrzKuUypm4r2w2CGXONBwD/OgCp6lHZWzvcjUtdSbJkykjYr3XsnE2VmQowBz72PJpQNZdDePGuPuVpEkiJ+ot+RQzuhVU0TVROK3uTV1I4QFfacrHeQYMfNUGIzLX3j0nQuMrJHfA63S5Jp5YWX0jM7qqW+hkZ7KKcgRHQohhlzddzAg4gilFWyVVRE7NdYvIcn0k7EkYi2Xj/sn2faloRmB8OHBLTWhIpWmBwL11jmqpG5zUS3fEjTU1BE7Me5b98CQY9p7OB2/+a6Z1ZgnfU5ZmTf7nd9CLNTdptBJhtoOS1rvcHErm+Ssal7fQ7RxZNctkd9bp7ErIy1Y0cxs868G3KcFopW9XQBxDSt6GaSVXZ64e5xypSwwIzRpa9/YubUhRyBueIxhFah7Kh2imOrXq1qVK2VflqicyBTugRV0zVXkuwx1o5RTsF5hxLrXD8ANRqIOsKskq6iN2a7UpfQZPo5W57LqnM1OTVrbog3nUD2m68DRXURzEfurCln0rLrt3lNX0vh5c1Ni60LZSSEEAQBAZ3LC2nQGNbCNIjzWtAbrRpwOGJw7VCrahYmojdqlpkyjbO5XPTyp6ldYMzOzQLhHaxgNL2ZYSTpoBTnHauED6mZLo6yckJVZHRUyoisuq7rqbGGCAATUgCppSp46BWabCicqKt0IVsWtDl2Xn4k/ZaPtOPNzc65TTtibdxIpaV9Q7Nb1XchVtE/HF68yWadDbt99Oeo/joUdPEya7o1PqpMVaGFbWV647E6dqR49lWg3FkyHniIDewEELR0NUmtr7nRlVQO1Oit9/wpBZlZMQCYczCDnAa+AenAEEdC5JWyxrmyN1/QkrkunmTPhdZPr/ACnU1lizpjQIcRwALhjTRUEg0r0KxgkWSNHLvKWqhSGZ0abEJq6kc8J2cZCYXxXBrRrPwA0k8wWj5GsS7lsdIoXyuzWJdSkZbUxH9UggM2sU0aehoxPvURKiWX5TdWKlgtHBB+4fr/tbt+ofZc677U21vM2CKduBWVhqV2yfYJU0TdkV+akSPZ1osxhzAic3BB7HNp71ydFVt+F9++J2ZUZPfqfHbvgvsRYGV0eE+5NQq000Fx3TQ4H3Lm2ukYubK32U7vyVDK3Ogd7p+UNXZlpw47b0J1eMaHN6QrGKZkqXapSz00kDs16fhT1nYT3MIhvzbsKOuB1P7TgVs9HK2zVsuO00icxrrvbdMNn3MfbVoz0s4X4jXNOhwhtoeYilQf8AYKrJ5amFda3TGxeUtPRVKLmtVFwuppbCtdszDvNwcMHt5J/g6ip9PO2Zt0270KqspHU781dm5cSyXciBAfLwaGhoaYGlac9FhTKWvrM3aAn4TS5sSHFAxP0V11PyjA9qgyeKjS6KjumstYfAyuzXNVqrxun1KuybdnJmJm2OhtwJLs39kCmNK46Rgo8NTPM7NaqfQmVNFSUzM9yKvC+010nMNFITorXxWjhfZBJ/INHQrNjk+FXXXvcUksbvmIxUauz/AGTF0OAQBAEBjsrbccX7ll63iQ1xBxJOhgPXj2carKypVV0Ue3f+C9ybRNRviJdm1Pz+C7yfsRktDoKGIRwncfMOJoUump2wt471K+trH1L7/wDXcne8tlIIQQBAZPK7J0Oa6PBFHjF7QPtDWQOV8elV1ZSoqaRm3fx/kusm5QVqpFIurcuH8ehLyFi1lAOS5w7Te/zLpQLeG2CqcMrttUquKJ+PYscoR9Vj/pv+BXap+S7kpGov3DOaepichW1mxzMcR7h+5VXQJ+t0Uv8AK62puqHRldnlggCAIDn2X7frLTxw2+5z1TZRT9VF4e6npsjL+gqf/S+iGqyS9Tg9B+ZysKP5LSnyl+5f3uQt1JIIQFTYlnGFEmHEACJEvNofu0rXmxJwUaCJWOeq71JtXUJKyNE/6tspbKSQjLZfyoMBsTWx1K/hdgffdVflFiLGjsF9S4yNKqSqzcqenamfyOtHNTAaTwYlGnp+4e3D+5QqKXMksuxdX4LPKlPpYbptbr/PfA6Sr08oEAQH4TTEoE1nKbdtDPx3xPu1o3maNHbp6yvOzy6WRXfTke0o6fQQozfv596jc5EN+ps53P8AmI/ZW1B8lOvqedysv9SvJPQvlMK0xElF3RahL8Ww71wavozQe8lyqWO0tXdd17dO7noJW+HyeiN2utfr/Go26tjz4QFfbVlMmIZY7T912tp/jjC4zwtlbZehJpap9O/Obs3piQMiXESxY7Aw4j2EcRrU/MuNDfRZq7lVCTlVEWfPTY5EXv6FvPzjYMN0R54LRXp4gOcmg61JkkSNquduIUMTpXoxu1TH2PLPn45jTH9JhoGfdrpujm0EnXh1VkLHVUmfJsTd7fnEvKmRtBEkUXxLv38/xgbdrQBQYAalbHn1W+tT9QwEBCtWy4cwy5EHQ4faaeMFcpoWyts4kU9TJA7OYvTcpzqYhRpKYwNHDEH7r2njHEdY1EdBVI5slPJx9T1LHRVsOtNS/VFOiWNabZiEIjcNThyXDSP96iFdQTJKzOQ8tVUzqeRWL04ofNvyYiy8RhGN0kfmbiPeEqI8+NWm1HKsU7XcdfJdpzOyrRfAiCJDOOsanDWCqGKV0bs5p6yop2TsVj/9HULKtFkeGIkM4HSNbTrB51fxStlbnNPIVFO+B6sd/smLqcAgCAxWRkMNnJlo0NvAdAfT9lVUKWmenP1L/KjldTRqu+3oWcpYsRsYuObu3gbwJvENuaqfaddN7H72CkMp3o+62tfru9d5EkrI3RZqXva1t2/7JfVyNEppVhAEBCtmdzMCJE1tGH5jg33kLlPJo41cd6WHTTNZiv23/YxOQ8tnJoxHY3Gl1Trc7Cp7XFVVAzOlzl3eq9qegytJo6dGN3rbonaHQ1dHmAgCAIAgIVmWY2BnAyt17y+mppIAIHNguUUKR3zd63JE9Q6bNztqJa+J8ZQeqx/03/KVip+S7kpmj/cM/wAk9TF5B+tf4bvi1VWT/ndF9j0GWP2/VPc6Irs8sEAQBAYD0g+sM/THzOVPlH5icvdT0uRfku/y9kNRkn6nB6D8zlPo/ktKjKX7l/e5C3UkgnxGjNY0ue4NaNJJoB1lYc5GpdTZjHPXNal1PtZNQgKLLX1OJ0s+dqh13yF6eqFjkr903r6Kc+mpRzBDcdERoc09ZBHSCPeFTPYrURcUuenjla9XIm5bKdLyctHPy7Hn7Q4L/wAzdPbgetX1NLpY0dv3nkq6n0Eyt3bU5d6izXciBAZ3La0s1L3AeFFq3ob94/Af3KFXTZkeam1e1LTJVPpZs5djdfXd+ehjLXswwBBDvtPZecOIkmg6hTrqquaFY0bfaqF9TVKTq9U2ItkNvkQfqbPzP+Yq1oPkp19Tz+Vv3K8k9C+UwrTmEaO6VnnvAxbEcacprqn3tcqBznQzquCr9/4PXtY2qpEbiidFT+UOh2bacKO29CcDxj7zelupXUUzJEu1Ty89NJA6z0/C8iYupwCA+WQwK0AFTU0FKnjPOsIiJsMq5V2mK9IM/wAJkEHAC+7pNQ3/ADdoVVlGTWjOpf5Fg1OlXknv7Gkyblc3Kwm6y0OPS7hH406lPpmZkTU71lVXS6SocvG30LNdyIEAQBAUOWVmiLLlwHDhVcOj7w7MekBQ62LPjvvTX+SyyXULFMjV2O1fgzeQk9cmM2TwYgPtNqQey97lBoJM2TNxLXK8OfDn72+i9odBfoKulPMptOb2BYImZeKWmkRrhdxwOFaHp4+hUVPTJLEqptTYeqrK5aeZqL8Kpr+pFse04kpGOBpWkRhwrT/MNR/laQzOgf6odqmmjqotvFF73HTJOabFY2JDNWuGB/bpV6x7XtRzdh5KWJ0T1Y9NaHutzmEBksmW0npzpd73kqtpUtUSd7y7r1vSQ8k9DWqyKQIAgCAzWX0Sks0cqI0dgc74gKBlB1okTFS2yM286rgi+xX+joYx+iH/AJ1xybtd09yTlvYzr7G1VqUAQBAEAQBAV+UHqsf9N/ylcan5LuSkmj/cM/yT1MXkH61/hu+LVVZP+d0X2PQZY/b9U9zoiuzywQBAEBgPSD6wz9MfM5U+UfmJy91PS5F+S7/L2Qk2FlZBgwGQntiXm1xAaQaknW4ca3grmRxo1UXUcqvJcs0zpGqll5/gnHLiByI3ss/+66/8lFgv2/JG/wCFn/uT7/gp7eyn3S0QWMLWuc2pcRU0OAoNGNDp1KNUVmmTMalkJ9Hk3w7tI5bqiLsOgK5PMhAUGXB+qO53M+YH9lDr/kr09SyySn9SnJfQrrQszOWbBcBw4bGvHOCKuHZj/aFwkhz6VqptRL/klQ1Ojr3ouxyqn474lZkPaWbj5tx4MXAczxo7RUdi4UEua/NXYvqS8rU+kiz02t9O/c6Gro8wEBipX67aBfphQdHEbpN3tdV3QFVM/qKnO/6t7+66y/k/o6JGf9ne+36Jq5nn6RB9JBP4Xe4j+VjKXxN6m+RF8j+aFxkKfqg5nu/n91JoPk9VIOV0/qeiGhU0qygymydEwL7CGxQKVOhw4j+x/wBiHVUqS+ZNpZUGUFp1zXa2r9uRgZqViwH0e10Nw0HR7Lhp6iqZ7Hxu8yWXveeljlinbdqoqd7ULSQysmIeBcIg4njH2hj21UiOtlZtW/MiTZLp5NiZq8Px/o1djZUwo5DT9HEOhrjgT+F2voNCrGCsZJqXUpSVWTJYEzk8zcU90L5TCuOXZXRL03G5iB2NAXn6xbzO73HsMmtzaZne86bAHBbTiHwV+3Yh5F/xKeiyahAEAQH45tQQdBRdZlFst0OV2OM3OQhyYob4rpXnofJM1MFt7Hsanz0zlxbf7XOqO0L0J45Npk/R1/Si/nHyhVuTfgXn7F1lv5jeXuSMrcn883Owh9K0YjlgavzDV2cVOlZS6RM9u31OWTa/Qro3/Cv2/j/Zl8m7cdLPo6phuPCbrB0XgOMaxr7FX01SsLtezeXFdRNqWXT4k2L7HSoMUOaHNILSKgjQQVeoqOS6Hk3NVqq121D7WTUyWTJ+vznS75yq6l/cSd7y6r/2cPT0NarEpQgCAIDM5fw6yzTyYjT2hw+JCgZRS8SLgv5LbIzrTqmKL6oVPo9jUjRGcpgPsn/yUbJzrPVMU9P9k7LTLxNdgvr/AKN4rg82EAQBAEAQFflB6rH/AE3/AClcan5LuSkmj/cM/wAk9TF5B+tf4bvi1VWT/ndF9j0GWP2/VPc6Irs8sEAQBAYD0g+sM/THzOVPlH5icvdT0uRfku/y9kL/ACWs+EZWE4woZJBJJYCTidZCmUkTFhRbIVuUJ5UqHIjlsnHgW3/DYOyhd03+FI0TP7UIXiJv71+qmfyssWG2GI0KGGuY5pIY2l4EgfZGutDVQqunajc9ia0VNhZ5OrJHP0UjroqLt3GqViUwQGby+dSVHPEb8HH9lBygv6XUtcjp/UdF9i3sVtJaAP8ApM+UKTAn6TU4J6EKqX9d6/8A0vqc4t6RMvMua3AAh7DxAmop0EEf2qjqI1ikVE5p3wPVUc6VECOXkvv9dvU6PY0+I8BkQaSOEOJwwcO1XkEukjRx5WqgWCVWYbOW4g5XWlmZd1DR7+C3mr9o9Q95C41k2jjW21dRIybT6adL7E1r7H1knZmYl21FHv4TuaugdQp11WaOHRxpfausxlGp00y22JqTviUfpFbjAPNE/wAiiZSTW3r7FhkRdT05e5YZAn6s7miO+DV3yev6XUjZZT+oTknqppVOKkIDzjwGvaWvaHNOogEdhWHNRyWVLmzHuYt2rZTPz+RsB9TDvQzzG832T+xChSUEbvh1FnDleZmp/mT6L9TJWzk9Fl+E4BzOW3RzVGkfDnVbPSvi1rrTEu6WviqNTdS4L7YmuyLtcxoZhxDV8OmJ0uadBPOKU7FZUM6yNzXbUKTKlIkL0ezY77KZLK2FScjc5B7Wt/1VdWJaZ3e4usmuvTM73qdDsWYzkvCfxsbXpAofeCrqB2dG1eB5iqj0cz28VJq6kcIAgCAIDmNkszk+2muM53U0uf8AsqGFM6oTmv5PXVK5lGt/7UT0Q6a7Qr48km0yfo6/pRfzj5Qq3JvwLz9i6y38xvL3NarIpDHZY5PVrMQRjpiNA0/iA4+Pj09NZW0t/wBRnVPcvcmV9rQyLq3L7fgrMk8oMw7NxD9E46eQTr/Kdfbx1j0lVo1zXfD6fwS8o0GmTPZ8Sff+cPodDBriFdnl9hk8mfXpz8zvnKraX9xJ3vLuv/aQ8k9DWqyKQIAgCAg23JZ6BEhjS4YfmGLfeAuM8ekjVpIpJtDM1+HpvOaWROmBHZEIPBPCGuhwcKcdK9YVFDIsciOw7U9bUwpPCrMU1ex1eG8OAc01BAII0EHQV6JFRUuh4tyK1bKfSyYCAIAgIsKfa6M+E2pcwNLjqF6tBXjoK9a5pK1XqxNqe52dA5sbZF2Le3Q8coPVY/6b/lK1qfku5Kb0f7hn+Sepi8g/Wv8ADd8Wqqyf87ovsegyx+36p7nRFdnlggCAIDAekH1hn6Y+Zyp8o/MTl7qelyL8l3+XshqMk/U4PQfmcp9H8lpUZS/cv73IW6kkEIAgCAy3pCd9XhjjiD3Neq/KS/ppz9lLjIqfrO5e6Ggsz+jC/Iz5QpsfwJyQrJ/mu5r6lHlzZ2cgiK0cKFiedh+12YHqKh18WczPTanoWOSKjMl0a7Heu78FRkFaV2I6C44Pxb+YDEdYHhUbJ8ua5WLv9SdlinzmJKm1NvL+F9STE+uWjd0woGniJace12HOGrov9RU23N79fshxb/R0V/8As/3/AAn3U2atChMd6RRwYB53+8N/hVmUtjepe5EXW9OXuSPR6fq8Qf8AVPysW+Tvlrz9kOWWk/Wb/j7qaaO+61zqVoCacdBoU9y2S5UsbnORCPZM8I8FkVopeGitaEYEV5iCucMqSsR6bzrUwLBKsa7iWupwCA848EPaWuFWuBBHGCsOajkspsx6scjm7UMRkRBLJuM3SGte2vQ9oHwKqaBubM5ML+p6HKz0fTMdiqL9lPX0gSBqyOBhS47m0lp95HYtsoxa0kTl+DTI06WdEvNPc9sgbTBa6XccRVzOcH7Q6jj1niW2T5tSxrzQ0yzTKipMnJfY2CsyiCAIAgIFuTwgwIkTWBRvO44N9/wXGeTRxq4k0kCzTNZ9eW8y3o/s8lz45GAFxvOTQuPUKDrKr8nRa1evIuMs1CI1Ik3619jbu0K2PPptMn6Ov6UX84+UKtyb8C8/Yust/Mby9zWqyKQIDBZYZPZsmPCHAP22j7hOsfhPu6NFPWUuYuezZv4fwekyZX6RNFIuvcuP8+p6ZH5Q3KQIx4JwY4/d/Cebi4tGjRtRVWb+m/Zu/BrlOgzrzRpr3pjx54kzJn16c/M75yulL+4k73nCv/aQ8k9DWqyKQIAgCAIDGZYZOkkx4IrXF7QMfzAfEdfGquspVvpGdUL7JmUEREhkXkvsvsRckspBCAgxj9H913IrqP4efV0aOdHVoxMx+zcuH8HbKWTllXSR/FvTH+fX13jHAgEEEHQQag9auEW55xUVFsp+oYCAz+UGU8OAC1hD4vFXBvO4/tp6FCqaxsaWbrX05lnRZNfOqOdqb68vyeWREq8Q4kWKDeiurV2lwGvrJcsULHI1Xu2qpvlaRivbGzY1Pp3qLPKN9JSPXkOHaKD4rvUraF3JSHQpeoZzQxWQzqTY52OHwP7KqoF/W6Kegyul6ZeaHR1eHlQgINpWvBgD6R4B5INXHoaMVxlnjj+JfySIKSWZfI3ru+pDybnYkfORn1DHOAht4mtqCa66k+Fc6aR8l3rsXYnI710McGbE3WqJrXn+PczPpAd9ZYOKGPe56gZRX9VOXupb5GT9Bf8AL2Q1GSDgZOFTUHDsc5WFGt4W97ynykipVP6eiFwpJBPl7w0VcQANZNB2rCqia1MoiqtkMvbuUwP0Mob8R/BvN0CuHBOs84wGlV9RWX8kWtV3lxSZNVP1ajU1Ndvz3dTTS0MtY1rjeIABJ0kgUJU9qKiIilQ9yOcqolrqZL0ixeDBZrJc7sAH7+5V2UnamtLvIjfM93JDTWREDoEJw0FjPgFPhVFjaqYIVNS1WzPRcV9SS9gIIIqCKEcYOlbql0spxRVRbocptOUdLR3MBILHVa6uNNLTXj/cFedlYsMitw2ex7OnlbUQo5d6a09TcZF2dmpcOI4UXhH8v3R2Y/3K3oYsyO67V1/g89lWo0s2amxur8/joaBTCsMh6RDwII13nfAf6Ktyl8LS8yJ8T+SH16PHfRRRxPB7Wj+FnJvwO5+xrltP1GLw9zWqxKUwtjWqJOYiy8T+lfNDpucR6CKV/wD1VEEyU8jo3bL/AEPRVVKtZC2ZnxW+v83NxDeHAFpBBxBBqCOYq2RUVLoeeVqtWy7T6WTBXW5azJeGXuIvY3W1xcf44yuE87YW3UlUlK+okzW7N64d7iuyMsx0OG6LE/qRTUg6QMSK85JJ7FxooVY1Xu2qSsqVLZHpGz4Wl5OSrYrHQ3irXChH+9etS3sR7Va7YpXxSOjej27UOa2pZsWTjAgmgNWRAMDzHn4x+yoZYX070X6Kesp6iKsiVF6p39lNvk/lAyYaAaNigYsrp528Y+CtqeqbKlti4Hnq2gfTrfa3H8lypRACA848drGlzyGtGkk0AWHORqXXYbMY57ka1LqYmbiRLSjBkOrYEM/aI7TTlU0DVXnVS9XVb7N+FO/rgegibHk6LOfreu7vdiptJOVbCY2GwUa0UH++PWrVjEY1Gt2IUMsrpXq921T9m4wYxz3aGtJPUKo9yNaqqYjYr3o1N6mW9HTvo4o1hzT2j/Qqvyb8Dk4lxltP1GLwX1NcrIpAgPxzQQQRUHAg6CEVLmUVUW6HOMqrAMu6+wVhOOH4DyTzcR6umjq6bRLdPhX7Hqsn1yTtzXfEn34/knej0/TRa8kfFdcnfG7kRstao2c/Y3StzzoQBAEAQBAUdrZLwYxLgDDefvN0E87dB9x51Emo45NexeBY02U5oUzdqYL7KVMDJ6cgerx23eI1A9ghwUZtLURfLd3y1kx9fST/ADma+9+pSa11paKS/Sa/sf2XW9ZwOCpk7bdx5xLHnY2EaZaxvJhg9mAb7yVhYKiT432Th2hs2ro4dccd1xXtSdZeS8CDQ3b7h959DToboHxXWKjij12uvEj1GUp5tV7Jgn52l2pZXmbtmypqZqx0SEyFXBrbxJAOF6o92hQZoZptSqiJ3tLWlqqWn8yNVXYrbrYrYWRERpDmzAa4aCGOBHQQ7BcEyc9Fuj+/qS3ZZjclljunP+CabEnQMJyvSCPfiuvh6jdIR0rKNdsJDj5OzzvtTAI/WiAdl2i5OpKldr/up3ZlCibsj+yfk+7OyHANY8So5LARXpccewdazHk5EW716J+TE+WlVLRNtxX8Gnm4cRsK7LCGHCgaH1DABzNVg9HIy0dr8dhTxuY6S8yrbfbb9zLzeSMeM8xI0Zl48TSQKaANGCr30Mkjs5ztZcR5VghajI2LZD6l8kY8P+nNFnGGhzR2B2Ky2hkb8L7d8zD8qwSfHFfnZfY+ouT07qmyf8SI34VWVpaj/wBPUw2vo98X2RSBFyQmnnhxGO53RXu+LVwWhncvmVF6qpJblalYnlaqckRPc0OT+TTJc33G/E5VKBo13R+/wU6npGxa11qVdblF9R5USzcMeZbTpiXDmQwv1XyQ3nrTHQpEmfm+TbxIUWjzk0l7cNpkZ/JaajvMSLFhF2jC9QDiApoVbJRzSOznuS5dw5TpoG5kbVt0Jll2XPS7bkN8B7NTXl+FdNCG4LrFDUxJZqoqcbnCoqaKodnPRyLiljUN0Y6VYFQvAqbbsBky+G9xILNNB9tum6eLp5yo09K2ZUVd33JtLXvp2ua3f9lxLYBSSCfkStDdpWmFdFdVeZYW9tRlLX17DJWpk5NTDw6NFhYYANDqNGugIVdLSTSrd7kLunyhTU7c2Nq9bXUWdkzMy7r0GNDqcCC1113SMe1I6OaJbscgnyjTVDc2Ri+5pbPzt36fN3q/+3epT+7GulTo8+3ntfgVM2izv0r24/wVVu5LsmHGIHFkQ0qaVaaYCo46YYFR6ijbKuci2Um0eU307cxUun3KeXyenYB+gitpxBxp7DmkVUVtLURfA7vkpNfX0U/zWLfvei3J7YFpOwMSEznoCfc0rtm1i6lVEI6vyc3WjVXvmSrOyaa1+djvdHi8btApoo010c/UAukdG1HZ71zl4nGfKLnN0cSZjeBfKYVoQHnMQGvaWvaHNOkEVC1c1HJZyXQ2Y9zHZzVspl57IphN6BEdDOkA1cAeZ1aj3qBJk9t7sW3f1LiHLLkTNlbf7fbZ6H3Al7ShYB8KKPxEk9tAe0lZayrZqui8+0NXyZOk1qit5dqSA60XYUlmc/DP7lb3q1/tT6nK2T273L9P4PkZNOiuDpyO6LTQwcBg7PiKFY8Gr1vM6/DYht/yLYkzadiN47V7+pfy8BrGhrGhrRoAFApjWo1LIlkKx73PdnOW6notjUzdsWPNTFWujQ2w64Na12IGi9xn3KDNBNLqVyImH5LWlq6ansqMVXYr7d3Iln5MTMBxdBjsBOBBYaEc4xXKOjliW7HId5spU87c2RimmkM7c+nzd+v3L12mr7WNVPjz7ee1+BUTaLO/Svbjt+xJXQ5BAecxAa9pY8AtcKEHWFq5qOSy7DZj3McjmrZUKPJ2wDLRYrrwLHABnKpUk3sKcWjTzKJTUqwvct9S7Cxra5KmNiWsqbcOhoFNKwIAgCAzeU0G03RGmQiSzYd3hCLevX6nEUY7ClF2jWK3nv0Nm5u8p9y2/tpDx+Uul6bBe+pt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WeTsC1RGrPRJV0G6cIV69ewu6WDDTrWkiw28l78TDs3calcDQIAgCAzVuZRPgz8nKtawtmL95xrebd4qGnauzI0cxzsDZG3RVPzK3KN8rHkYbGMcJmMIbi6tWguhtqKHTwzp4kiiR6OVdyBrb3NMuJqEAQBAYjJTLkzM7HlIzWMLHRBCLSeHm3ODga/eoA7DidxKTLT5rEchu5lkuWtg5QPjzs7Lua0NljDDSK1dfDia1w1alo+NGsa7EwqWRFNEuJqEAQFPldazpSTizDGtc6GG0Dq0N5zW40x1rpExHvRqmWpdbEuxJwxpaDGcADEhseQNAL2hxArqxWr25rlQKllJq1MBAEBmsmconx5mdl4zWMdLPABbXhMcX3XGp00aD/cF2kiRrWuTebK2yIoyGyhiT0KLGexrWCK5kO7XhMaAbxqfxUw4ik0aRqicA5tjSriahAEBkMt8p48rGlYMtChxHzBeAHkjhNLA0A1Axva1Ihia9FVy7DdrUVLqe1g2hab4wbNysGFCoavbFDiDTAUDzpPMsPbEieVbqYVG7jUrgahAEBW5SWg6XlI8dgBdDY5wBrQlorQ0W8bc5yNxMol1sYj/1raTJds3EkoLpchri5sWjrrjQGlSR2KToIldmI7Wb5rb2udAs2dbGgw40OtyIxr21FDRwBFRx4qK5qtVUXcaKltRJWpgIAgMdb+U0zuwyVnwYcSK1giRHRXEMaDSgABBJxbjX7ww0qRHEzMz3rqN0alrqWWSNuRZlsQTEu+BFhOuuBBzbtOLHkUOg1AJphiarSWNGqmat0Uw5LbC/XI1CAICiy1tp8nJRJiG1rnMLAA6tDfe1p0Y6HLrDGkj0aps1LrYtLNmDEgwohABexjiBoBcATTtXNyWVUNVJKwAgCA51buV9py0RrYkpADYsQw4RzlS8k0bWj8KgjTTSpbIYnpqds2nRGtXea7JqZm3w3GdgsgxA6jWseHAso3Gocca3h1LhIjEXyLc0W24t1zMBAEBl5bKZ4tKNJTDWMaIedgvBIvs0m9U6RwtGzcu6xJo0enU2zfLc+8h8oYs8yNGcxrIQiFsGlbzmt+86p5wMNYcsTRpGqJv3hzbGlXE1CAIAgMDlkaWxZROisQdZoPiR2qVD8l/Q6N+FT59JWM7ZAGndLTTmESBUrNN8D+XsoZsU6AohzCAIAgOLStmPdCnpuX9Yk56LFZh9pgP0jTximNNdCNaslciK1rtitQ7X2IuBo/RpaDZietKOyobE3O4A6RUPqOo1HUuNQ1WxsavE1elkRDoyhnMIAgMt6Tv+VzPQz/uMXem+ahsz4izyS9QlP0IPyNWkvxu5qYdtLZczAQBAcryznNw2lMxRgJqScAeOM2jG9YDW+0p0KaSNEwX7HVutpsvR9Z+Ys6WZShLL56YpL6dV6nUo87s6RVNHrdTRLiahAEBzb0oQnvnrMbCfm4jnRAx929ccXQaOunTTiUymVEY9V72nRmxTW5MWdNwRE3ZNCYLi24c01lyla6NNcOxcJHMdbNSxq5UXYheLkahAEBQ5ef8ALZv9F/wXWD5jeZs34kOWzkWdbZ8nDjx4bJGYuMvMh1dDZgRnKgagTgcbp65yIxZHKieZDrquuJ2ezZJsCDDgw63IbGsbU1NGgAVPHgq5zlcqqu84qt1uSVqYCAIDF5UZLtmJrPSk1mJ1jBW66t5v3b7AajiriCNIOCkxy5rbOS7TdrrJZU1HpkLb8xFiTEpOhuflrtXtpR4dWhIGFdBqAKhwwBBWJ42oiPZsUORNqGwUc0CAIDH+lr/lUfphf92GpFJ81Ovobx/EaGwfVZf9KH8jVxf8Smq7SetTAQBAYH0pf1LN/wDls+LVKptj+R0ZvN8opzCAIAgObemmSpBgzTCWxGOdCqMCWRWuqK9RHQ9ymUbvMrVOka67G4yesxstLQYDNENgFeM6XO6S4k9ajSPVzlcpoq3W5YrQwEAQBAUWVmTsGdhtZFc5j2G9DiMcA9h5q6jQdg0ELrFK6NbobNcqFXYeRkODMNmY81FmYrAQwxYlQytRUAkmuJ10xrSuK3fOrm5qJZDKu1WNbnm8pvtBR7GgzzeU32glgM83lN9oJYDPN5TfaCWBS5OWJClN0XYt/PxXRTeu4F+kCmrpXWSRX21bEsbKtyNktktAkYkd8GISIxHAJbRgaXkBtNXDpjxBZlmdIiIqbA5yqaPPN5TfaC42NRnm8pvtBLAZ5vKb7QSwK7KKzoc3LRJd0S6IlKuBBIuuDtfQt43KxyOMotluSLLgsgwYUEPBENjWAkipDAG1NOhYcquVVC6yTnm8pvtBa2MDPN5TfaCWAzzeU32glgZrLLJSBaGazkUsMO9QtLcQ+7UGv5Qu8Mzo72Q2a5WmkZEYAAC0ACgxGgLian7nm8pvtBYsBnm8pvtBLAZ5vKb7QSwM3lbkxDnnwXmYfBdBvXTDc0Grrpre0gi6KU413imWNFS17mzXWPCwslDLx2RXWhNRg299HEmC5jrwIxBOqtepZfNnNtmohlXXTYavPN5TfaCj2NBnm8pvtBLAZ5vKb7QSwIVtSjJiXiwHPDRFYWkgioDsKiq3Y5WuR2BlFstyqmsmIESz2yD4lWNa0B9W3gWEEO4q6uglbpK5JM9DOct7lxZcIQoMOEYucLGht9xF5waKAmmui5uW6qtjCkrPN5TfaC1sYGebym+0EsBnm8pvtBLAy9v5JQo8fdMGYiS0xS6YkJ4F8aOENeAA06hWtBTuyZWtzVS6GyOsliXktk9BkhEcIrosWKQYkWI8FzqVoOjE8Zx0rWWVX21WRArrl7nm8pvtBcrGozzeU32glgM83lN9oJYFVlPZUOclny74lwPLTeaWki45rteH3V0iesbs5EMtWy3J8k1kOGyGHghjWtqSMboAr7loutbmD2zzeU32gsWAzzeU32glgM83lN9oJYFJlJYUObdLudFLMxFEQXS03i0g0NdWC6xyKy9k2pY2R1i7zzeU32guVjUZ5vKb7QSwGebym+0EsBnm8pvtBLApMr7Chz8AQHxSwB4fVpaTgHCmP5l1ikWN2ciGzVsty7hvGABB6wuRqeiAIAgCAzuUeRcrOxGxJlrnOa26KPLcKk6BzkrtHO+NLNNkeqbCq3qrO2cTvnLp4yXEz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Fjk/kLJycbPS7HB90tqYhcKOpXA9AXOSoe9LOUwr1XUpplxNQgCAIAgCAIAgCAIAgCAIAgCAIAgCAIAgCAIAgCAIAgCAIAgCAIAgCAIAgCAIAgCAIAgCAIAgCAIAgCAIAgCAIAgCAIAgP/Z"/>
          <p:cNvSpPr txBox="1"/>
          <p:nvPr/>
        </p:nvSpPr>
        <p:spPr>
          <a:xfrm>
            <a:off x="612775" y="3127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1" name="Google Shape;151;p27" descr="data:image/jpeg;base64,/9j/4AAQSkZJRgABAQAAAQABAAD/2wCEAAkGBxQTERQTERQUFhUWGRgaGRgYEBcXGBcZFhwXGRgbHBUYHCghHRolHhgXITEiJSkrLi4uFx8zODMsNygtLisBCgoKDg0OGxAQGzckICQtLC8vLDA3NCwsLDQsLCw0LDQsLCw3LCwsLCwsLCwsLCwsLCwsLCwsLCwsLCw0LCwsLP/AABEIAHgBogMBEQACEQEDEQH/xAAbAAEAAwEBAQEAAAAAAAAAAAAABAUGBwMCAf/EAEwQAAECAwMFDAYJAgQFBQAAAAEAAgMEEQUSIQYTMUFTFBciUVJhcYGRk6LTBzSSobGyIyQyQmJyc8HRM4KDwuHwFTVjs+IWQ3TS8f/EABoBAQACAwEAAAAAAAAAAAAAAAAEBQECAwb/xAA4EQABAwIBCgQFAwQDAQAAAAAAAQIDBBFRBRITITFBYXGB8BQiscEyM5Gh0SM04SRScvEVQlNi/9oADAMBAAIRAxEAPwDuKAIAgCAIAgCAIAgCAIAgCAIAgCAIAgCAIAgCAIAgCAIAgCAIAgCAIAgCAIAgCAIAgCAIAgCAIAgCAIAgCAIAgCAIAgCAICgtPKdjH5qC0xouijdAPORWp6Ouihy1jWrmsTOUsoMmve3SSLmtxU8mQLQi4uiQ4A5LWhx661+K1RtU/Wqo379/U3V9BFqRqv4rqT29D6/4LN6RPOr+iKfMnh5//X7GPGUv/h9/4I0eNaEvwnXI7Bpo3hAdDQD7itHOqota+ZO+951Yygn1Jdi/b739iVZeV0CIKRDmnfiPBPQ/+aLpFXRv+LV3icqjJU0etnmTht+hdS8y2LDD4TqhwN11DzjQaa9SlNej25zVK98bon5r01ptQzdsTM9LMv34URg0nNUIrgCW10dagzPqYW510VORa0sdFUOzM1WrzKuUypm4r2w2CGXONBwD/OgCp6lHZWzvcjUtdSbJkykjYr3XsnE2VmQowBz72PJpQNZdDePGuPuVpEkiJ+ot+RQzuhVU0TVROK3uTV1I4QFfacrHeQYMfNUGIzLX3j0nQuMrJHfA63S5Jp5YWX0jM7qqW+hkZ7KKcgRHQohhlzddzAg4gilFWyVVRE7NdYvIcn0k7EkYi2Xj/sn2faloRmB8OHBLTWhIpWmBwL11jmqpG5zUS3fEjTU1BE7Me5b98CQY9p7OB2/+a6Z1ZgnfU5ZmTf7nd9CLNTdptBJhtoOS1rvcHErm+Ssal7fQ7RxZNctkd9bp7ErIy1Y0cxs868G3KcFopW9XQBxDSt6GaSVXZ64e5xypSwwIzRpa9/YubUhRyBueIxhFah7Kh2imOrXq1qVK2VflqicyBTugRV0zVXkuwx1o5RTsF5hxLrXD8ANRqIOsKskq6iN2a7UpfQZPo5W57LqnM1OTVrbog3nUD2m68DRXURzEfurCln0rLrt3lNX0vh5c1Ni60LZSSEEAQBAZ3LC2nQGNbCNIjzWtAbrRpwOGJw7VCrahYmojdqlpkyjbO5XPTyp6ldYMzOzQLhHaxgNL2ZYSTpoBTnHauED6mZLo6yckJVZHRUyoisuq7rqbGGCAATUgCppSp46BWabCicqKt0IVsWtDl2Xn4k/ZaPtOPNzc65TTtibdxIpaV9Q7Nb1XchVtE/HF68yWadDbt99Oeo/joUdPEya7o1PqpMVaGFbWV647E6dqR49lWg3FkyHniIDewEELR0NUmtr7nRlVQO1Oit9/wpBZlZMQCYczCDnAa+AenAEEdC5JWyxrmyN1/QkrkunmTPhdZPr/ACnU1lizpjQIcRwALhjTRUEg0r0KxgkWSNHLvKWqhSGZ0abEJq6kc8J2cZCYXxXBrRrPwA0k8wWj5GsS7lsdIoXyuzWJdSkZbUxH9UggM2sU0aehoxPvURKiWX5TdWKlgtHBB+4fr/tbt+ofZc677U21vM2CKduBWVhqV2yfYJU0TdkV+akSPZ1osxhzAic3BB7HNp71ydFVt+F9++J2ZUZPfqfHbvgvsRYGV0eE+5NQq000Fx3TQ4H3Lm2ukYubK32U7vyVDK3Ogd7p+UNXZlpw47b0J1eMaHN6QrGKZkqXapSz00kDs16fhT1nYT3MIhvzbsKOuB1P7TgVs9HK2zVsuO00icxrrvbdMNn3MfbVoz0s4X4jXNOhwhtoeYilQf8AYKrJ5amFda3TGxeUtPRVKLmtVFwuppbCtdszDvNwcMHt5J/g6ip9PO2Zt0270KqspHU781dm5cSyXciBAfLwaGhoaYGlac9FhTKWvrM3aAn4TS5sSHFAxP0V11PyjA9qgyeKjS6KjumstYfAyuzXNVqrxun1KuybdnJmJm2OhtwJLs39kCmNK46Rgo8NTPM7NaqfQmVNFSUzM9yKvC+010nMNFITorXxWjhfZBJ/INHQrNjk+FXXXvcUksbvmIxUauz/AGTF0OAQBAEBjsrbccX7ll63iQ1xBxJOhgPXj2carKypVV0Ue3f+C9ybRNRviJdm1Pz+C7yfsRktDoKGIRwncfMOJoUump2wt471K+trH1L7/wDXcne8tlIIQQBAZPK7J0Oa6PBFHjF7QPtDWQOV8elV1ZSoqaRm3fx/kusm5QVqpFIurcuH8ehLyFi1lAOS5w7Te/zLpQLeG2CqcMrttUquKJ+PYscoR9Vj/pv+BXap+S7kpGov3DOaepichW1mxzMcR7h+5VXQJ+t0Uv8AK62puqHRldnlggCAIDn2X7frLTxw2+5z1TZRT9VF4e6npsjL+gqf/S+iGqyS9Tg9B+ZysKP5LSnyl+5f3uQt1JIIQFTYlnGFEmHEACJEvNofu0rXmxJwUaCJWOeq71JtXUJKyNE/6tspbKSQjLZfyoMBsTWx1K/hdgffdVflFiLGjsF9S4yNKqSqzcqenamfyOtHNTAaTwYlGnp+4e3D+5QqKXMksuxdX4LPKlPpYbptbr/PfA6Sr08oEAQH4TTEoE1nKbdtDPx3xPu1o3maNHbp6yvOzy6WRXfTke0o6fQQozfv596jc5EN+ps53P8AmI/ZW1B8lOvqedysv9SvJPQvlMK0xElF3RahL8Ww71wavozQe8lyqWO0tXdd17dO7noJW+HyeiN2utfr/Go26tjz4QFfbVlMmIZY7T912tp/jjC4zwtlbZehJpap9O/Obs3piQMiXESxY7Aw4j2EcRrU/MuNDfRZq7lVCTlVEWfPTY5EXv6FvPzjYMN0R54LRXp4gOcmg61JkkSNquduIUMTpXoxu1TH2PLPn45jTH9JhoGfdrpujm0EnXh1VkLHVUmfJsTd7fnEvKmRtBEkUXxLv38/xgbdrQBQYAalbHn1W+tT9QwEBCtWy4cwy5EHQ4faaeMFcpoWyts4kU9TJA7OYvTcpzqYhRpKYwNHDEH7r2njHEdY1EdBVI5slPJx9T1LHRVsOtNS/VFOiWNabZiEIjcNThyXDSP96iFdQTJKzOQ8tVUzqeRWL04ofNvyYiy8RhGN0kfmbiPeEqI8+NWm1HKsU7XcdfJdpzOyrRfAiCJDOOsanDWCqGKV0bs5p6yop2TsVj/9HULKtFkeGIkM4HSNbTrB51fxStlbnNPIVFO+B6sd/smLqcAgCAxWRkMNnJlo0NvAdAfT9lVUKWmenP1L/KjldTRqu+3oWcpYsRsYuObu3gbwJvENuaqfaddN7H72CkMp3o+62tfru9d5EkrI3RZqXva1t2/7JfVyNEppVhAEBCtmdzMCJE1tGH5jg33kLlPJo41cd6WHTTNZiv23/YxOQ8tnJoxHY3Gl1Trc7Cp7XFVVAzOlzl3eq9qegytJo6dGN3rbonaHQ1dHmAgCAIAgIVmWY2BnAyt17y+mppIAIHNguUUKR3zd63JE9Q6bNztqJa+J8ZQeqx/03/KVip+S7kpmj/cM/wAk9TF5B+tf4bvi1VWT/ndF9j0GWP2/VPc6Irs8sEAQBAYD0g+sM/THzOVPlH5icvdT0uRfku/y9kNRkn6nB6D8zlPo/ktKjKX7l/e5C3UkgnxGjNY0ue4NaNJJoB1lYc5GpdTZjHPXNal1PtZNQgKLLX1OJ0s+dqh13yF6eqFjkr903r6Kc+mpRzBDcdERoc09ZBHSCPeFTPYrURcUuenjla9XIm5bKdLyctHPy7Hn7Q4L/wAzdPbgetX1NLpY0dv3nkq6n0Eyt3bU5d6izXciBAZ3La0s1L3AeFFq3ob94/Af3KFXTZkeam1e1LTJVPpZs5djdfXd+ehjLXswwBBDvtPZecOIkmg6hTrqquaFY0bfaqF9TVKTq9U2ItkNvkQfqbPzP+Yq1oPkp19Tz+Vv3K8k9C+UwrTmEaO6VnnvAxbEcacprqn3tcqBznQzquCr9/4PXtY2qpEbiidFT+UOh2bacKO29CcDxj7zelupXUUzJEu1Ty89NJA6z0/C8iYupwCA+WQwK0AFTU0FKnjPOsIiJsMq5V2mK9IM/wAJkEHAC+7pNQ3/ADdoVVlGTWjOpf5Fg1OlXknv7Gkyblc3Kwm6y0OPS7hH406lPpmZkTU71lVXS6SocvG30LNdyIEAQBAUOWVmiLLlwHDhVcOj7w7MekBQ62LPjvvTX+SyyXULFMjV2O1fgzeQk9cmM2TwYgPtNqQey97lBoJM2TNxLXK8OfDn72+i9odBfoKulPMptOb2BYImZeKWmkRrhdxwOFaHp4+hUVPTJLEqptTYeqrK5aeZqL8Kpr+pFse04kpGOBpWkRhwrT/MNR/laQzOgf6odqmmjqotvFF73HTJOabFY2JDNWuGB/bpV6x7XtRzdh5KWJ0T1Y9NaHutzmEBksmW0npzpd73kqtpUtUSd7y7r1vSQ8k9DWqyKQIAgCAzWX0Sks0cqI0dgc74gKBlB1okTFS2yM286rgi+xX+joYx+iH/AJ1xybtd09yTlvYzr7G1VqUAQBAEAQBAV+UHqsf9N/ylcan5LuSkmj/cM/yT1MXkH61/hu+LVVZP+d0X2PQZY/b9U9zoiuzywQBAEBgPSD6wz9MfM5U+UfmJy91PS5F+S7/L2Qk2FlZBgwGQntiXm1xAaQaknW4ca3grmRxo1UXUcqvJcs0zpGqll5/gnHLiByI3ss/+66/8lFgv2/JG/wCFn/uT7/gp7eyn3S0QWMLWuc2pcRU0OAoNGNDp1KNUVmmTMalkJ9Hk3w7tI5bqiLsOgK5PMhAUGXB+qO53M+YH9lDr/kr09SyySn9SnJfQrrQszOWbBcBw4bGvHOCKuHZj/aFwkhz6VqptRL/klQ1Ojr3ouxyqn474lZkPaWbj5tx4MXAczxo7RUdi4UEua/NXYvqS8rU+kiz02t9O/c6Gro8wEBipX67aBfphQdHEbpN3tdV3QFVM/qKnO/6t7+66y/k/o6JGf9ne+36Jq5nn6RB9JBP4Xe4j+VjKXxN6m+RF8j+aFxkKfqg5nu/n91JoPk9VIOV0/qeiGhU0qygymydEwL7CGxQKVOhw4j+x/wBiHVUqS+ZNpZUGUFp1zXa2r9uRgZqViwH0e10Nw0HR7Lhp6iqZ7Hxu8yWXveeljlinbdqoqd7ULSQysmIeBcIg4njH2hj21UiOtlZtW/MiTZLp5NiZq8Px/o1djZUwo5DT9HEOhrjgT+F2voNCrGCsZJqXUpSVWTJYEzk8zcU90L5TCuOXZXRL03G5iB2NAXn6xbzO73HsMmtzaZne86bAHBbTiHwV+3Yh5F/xKeiyahAEAQH45tQQdBRdZlFst0OV2OM3OQhyYob4rpXnofJM1MFt7Hsanz0zlxbf7XOqO0L0J45Npk/R1/Si/nHyhVuTfgXn7F1lv5jeXuSMrcn883Owh9K0YjlgavzDV2cVOlZS6RM9u31OWTa/Qro3/Cv2/j/Zl8m7cdLPo6phuPCbrB0XgOMaxr7FX01SsLtezeXFdRNqWXT4k2L7HSoMUOaHNILSKgjQQVeoqOS6Hk3NVqq121D7WTUyWTJ+vznS75yq6l/cSd7y6r/2cPT0NarEpQgCAIDM5fw6yzTyYjT2hw+JCgZRS8SLgv5LbIzrTqmKL6oVPo9jUjRGcpgPsn/yUbJzrPVMU9P9k7LTLxNdgvr/AKN4rg82EAQBAEAQFflB6rH/AE3/AClcan5LuSkmj/cM/wAk9TF5B+tf4bvi1VWT/ndF9j0GWP2/VPc6Irs8sEAQBAYD0g+sM/THzOVPlH5icvdT0uRfku/y9kL/ACWs+EZWE4woZJBJJYCTidZCmUkTFhRbIVuUJ5UqHIjlsnHgW3/DYOyhd03+FI0TP7UIXiJv71+qmfyssWG2GI0KGGuY5pIY2l4EgfZGutDVQqunajc9ia0VNhZ5OrJHP0UjroqLt3GqViUwQGby+dSVHPEb8HH9lBygv6XUtcjp/UdF9i3sVtJaAP8ApM+UKTAn6TU4J6EKqX9d6/8A0vqc4t6RMvMua3AAh7DxAmop0EEf2qjqI1ikVE5p3wPVUc6VECOXkvv9dvU6PY0+I8BkQaSOEOJwwcO1XkEukjRx5WqgWCVWYbOW4g5XWlmZd1DR7+C3mr9o9Q95C41k2jjW21dRIybT6adL7E1r7H1knZmYl21FHv4TuaugdQp11WaOHRxpfausxlGp00y22JqTviUfpFbjAPNE/wAiiZSTW3r7FhkRdT05e5YZAn6s7miO+DV3yev6XUjZZT+oTknqppVOKkIDzjwGvaWvaHNOogEdhWHNRyWVLmzHuYt2rZTPz+RsB9TDvQzzG832T+xChSUEbvh1FnDleZmp/mT6L9TJWzk9Fl+E4BzOW3RzVGkfDnVbPSvi1rrTEu6WviqNTdS4L7YmuyLtcxoZhxDV8OmJ0uadBPOKU7FZUM6yNzXbUKTKlIkL0ezY77KZLK2FScjc5B7Wt/1VdWJaZ3e4usmuvTM73qdDsWYzkvCfxsbXpAofeCrqB2dG1eB5iqj0cz28VJq6kcIAgCAIDmNkszk+2muM53U0uf8AsqGFM6oTmv5PXVK5lGt/7UT0Q6a7Qr48km0yfo6/pRfzj5Qq3JvwLz9i6y38xvL3NarIpDHZY5PVrMQRjpiNA0/iA4+Pj09NZW0t/wBRnVPcvcmV9rQyLq3L7fgrMk8oMw7NxD9E46eQTr/Kdfbx1j0lVo1zXfD6fwS8o0GmTPZ8Sff+cPodDBriFdnl9hk8mfXpz8zvnKraX9xJ3vLuv/aQ8k9DWqyKQIAgCAg23JZ6BEhjS4YfmGLfeAuM8ekjVpIpJtDM1+HpvOaWROmBHZEIPBPCGuhwcKcdK9YVFDIsciOw7U9bUwpPCrMU1ex1eG8OAc01BAII0EHQV6JFRUuh4tyK1bKfSyYCAIAgIsKfa6M+E2pcwNLjqF6tBXjoK9a5pK1XqxNqe52dA5sbZF2Le3Q8coPVY/6b/lK1qfku5Kb0f7hn+Sepi8g/Wv8ADd8Wqqyf87ovsegyx+36p7nRFdnlggCAIDAekH1hn6Y+Zyp8o/MTl7qelyL8l3+XshqMk/U4PQfmcp9H8lpUZS/cv73IW6kkEIAgCAy3pCd9XhjjiD3Neq/KS/ppz9lLjIqfrO5e6Ggsz+jC/Iz5QpsfwJyQrJ/mu5r6lHlzZ2cgiK0cKFiedh+12YHqKh18WczPTanoWOSKjMl0a7Heu78FRkFaV2I6C44Pxb+YDEdYHhUbJ8ua5WLv9SdlinzmJKm1NvL+F9STE+uWjd0woGniJace12HOGrov9RU23N79fshxb/R0V/8As/3/AAn3U2atChMd6RRwYB53+8N/hVmUtjepe5EXW9OXuSPR6fq8Qf8AVPysW+Tvlrz9kOWWk/Wb/j7qaaO+61zqVoCacdBoU9y2S5UsbnORCPZM8I8FkVopeGitaEYEV5iCucMqSsR6bzrUwLBKsa7iWupwCA848EPaWuFWuBBHGCsOajkspsx6scjm7UMRkRBLJuM3SGte2vQ9oHwKqaBubM5ML+p6HKz0fTMdiqL9lPX0gSBqyOBhS47m0lp95HYtsoxa0kTl+DTI06WdEvNPc9sgbTBa6XccRVzOcH7Q6jj1niW2T5tSxrzQ0yzTKipMnJfY2CsyiCAIAgIFuTwgwIkTWBRvO44N9/wXGeTRxq4k0kCzTNZ9eW8y3o/s8lz45GAFxvOTQuPUKDrKr8nRa1evIuMs1CI1Ik3619jbu0K2PPptMn6Ov6UX84+UKtyb8C8/Yust/Mby9zWqyKQIDBZYZPZsmPCHAP22j7hOsfhPu6NFPWUuYuezZv4fwekyZX6RNFIuvcuP8+p6ZH5Q3KQIx4JwY4/d/Cebi4tGjRtRVWb+m/Zu/BrlOgzrzRpr3pjx54kzJn16c/M75yulL+4k73nCv/aQ8k9DWqyKQIAgCAIDGZYZOkkx4IrXF7QMfzAfEdfGquspVvpGdUL7JmUEREhkXkvsvsRckspBCAgxj9H913IrqP4efV0aOdHVoxMx+zcuH8HbKWTllXSR/FvTH+fX13jHAgEEEHQQag9auEW55xUVFsp+oYCAz+UGU8OAC1hD4vFXBvO4/tp6FCqaxsaWbrX05lnRZNfOqOdqb68vyeWREq8Q4kWKDeiurV2lwGvrJcsULHI1Xu2qpvlaRivbGzY1Pp3qLPKN9JSPXkOHaKD4rvUraF3JSHQpeoZzQxWQzqTY52OHwP7KqoF/W6Kegyul6ZeaHR1eHlQgINpWvBgD6R4B5INXHoaMVxlnjj+JfySIKSWZfI3ru+pDybnYkfORn1DHOAht4mtqCa66k+Fc6aR8l3rsXYnI710McGbE3WqJrXn+PczPpAd9ZYOKGPe56gZRX9VOXupb5GT9Bf8AL2Q1GSDgZOFTUHDsc5WFGt4W97ynykipVP6eiFwpJBPl7w0VcQANZNB2rCqia1MoiqtkMvbuUwP0Mob8R/BvN0CuHBOs84wGlV9RWX8kWtV3lxSZNVP1ajU1Ndvz3dTTS0MtY1rjeIABJ0kgUJU9qKiIilQ9yOcqolrqZL0ixeDBZrJc7sAH7+5V2UnamtLvIjfM93JDTWREDoEJw0FjPgFPhVFjaqYIVNS1WzPRcV9SS9gIIIqCKEcYOlbql0spxRVRbocptOUdLR3MBILHVa6uNNLTXj/cFedlYsMitw2ex7OnlbUQo5d6a09TcZF2dmpcOI4UXhH8v3R2Y/3K3oYsyO67V1/g89lWo0s2amxur8/joaBTCsMh6RDwII13nfAf6Ktyl8LS8yJ8T+SH16PHfRRRxPB7Wj+FnJvwO5+xrltP1GLw9zWqxKUwtjWqJOYiy8T+lfNDpucR6CKV/wD1VEEyU8jo3bL/AEPRVVKtZC2ZnxW+v83NxDeHAFpBBxBBqCOYq2RUVLoeeVqtWy7T6WTBXW5azJeGXuIvY3W1xcf44yuE87YW3UlUlK+okzW7N64d7iuyMsx0OG6LE/qRTUg6QMSK85JJ7FxooVY1Xu2qSsqVLZHpGz4Wl5OSrYrHQ3irXChH+9etS3sR7Va7YpXxSOjej27UOa2pZsWTjAgmgNWRAMDzHn4x+yoZYX070X6Kesp6iKsiVF6p39lNvk/lAyYaAaNigYsrp528Y+CtqeqbKlti4Hnq2gfTrfa3H8lypRACA848drGlzyGtGkk0AWHORqXXYbMY57ka1LqYmbiRLSjBkOrYEM/aI7TTlU0DVXnVS9XVb7N+FO/rgegibHk6LOfreu7vdiptJOVbCY2GwUa0UH++PWrVjEY1Gt2IUMsrpXq921T9m4wYxz3aGtJPUKo9yNaqqYjYr3o1N6mW9HTvo4o1hzT2j/Qqvyb8Dk4lxltP1GLwX1NcrIpAgPxzQQQRUHAg6CEVLmUVUW6HOMqrAMu6+wVhOOH4DyTzcR6umjq6bRLdPhX7Hqsn1yTtzXfEn34/knej0/TRa8kfFdcnfG7kRstao2c/Y3StzzoQBAEAQBAUdrZLwYxLgDDefvN0E87dB9x51Emo45NexeBY02U5oUzdqYL7KVMDJ6cgerx23eI1A9ghwUZtLURfLd3y1kx9fST/ADma+9+pSa11paKS/Sa/sf2XW9ZwOCpk7bdx5xLHnY2EaZaxvJhg9mAb7yVhYKiT432Th2hs2ro4dccd1xXtSdZeS8CDQ3b7h959DToboHxXWKjij12uvEj1GUp5tV7Jgn52l2pZXmbtmypqZqx0SEyFXBrbxJAOF6o92hQZoZptSqiJ3tLWlqqWn8yNVXYrbrYrYWRERpDmzAa4aCGOBHQQ7BcEyc9Fuj+/qS3ZZjclljunP+CabEnQMJyvSCPfiuvh6jdIR0rKNdsJDj5OzzvtTAI/WiAdl2i5OpKldr/up3ZlCibsj+yfk+7OyHANY8So5LARXpccewdazHk5EW716J+TE+WlVLRNtxX8Gnm4cRsK7LCGHCgaH1DABzNVg9HIy0dr8dhTxuY6S8yrbfbb9zLzeSMeM8xI0Zl48TSQKaANGCr30Mkjs5ztZcR5VghajI2LZD6l8kY8P+nNFnGGhzR2B2Ky2hkb8L7d8zD8qwSfHFfnZfY+ouT07qmyf8SI34VWVpaj/wBPUw2vo98X2RSBFyQmnnhxGO53RXu+LVwWhncvmVF6qpJblalYnlaqckRPc0OT+TTJc33G/E5VKBo13R+/wU6npGxa11qVdblF9R5USzcMeZbTpiXDmQwv1XyQ3nrTHQpEmfm+TbxIUWjzk0l7cNpkZ/JaajvMSLFhF2jC9QDiApoVbJRzSOznuS5dw5TpoG5kbVt0Jll2XPS7bkN8B7NTXl+FdNCG4LrFDUxJZqoqcbnCoqaKodnPRyLiljUN0Y6VYFQvAqbbsBky+G9xILNNB9tum6eLp5yo09K2ZUVd33JtLXvp2ua3f9lxLYBSSCfkStDdpWmFdFdVeZYW9tRlLX17DJWpk5NTDw6NFhYYANDqNGugIVdLSTSrd7kLunyhTU7c2Nq9bXUWdkzMy7r0GNDqcCC1113SMe1I6OaJbscgnyjTVDc2Ri+5pbPzt36fN3q/+3epT+7GulTo8+3ntfgVM2izv0r24/wVVu5LsmHGIHFkQ0qaVaaYCo46YYFR6ijbKuci2Um0eU307cxUun3KeXyenYB+gitpxBxp7DmkVUVtLURfA7vkpNfX0U/zWLfvei3J7YFpOwMSEznoCfc0rtm1i6lVEI6vyc3WjVXvmSrOyaa1+djvdHi8btApoo010c/UAukdG1HZ71zl4nGfKLnN0cSZjeBfKYVoQHnMQGvaWvaHNOkEVC1c1HJZyXQ2Y9zHZzVspl57IphN6BEdDOkA1cAeZ1aj3qBJk9t7sW3f1LiHLLkTNlbf7fbZ6H3Al7ShYB8KKPxEk9tAe0lZayrZqui8+0NXyZOk1qit5dqSA60XYUlmc/DP7lb3q1/tT6nK2T273L9P4PkZNOiuDpyO6LTQwcBg7PiKFY8Gr1vM6/DYht/yLYkzadiN47V7+pfy8BrGhrGhrRoAFApjWo1LIlkKx73PdnOW6notjUzdsWPNTFWujQ2w64Na12IGi9xn3KDNBNLqVyImH5LWlq6ansqMVXYr7d3Iln5MTMBxdBjsBOBBYaEc4xXKOjliW7HId5spU87c2RimmkM7c+nzd+v3L12mr7WNVPjz7ee1+BUTaLO/Svbjt+xJXQ5BAecxAa9pY8AtcKEHWFq5qOSy7DZj3McjmrZUKPJ2wDLRYrrwLHABnKpUk3sKcWjTzKJTUqwvct9S7Cxra5KmNiWsqbcOhoFNKwIAgCAzeU0G03RGmQiSzYd3hCLevX6nEUY7ClF2jWK3nv0Nm5u8p9y2/tpDx+Uul6bBe+pt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Ny2/tpDx+Ul6bBe+o8nEblt/bSHj8pL02C99R5OI3Lb+2kPH5SXpsF76jycRuW39tIePykvTYL31Hk4jctv7aQ8flJemwXvqPJxG5bf20h4/KS9NgvfUeTiWeTsC1RGrPRJV0G6cIV69ewu6WDDTrWkiw28l78TDs3calcDQIAgCAzVuZRPgz8nKtawtmL95xrebd4qGnauzI0cxzsDZG3RVPzK3KN8rHkYbGMcJmMIbi6tWguhtqKHTwzp4kiiR6OVdyBrb3NMuJqEAQBAYjJTLkzM7HlIzWMLHRBCLSeHm3ODga/eoA7DidxKTLT5rEchu5lkuWtg5QPjzs7Lua0NljDDSK1dfDia1w1alo+NGsa7EwqWRFNEuJqEAQFPldazpSTizDGtc6GG0Dq0N5zW40x1rpExHvRqmWpdbEuxJwxpaDGcADEhseQNAL2hxArqxWr25rlQKllJq1MBAEBmsmconx5mdl4zWMdLPABbXhMcX3XGp00aD/cF2kiRrWuTebK2yIoyGyhiT0KLGexrWCK5kO7XhMaAbxqfxUw4ik0aRqicA5tjSriahAEBkMt8p48rGlYMtChxHzBeAHkjhNLA0A1Axva1Ihia9FVy7DdrUVLqe1g2hab4wbNysGFCoavbFDiDTAUDzpPMsPbEieVbqYVG7jUrgahAEBW5SWg6XlI8dgBdDY5wBrQlorQ0W8bc5yNxMol1sYj/1raTJds3EkoLpchri5sWjrrjQGlSR2KToIldmI7Wb5rb2udAs2dbGgw40OtyIxr21FDRwBFRx4qK5qtVUXcaKltRJWpgIAgMdb+U0zuwyVnwYcSK1giRHRXEMaDSgABBJxbjX7ww0qRHEzMz3rqN0alrqWWSNuRZlsQTEu+BFhOuuBBzbtOLHkUOg1AJphiarSWNGqmat0Uw5LbC/XI1CAICiy1tp8nJRJiG1rnMLAA6tDfe1p0Y6HLrDGkj0aps1LrYtLNmDEgwohABexjiBoBcATTtXNyWVUNVJKwAgCA51buV9py0RrYkpADYsQw4RzlS8k0bWj8KgjTTSpbIYnpqds2nRGtXea7JqZm3w3GdgsgxA6jWseHAso3Gocca3h1LhIjEXyLc0W24t1zMBAEBl5bKZ4tKNJTDWMaIedgvBIvs0m9U6RwtGzcu6xJo0enU2zfLc+8h8oYs8yNGcxrIQiFsGlbzmt+86p5wMNYcsTRpGqJv3hzbGlXE1CAIAgMDlkaWxZROisQdZoPiR2qVD8l/Q6N+FT59JWM7ZAGndLTTmESBUrNN8D+XsoZsU6AohzCAIAgOLStmPdCnpuX9Yk56LFZh9pgP0jTximNNdCNaslciK1rtitQ7X2IuBo/RpaDZietKOyobE3O4A6RUPqOo1HUuNQ1WxsavE1elkRDoyhnMIAgMt6Tv+VzPQz/uMXem+ahsz4izyS9QlP0IPyNWkvxu5qYdtLZczAQBAcryznNw2lMxRgJqScAeOM2jG9YDW+0p0KaSNEwX7HVutpsvR9Z+Ys6WZShLL56YpL6dV6nUo87s6RVNHrdTRLiahAEBzb0oQnvnrMbCfm4jnRAx929ccXQaOunTTiUymVEY9V72nRmxTW5MWdNwRE3ZNCYLi24c01lyla6NNcOxcJHMdbNSxq5UXYheLkahAEBQ5ef8ALZv9F/wXWD5jeZs34kOWzkWdbZ8nDjx4bJGYuMvMh1dDZgRnKgagTgcbp65yIxZHKieZDrquuJ2ezZJsCDDgw63IbGsbU1NGgAVPHgq5zlcqqu84qt1uSVqYCAIDF5UZLtmJrPSk1mJ1jBW66t5v3b7AajiriCNIOCkxy5rbOS7TdrrJZU1HpkLb8xFiTEpOhuflrtXtpR4dWhIGFdBqAKhwwBBWJ42oiPZsUORNqGwUc0CAIDH+lr/lUfphf92GpFJ81Ovobx/EaGwfVZf9KH8jVxf8Smq7SetTAQBAYH0pf1LN/wDls+LVKptj+R0ZvN8opzCAIAgObemmSpBgzTCWxGOdCqMCWRWuqK9RHQ9ymUbvMrVOka67G4yesxstLQYDNENgFeM6XO6S4k9ajSPVzlcpoq3W5YrQwEAQBAUWVmTsGdhtZFc5j2G9DiMcA9h5q6jQdg0ELrFK6NbobNcqFXYeRkODMNmY81FmYrAQwxYlQytRUAkmuJ10xrSuK3fOrm5qJZDKu1WNbnm8pvtBR7GgzzeU32glgM83lN9oJYDPN5TfaCWBS5OWJClN0XYt/PxXRTeu4F+kCmrpXWSRX21bEsbKtyNktktAkYkd8GISIxHAJbRgaXkBtNXDpjxBZlmdIiIqbA5yqaPPN5TfaC42NRnm8pvtBLAZ5vKb7QSwK7KKzoc3LRJd0S6IlKuBBIuuDtfQt43KxyOMotluSLLgsgwYUEPBENjWAkipDAG1NOhYcquVVC6yTnm8pvtBa2MDPN5TfaCWAzzeU32glgZrLLJSBaGazkUsMO9QtLcQ+7UGv5Qu8Mzo72Q2a5WmkZEYAAC0ACgxGgLian7nm8pvtBYsBnm8pvtBLAZ5vKb7QSwM3lbkxDnnwXmYfBdBvXTDc0Grrpre0gi6KU413imWNFS17mzXWPCwslDLx2RXWhNRg299HEmC5jrwIxBOqtepZfNnNtmohlXXTYavPN5TfaCj2NBnm8pvtBLAZ5vKb7QSwIVtSjJiXiwHPDRFYWkgioDsKiq3Y5WuR2BlFstyqmsmIESz2yD4lWNa0B9W3gWEEO4q6uglbpK5JM9DOct7lxZcIQoMOEYucLGht9xF5waKAmmui5uW6qtjCkrPN5TfaC1sYGebym+0EsBnm8pvtBLAy9v5JQo8fdMGYiS0xS6YkJ4F8aOENeAA06hWtBTuyZWtzVS6GyOsliXktk9BkhEcIrosWKQYkWI8FzqVoOjE8Zx0rWWVX21WRArrl7nm8pvtBcrGozzeU32glgM83lN9oJYFVlPZUOclny74lwPLTeaWki45rteH3V0iesbs5EMtWy3J8k1kOGyGHghjWtqSMboAr7loutbmD2zzeU32gsWAzzeU32glgM83lN9oJYFJlJYUObdLudFLMxFEQXS03i0g0NdWC6xyKy9k2pY2R1i7zzeU32guVjUZ5vKb7QSwGebym+0EsBnm8pvtBLApMr7Chz8AQHxSwB4fVpaTgHCmP5l1ikWN2ciGzVsty7hvGABB6wuRqeiAIAgCAzuUeRcrOxGxJlrnOa26KPLcKk6BzkrtHO+NLNNkeqbCq3qrO2cTvnLp4yXEz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Deqs7ZxO+cnjJcRpHFjk/kLJycbPS7HB90tqYhcKOpXA9AXOSoe9LOUwr1XUpplxNQgCAIAgCAIAgCAIAgCAIAgCAIAgCAIAgCAIAgCAIAgCAIAgCAIAgCAIAgCAIAgCAIAgCAIAgCAIAgCAIAgCAIAgCAIAgP/Z"/>
          <p:cNvSpPr txBox="1"/>
          <p:nvPr/>
        </p:nvSpPr>
        <p:spPr>
          <a:xfrm>
            <a:off x="765175" y="4651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52" name="Google Shape;152;p27"/>
          <p:cNvPicPr preferRelativeResize="0"/>
          <p:nvPr/>
        </p:nvPicPr>
        <p:blipFill>
          <a:blip r:embed="rId4">
            <a:alphaModFix/>
          </a:blip>
          <a:stretch>
            <a:fillRect/>
          </a:stretch>
        </p:blipFill>
        <p:spPr>
          <a:xfrm>
            <a:off x="136050" y="6062881"/>
            <a:ext cx="2278525" cy="575694"/>
          </a:xfrm>
          <a:prstGeom prst="rect">
            <a:avLst/>
          </a:prstGeom>
          <a:noFill/>
          <a:ln>
            <a:noFill/>
          </a:ln>
        </p:spPr>
      </p:pic>
      <p:sp>
        <p:nvSpPr>
          <p:cNvPr id="153" name="Google Shape;153;p27" descr="data:image/jpeg;base64,/9j/4AAQSkZJRgABAQAAAQABAAD/2wCEAAkGBxQQEBQUEhQVFhQRFRkYGRgYFxcZIBoaGBcXGBwUGxsYHykgGB0lHRcYITEiJSkrLi4uGx8zODMsNygtMCsBCgoKDg0OGxAQGzUlICYsLCw0LS83LCwsLDQsLCwsLDQsLCwsLCwsLCwsLywsLCwsLCwsLCwtLCwsLCwsLCwsLP/AABEIAHABwQMBEQACEQEDEQH/xAAcAAEAAgIDAQAAAAAAAAAAAAAABgcEBQEDCAL/xABMEAABAwIBBA4FCQYGAQUAAAABAAIDBBEFBhIhMQcTFiJBUVJhcYGRkpPSFzJUobEUI0JTcoLBwtEVM1ViorIINENjc4PxJESzw+L/xAAbAQEAAwEBAQEAAAAAAAAAAAAABAUGAwECB//EADcRAAIBAgIFCgYCAgMBAAAAAAABAgMEBRESFCExUhNBUWFxgaGxwdEVIjKR4fAjQjNiNEOC8f/aAAwDAQACEQMRAD8AvFAEAQBAEAQBAEAQHCA5QHCAXQHKAIAgOEBygCAIAgCAIAgOEAQBAcoAgCAIAgCAIAgOCUB8bc3lDtC8zR7ovoPsOuvTw5QBAEAQHy6QDWQOteZnuTDZAdRB617mMmfSHgQBAEAQBAEAQBAEAQBAEAQHxM/NaTxAnsCA88xZa1eIgTyv2tw3gEJkY2zSTe2cdO+OnmCp76rKNXJPmNRhFKErfOUU9r3pdR9/tao+vm8WT9VD5apxMs9XpcC+y9i0NiiR76WVz3ucTMRdzi7UxnH0q2sJOVNt9JnMajGNaKistnN2smynFOVLsoZY1EVeKCPNbE+BsjnjOEgdnuNmuDrAb1vBx8aiXsnGk8iywmClcrNZ7H5ER/aM310viP8A1VLys+k1XI0+FfZG5yNq5ZK+naZZCDJcgvcQc0F2kE8ykWs5SqxTZEv6dONtNqK3dCJjst5VzYdFTiARn5VI6J5eHEhpA0tzXCx069KuqryhJ9TMpbpOrBPpXmVsMUnGqebxX/qs9y1TiZtnQpcC+yOf2tUfXzeLJ+qctU4meavS4F9kTXYxyjcJjTTPc4S6Yy4k2eBpbc8BA7RzqdY3D0tCT3lRi9mnDlYLLLfl0Foq2M2Vdss5XT01TBRxZgjqoi57rOD25riRmuDgB6vEeFRrttUZNfu0nYbFSuoJrp8mQr9rT/XzeLJ+qpOWqcTNdyFLgX2RMdiyollrXl8kjw2B2hz3O0l8djpPFdTrCcpVHm+YqcZhCFBaMUvmW5LoZaqtjMhAQnZHyxfQbRFThhnncSc8EhkTBvn2BGkkgDr12XG4q8lTciVZ27uKyhzc/YVf+1Z/r5tP+48fAqh5ap0s2XIUuBfZD9rVH183iyfqnLVOJnnIUuBfZEp2N8de2tDJZHubO0t37nOs4b5p0nmI6wpdlXlymjJ7ytxW1i6GlBJOO3Z0Fuq5MsV9sy5RVWH0jJKdsbo5XOilzmvu3Pac1zXMcM3U4X4y1eSWaaPunPQkpdDzK3hxmZzWubPNZwBHzr9R61nZVKkXk2zbQpUZxUlFbdu5H2cVn+vm0ccjz8SvOWqdLPvkKXAvsi+sIrRPBFKP9RjXdo0jtWhpy0oqRiK9N0qkoPmZmL7OR8TytY1znEBrAXEngAFyT1IChq/LapxC0riYmBz9qbGXMO1udvS+zjnPsBpGhU17cN1NGL3Gpwq0jGhpTSblt2rm5jF/a1R9fN4sn6qJy1TiZZavS4F9kWbsYUEu1OqZnyOMu9YHvc6zAdLt8eEjsHOrWxhLR05PeZ3F6sNNUoJLLfklv/BK8YxeKkjMkzw1uocJceS0cJUupUjTWcmVlC3qV5aFNZsrHHNkeolJFOBCzjsHPPWdDegDrVVVv5vZDYvE0Vvg1KCzqfM/D9/ciJ1WJTSm8ksj78p7j7ibBQ5VZy3stIUacPpil3GJmjiXxmdc2d8NVIz1Hvb9lzh8CvpTktzPiVOEvqSZc+x5VPlw+J0jnPdnSAucS4m0jrXJ06rBXtpJypJsyOKU4wuZKKyWzyRJVJK8g+U+yHHATHTgSyDQXE7xp4tGl56LdKgV76MNkdr8C5tMInVSnV+VeL9iv8Syrq6gnPneAfosOYOje2J6yVXTuqs97LyjYW9L6YLte3zNNI4u9Yk9On4qO23tJaWW45jeW+qSOg2+C9Umg0pbzdYZlbWU5GZO5wH0ZN+Dzb7SOohd6d3VhzkOth9vV+qPethZGSeXEdYRHIBHMdQvvX/ZJ4f5T71aW95GrsexmfvcMnb/ADx2x8V2+5LlMKsIAgCAIAgCAIAgCAIAgMXFX5sEpOoRvPY0oDzBkoLUrecu+NvwVFfP+Z9xrsIWVqu1+Zt1DLMuLYrjth4PLleeyzfyq9sFlS7zJ4y87nLoS9yYKYVRQOye7Oyhd/JSs/X8yg4g/wCLvLfBVncdz9DVqkNUSXY5jzsSh5s89jHKXZLOsiuxV5Wsu7zMv/EHJv8ADGad9NI7m3u0j83xVzWeVOXYzL2izrw7V5kPWbNyEB9xSljg5ps5pDgRwEG4PavU2nmjyUVJNPcy+MlsabW0rJRbO9V44njWPgRzELRUKqqwUjE3ls7eq4PdzdhUOzQ++N0Y4qY+8y/oud7/AIJd3mjthX/Lh3+TNEqA2JYWw8z52oPExg7XO/RWmG75FDjr+SC636FoK1M4dc8zY2ue8hrWAucTqAAuSepAed8UxU19VNVuvaY5sQP0YW6GDmJ0vPO5Ut9W056K3LzNVhFrydLlHvl5c3udKgFudFFVtmZnN1XI7CRfr19a6Vabpy0WcaFeNaGnHdm19mZdPO6N7Xs0OjcHNPO03HvC+Yy0WmjpOKnFxe57D0Lh1Y2eGOVvqytDh1i9lpYSUoqS5zB1abpzcHvTyNVl1gny/DqmnsC6SM5l/rG75mng3wC+j4POOSlTnQlh9aI2I5jpH4jqVJf09GppdJq8Hr6dDQe+PlzG6UEti2tijEdspHxE6YH6PsP3w/qz1dYfPSp6PQZbGqOjWU1/ZeK/GROFPKcrzZmxox0jKSM2kriWm2sQtsZD1izfvFcq1Xk4ORItKDr1owX6ucq9rQAANAGgLON57TcJJLJGxwDCnVdTHC3RnnfHktGlzuzVz2XWhSdSaicLmuqFJ1HzefMXHlNjkWFUeeW+rmxwxjQXvtZsY4houTwAErQPRhHoSMUlOtUy3tvzKXxPE5qqQyTvz3nqa3+Vg+i0f+bnSqCvWlVlmzaWtrC3p6Ee99JiLgSTLosJqaj/AC9PLNztAa3re8hnVe6lUbWpV2rd0kG6xCjb7JPN9C9egy5ch8XzbtpIvs7ey/RrDfepiw2PPIqpY7PPZBfc1U+E4lA5onw+VrXOAL2fOBtz6x2vOAA47ryWG9Ej6hjvFD7MvTI3B5KKlEMhaS17iC0kghxuNYFiptvSdOGiyrv7iNxW5SPQt5XuXeWrqmWSnp3FsETix7wdMrx6zQR/ptOj+Y34BpiX1xork495Y4RZKb5aa2Ld79xDFUGkO+jopZ3ZsMb5Hclgv28DRzkgLrSpSqPKKONe4p0I6U3kjZyZB4sW5zKeEfyunbnf070H7ysY4av7SKOpjjz+SGzrIpilRU0MgZX0r4c7U7WD0EXa7qJXzPDnl8j+590ccTeVSOXWvYz4pA9oc0ggi4IVbKLi8mXsJxnFSi80z7BsbjQRpBHARwjiXieW4+i6sgcoTW02/PzsNmv5+S/rsesFX1pX5WG3ejH4laK3q/L9L2r1RJ1KK4IAgCAIAgCAIAgCAIDT5YzbXh1Y8a2Us7uyJ5QHnLJplqWPnue1xVBevOtI2OFxytY9/mzZqKWBdmxxHm4bDz557ZHK/s1lRRjsVed1Lu8kSZSivPO+XLs7KKuPIZE0eFEbdt1XYi/40usu8Dj/ACyfV6mKqc0xMNiuO+IX5MLz72j8VPw9fy9xU4y8rbvXqdez469XhbeIzntMPlVncvKlLsM/YLO5h2kTWdNsdFRUhjmA/wCo7NHTa4+Fl0hTck2ubacalZU5RT/s8jvXM7Es2Oce+S1W1vPzVRZp5n/Rdza7HpHEp1lW0J6L3Mq8VteWpaUd8dvdz+5rNl/Tj8PNRt/vmU++f8L7ilwhZ3S7H5GmVEa4snYcZ/mj/wAQ/wDkVrhq+ru9TPY6/wDGu30LJVoZ8rXZjx20bKCM76pGfNb6MDTbN5s9296GvUe5rclTb5+Ym2FtrFZRe5bWVuAs+bMkuQOAitqrSNvDE3OeOA3uGsPTpP3SpdlR06mb3IrsUueRoZLfLZ7/AL1kBwqldSVVVRvveCRwF9Fw12bndYzT1qTiVPdPuIGB1vqpPt9H6G5VUaEtnYpxTbKZ0JO+gdo+w+5HYQ73K6w+ppQ0egy+NUNCqqi3S80TlTymPNWW2G/s/HpmDRHVjbW/9hJ/va8KHfU9Kln0bS0witydxovdLZ7H2qI1pLdjHEdprgwneztLPvDfN+BHWp1hPRqZdJVYvR07fS4Xn6MuQlXZkzzzlFi/7QxCepGmMHaYf+KMm7h9p+c7sVRiFXOSguY0uC2+jB1Xz7F2f/fIxFWl4WtsV4JtcDqh430+hnNGDr+8dPQGq5sKOjHTfOZjGbnTqKkt0d/b+PchOylixqMXEAPzdBENH+7LYl3czR28a9xCeVNLpZ84LS0q7k+Zef6yPqlNSbrI/BvltWyJ3qC73/Zba46yQOtSLajytRJ7iHfXOr0XNb9y7WXrDE1jQ1oAa0WAAsABwALQJJLJGLk3J5vefa9PAgItsmY6aDC6mZhtJmZjDwh8hDA4c7bl33UBR9BBtcTGD6LQOvh96zVWenNyN3b0lSpRguZHeuZ2LtyAwYUtGw2+cmAkeeHSLtb0AHtvxq/tKSp010sx2JXLrV30LYv3rJKpRXmux/BIa6nfBUMDo5B1tPA9p4HDgKA8z4fRyUVZU0MpuYHmx1XAI3wHAHAtdbnVXiNNZKfcaDBK7zlSfavU26qjQkz2KaktrizglicCOdpDgezO7VYYfLKo11FRjUE7dS6GvEt9XJlQgCAIAgCAIAgCAIAgI1sly5mD1x46d7e8M38UBQuCttTxfYB7dP4rO3LzrS7TbWKytodiM1cCWXnkGLYdT/YJ7XOK0Nr/AIYmLxL/AJU+036kEI83Y+/PxrEncUrW9gt+VVmJPZFdpf4Ets32epwqk0ROtiJv/qpTxQ/F7f0Vlhy+dvqKTHH/AAxXX6Gr2cXXxPD28Uch9/8A+VOvP8Mv3nKfDFndQ/eZkZWfNmfGI5OPrKOokiJz6IMlzR9Jpzg63OAM7qKs8Ojm5PqKPHJNQhl0vwMTBa/b4g76Q0O6Rw9etRLmjyU2ubmLCxutYoqXPufb+TOIUcmHTj2JSVWIwySXu2kEedyixxu7pOcCecqyq1+Vttu9NFJQtOQvtm5pteq7juVaXZaWw+z5ioPHI0djb/mVxhy+RvrM1jj/AJILq9Sb4jWsp4ZJpTmxxML3Hia0XPwViUZ54qa99XPLVSgh9S7OzeQwaI4+puvnJVFeVuUqZLcjX4Za8hRze+W1+h8qGWRucEynqKNjmQFoDnZxuwEk2A1ng0fFSKVzOksokO4saNxJSqc3WafFD8pq3VUgG3PADi3eg2aG6WjRqA7F7UuqlSOjLcfNDD6FGenBPPtOFGJxI9j/ABP5NXxkney/NO+9bNPeDfepdnU0Kq69hX4nQ5W3llvW37fjMu9Xxjio/wDEPgpfSwVjPWpJM132JCLOPQ9rR98rxpNZM9jJxakuYglJOJI2vH02g9vAs1UhoScXzG7o1FVpxmudZmVSVDopGSN9aNwcOlpuPgvIScZJo+pwU4uL3PYWlsm5S7VhY2h3zmIBscR4myNznydTL6eMhaOVVRhp82WZiIW85VuR588vcqWCIMa1rdTQAOpZyUnJts29OChFRjuRtcnMJNZUxwjU43ceJg0uPZo6SF0oUuUmonK6rqhSdR93bzF+QxBjWtaLNaAABwACwC0SSSyRh5ScnmzzbikufjGJk69vI08TS5v4BVmJbo9/oX2Bb593qdiqjRE92ISPlM44TELdGdp/BWWG5aTKPHE+Sj2+haqtzNBAEBVf+ImYtwyEcD6pgdzgRyO+ICM9W/aQFZY/QDh2or1Bbz0Xh7w6KMt9UsaR0ZoWmj9KyMDUTU2n0syF9HwEB582Q4wcoagt+jBHnfaLGaOm3wUDEZLk0usucEi3XcuheqMBUpqCWbF7L4i3+WN59wb+YKdYL+XuKvGHlavtRcyuzJBAEAQBAEAQBAEAQBAQnZolLMDqyOERt700bT8UBTOF/uIrfVt/tCzdf/LLtZubTLkIZcK8jKXIkFx7GWKMlomxXG2QXDm8OaXEtdbi026QVe2VRSpJc6Mli9CUK7nzS/WSqpnbGxz3kNaxpc4nUA0XJPUFMKs800xL5KidwINVPJLY6w17iWjsKo72qqlTZuRrsKtpUaOct72+xkqEWZYWw/F87UP4Axje0uP5VaYatsmUOOy+SEet+hGdmRxdjtM3gZSZ3a+YfgFKvnlRfcV2ErO6j3+Ro1QmvLF2HWAuq78mEdpm/RWuG7pdxQY79NP/ANehWWXGAnBMUIaLUlXd0fE0E6WfcJt9kjjUq7ocrDZvW4rcOu9Xq7fpex+/d5GQqA2JwWi4PCNS9z5jzJZ5nK8PS2diNlqOQ8cx9zGK6w5fxvtMvjb/AJ4rq9WaTZjx3PdHh7DoObNUfZB+biP2nDOI4mjjXW7rcnT2b2R8MteXrLPctr9CAqgNgdFbWMhZnvNhe3HrXSlSlUloxONevChDTnuNdulg43d0qTqFboIPxe16X9hulg43d0pqFboHxe26X9jawTB7Q5ukOFx1qJODhJxe9FjTqRqRU47ntOwG2rQQvEfZfuTGJ/KqSKXhc2zvtN3rveCtHQqcpTUjD3dDka0odD8OY5ylwltbRz07tU8bm34iRvXdRsepdSMeZcl3ua2SB4s+B5BHFpNx1OBVNiNPKal0+hp8FraVJ03zPwf5N2q8ujmsqpZ5ItsN46WHa4hxZzi5zjz2zW9AClTuNKjGn+9RApWajdTrdO71/es4UUnlsbFmCbVAahw38+hvNGD+Y6egNV1YUdGGm97MvjFzp1OSW6Pn+PcnSnlMebMsoDS5QVbHaBUESN585od8c8dSg38NKln0Fvg1bQr6L/svH9zOVSGqNnk5jDqKpZM0XDdDm8pp1t/Ec4C7UKzpTUiNd26uKTpv9ZeWE4rFVRiSF4c09oPJcNbTzFaCFSM1nFmMrUKlGWjNZP8Adxmr7ORwSgK82caH5Tgsj2WdtEjJdGnQHZjjo4g4nqK8Tz3HrTTyZU2E1O2wsdxgA9I0FZ24p8nUcTb2dZVqMZ9XjzmWuJJLS2OcrGGJtNM4NfHojLjYObwNvyhqtwiyuLK5TjoS3ozWK2ElN1oLNPf1fgsBWJRmJimIMponyymzIxc8Z5gOEnUAvmUlFZs+6dOVSSjFZs88TzOmnmqJP3lTIXuGvNGpsYPCGtsL8yorqvys9m5bjX4fZ6tSyf1PawopPLN2I8KIbLUuHr/Ns6AbuPRfNH3SrfDqWSc2ZzG66bjSXNtfp+9ZYqsihCAIAgCAIAgCAIAgCA0GXmDmtw2qp2i75IjmDje3fsHeaEB5xyZrrs2l+9kiuM06DYHiPCNRCpr6g4z01uZqcJu4zpKk3tXivwbtV5cH3DM5jg5ji1w1FpII6CF9KTTzR8yipLKSzRm1WN1MrcySeVzTraXuIPSL6etfcq9SSycmcYWtGDzjBJ9iNeuRIPuGJz3BrQXOcbAAXJPEAvqMXJ5I+ZSUU29xdmQ2AmipQ19ttkOe/mNrBnUB23V9a0eShk95j8RulcVs47lsRUuyk/OygI+rpGDtJP5lyxB/xd53wZZ3PczVKkNWWTsOD/NH/i/+39Va4b/bu9TPY7/1/wDr0N9slZJjFaB8QttzN/C48DwPVJ4nC7T034FaGfPP+TlY4tdDICJYCWkHXYG1jzg6D1KlvqGhLTW5mqwm75Wnyct8fL8G5UAtwgLSyGxSOjweWolNmRPkceewaA0c5NgOcq8sP8PeZTGdtzl1Iqw1Ekz5J5v3tQ8yP5r6Gxjma0Bo6FWXVblaja3cxe4fbchRSe97X+9RyoxOLc2LcG2mmM7hv6jSOaMer2m56LK7saOhDSe9mWxi506vJrdHz5/YmynFOarKrB211FPTO/1o3NHM7W13U4NPUgPM+SshEb4niz4XkEcVydHeDlTYhTyqKXT6GowWtpUXB/1fg/zmbtV5clkbEeKfvadx/wBxnua4f2nrKtcOqb4d5nsbofTVXY/QspWhnzzlslYZ8gx5zwLRVw2wfafod17YM77yi3lPTpPq2ljhdbk7hdD2ffd4nUqA2AQGyycwk1lTHCNTjdx4mDS49mgc5C7UKTqTUSNd3CoUnUfd28xfsMQY0NaAGtAAA4ABYBaJLJZIxEm5PNn2vTwqzZwyLkrImVlK0mopBZzW+s+O+dveNzDcgcILtZsD40msmfUZOLUlvRVmC4w2oaASBIBpbx845vgqK5tZUnmtxrrG/hcxyeyXOvb92G0UQsTtpqh8Ts6N7mO42uLT2hfUZOLzTPmcIzWUlmus2e6istb5TN3j8da7a1V4mRtRtt+gjArMRlmHzssjxxPe53uJXOVSct7O9OjTp/RFLsReOD4Wz9nxU8jQWOpwx7TwhzLOHvK0NGOjTS6jFXU9OvOXS2ec8oMFlwGsdDLnOppSXRSW1t4+LOGgOHQeK/C6tuVWa3olYdf6tLRl9L8Ov3NhFIHAOaQQdRCo5RcXkzWwnGaUovNH0vk+jZUmP1UTc2Oola0agHmw6AdAXaNepFZKTI87ShN5ygs+wxq2vlnN5ZHyEas9xdbovqXxOpKf1PM6U6UKaygkuwxl8HQ3+SmS8tfILAthad/J+VvKd8OHnlW9tKq+rpIN7fQto9MuZe/UXZRUrYY2xxgNYwBrRxAK9jFRWSMfUnKcnKT2s719HwEAQBAfL3AC5NgNZKBLPYRXFdkGjhJa0umcPqwCO84gHquolS9pR2Z59hZ0cJuKiza0e32XqayPZRgvvoJgOMFh91wuSxGn0MkPA6uWyS8fYlmCY7BWNzoHh1tbdTm9LTp69Sl060KiziysuLWrQeVRZeRs11I4QBAEBXWXuxRBiLzPA/5NUnSXNF2vPG5osQ7+YHpBXjSexnqk4vNbyt6zI3GaM2fTCpYPpxODierQ7+lQqlhTltjs8i2oYzWhsmtJfZ/vcYJfUtNn0FY08W0vP4BRXh0+Zonxxyk98X4HbTx1UhsygrT/ANDh7zoXnw6p0o+njdDofh7kiwnIbEag6YG07OVNICeqOO5PWQukMN4pfY4VMcX9Ifd/vmWfklkfFQDOuZZnCzpHADpaxo9RvWTxkqdSt6dL6UVNzfVrj63s6Fu/e0kq7kQo3LrJfEZcYqKiGjdLE5jGMdtkbbgMZc751/WBGpR7mhy0VHPIm2N2rabnlnsyNUcmcW/hzvGh8yh/Df8Abw/JafHVweP4LfyDybdQxOL3XdOGOc21swhpuy9znaTa+jUpdtb8ims88ytvr7WnF6OWXeShSSAUpsobH1UcRbWYdDtm3C8zA5rbPFgXb4jQ9pGrhaTwrnVpqpBxZ3tq8qFRVI8xo9zOLfw53jQ+ZV3w3/bw/JdfHVweP4OyDJbFS9odh7mguALttiOaCdLrB2m2te/Df9vD8j47/p4/g3+WWTVeyKCipYH1MET3TSPDo4w959RlnPuQ3S7iJzeSpMbZxo8mpd5XzvozuVXlDdzZ9HcRzcxi38Od40PmUb4b/t4fksPjq4PH8G5yWyGramUtq4DSxtbfOLmPLjcbwBp0aLm51WGgosN6ZeB48d6IeP4LrgiDGhrRZrQAAOAAWA7FZpZLJFBKTk23vPtengQFB5WZCV8eLVU1JSmWCoOeLPjbvngOd6xuLPzu1R7igq0cs8ibY3jtpuWWea3GJuYxb+HO8aHzKH8N/wBvD8lp8dXB4/gmGxzkrWNm2+oY6lfC8WacyQSMcCHDOa/enWNI4QdK6UbF05qSl4fk4XOLKvSdNw39f4LXVgUpW+zZklNiFNA+ljz56eXQAWg5jxvrFxA0Oaw6+NGs9h6m080QAZMYt/DneND5lVvDf9vA0Cx3ph4/gHJnFv4c/wAaHzJ8N/28PyPjq4PH8Fs5A5KGiZtkpvNMxmc22iPRd0YN99pOvRqCk21qqObzzK++xB3SSyyS7yXKWVwQBAVxlzsSU1e8z07vk1STcuaN48685zRazv5mkaySCvGk1kz1Np5orqtyMxmjNnU4qmD6UTgT2aHf0qFUsKctsdhbUMZrQ2T+ZfZmvL6lps+grGni2l5/AKK8OnzNE+OOUnvi/A7YWVL/AFaCtP8A0PXnw6p0o+vjdDofh7knyVyNq6uW08EtLEGF2fIGkuIc0bXmBwIuCTc8nnX3HDX/AGkcp45D+sH3vL3Lva2wA4lbGcNfjuCQV0LoamNskbuA6weU0jS0jjCAp3GNhqqpXF2G1AkYTfaprNd0Z1s1x57NXKrQhU+pEm3u6tB/I+7mI5UYZidPonw6c2+lE0vH9GcPeoE8NX9ZfctqeOP/ALIfb99TqbLOf/Y1t/8Agf8AouXw6p0okrG6HQ/D3NrQYBiE/wC7oJxzy5sI6d+b9gX0sOnztHzLHKS+mL8F7k1ye2MJCQ6ulaB9VDfTzOlcAbczQDzqTTsKcdstpArYzXnsgtHxf73Fl0lMyJjWRtDWMFg0CwAU1JJZIqZScnm3mzuXp4EAQBAYOMYrFSQulmdmsb2knU1o4SeJfMpKKzZ906cqklCCzbKdyqyvmrjmn5uEaowdfO8/SPNqHvVJcXUqryW411lh8LZZvbLp9jooMj66oAMUGa06nTO2sdIFi892y+6VhOazls8zhc4vSpPRh8z8Pv7GqylwLEcNaZKimY+AetJC8uDedwIBA5yAOdd5YastkiHDHJZ/NDZ1HzgWMOY5lRTvsRpB+LHDhHAQoHz0KnQ0XS5K7o9MX+/dF/4FibaunjmbqkbcjiI0FvUQQr6lUVSCkjG3FF0ajpvmM9dDiEAQBAEAQBAEAQBAEAQBAEAQBAcIDlAEAQBAEAQBAEAQBAEAQBAEAQBAEAQBAEAQBAEAQBAEAQBAEAQFE5QZc1NTWVFO7NZ8inkEb4y9ji3OLQHb7Tq1iyrsQm4xjkXeCwjOU1JZ7FvMvDsvK2GwMgkA4JG3/qFj2lQ4X1WO95lpVwq2nzZdnsSfD9lJh0TwObzxuDuuzrW7SpcMRi/qRXVcDl/1z++z3JNh+WFHP6s7AeJ92H+qwPUpULmlPcytq4fc0vqh9tvkVHlZlG7Eal0gJ2iMlsDf5QbGYjlPI6mhvGb199X0paEdyLzCLTk4crJbX4L8+xNtjfJQNa2rmbdztMTT9EcEnSeDiGnh0drK2SXKS7iJi1+23QpvYt/X1e5YisiiPiWMOaWuALXAgg6QQdBBHCEB5oq8LFBiddSN/dxvD2Dia8B7R1Nc0dSq8Sj9Mu40GB1H88OxlvbEVQTSys4GS3H3mj8QV1w5502us443FKtGXSvJk8U8pQgKsy/y+kjrJKCJjo3xtZJtzZNJBaCW5ub/ADcfAol7UcKeceks8KpQq18prNZP0IxuorPaZu8VUa1V4jS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GmcwGR8hG/lJL3cLiTcknh0lfE6s5/U8zpTt6dL6IpdhyuZ2CAIAUBLKHZMqKcNExhe3QN/mxnmALSGjsVjRvKz2JZ/vUU1zhlovmctHv99viWngOIyVEYe+Has4Aj5xkgcDwgsKtKcpSXzLIz1enThLKE9JdjRs10OB57yzOfjle8ammGPrbDHne8KrxKX0xNBgdN/PPsRZOxHTkUsrz9OWw6GtaPiSuuHrKm31nHG551ox6F5snanlKEBBsqdiyixGqdUzumEjw0HMe0DetDRYFp4AgNT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qajw9tNiFdBHfMhlLG3NzZr3AXPGqzEt0e8vsC+qfYjaveGi5IA4ybKqSb3GhlJRWbZ8UkpnObTxyzu4oY3P7XAZo6ypMLOtLmy7SDVxS2p/2z7Nv48TjHqaspHwMmpxCarOzNse1xswNJJbGTb1hoJuu8rFU4Oc3u6CJDFnWqKnSjlnzv2XubjITJkV1WY6qaQsEbn5sR2oEhzBa4u4izjwr6tOSnPJR++38DEuXpUdN1Hnmls2Ln7/ABLgwfIqgpCDDSxBw+m5ue/vvu73q2SyM02282b9Dw1+P4syjppJ5PVibe3C46msHO5xAHSvG0lmz2MXJ5LeeeqWN73EuGdNUSOkfb6Ukrs4gdZsFn69R1qua7ja2dBW1BRfa/X7HoLJrDPklLFDwsbvudx0uPaSryjT5OCiZG6r8tWlU6fLmNmupHCAIAgCAIAgCAIAgCAIAgCAIAgCAIAgCAIAgCAIAgCAIAgCAIAgCAIAgCAIAgCAIAgCAIAgCAIAgCAqw7EG2VlTUS1j2tqZXPzImNBALi4DPfnadPA1c6lKFTLSWeR3o3NWjnybyzJLhexth0BDvk4leLb6dzpTo4bPJaOoBfUYRj9KyOc6k6jzm2+0lcMTWANa0NA1AAADqC+j4Kl/xB0hayhqxe1PM5jrcAkANz4ZHWFzqw04OPSdreryVWM+hkeyVxj5JVRTa2DQ63CxwsbcfH1KioVOSqJs2F3QVzQcFz7V6F8UtUyVjXxuDmPFw4G4IWgUlJZoxc4ShJxksmhV1bIWF8jmsY3W5xAHaUlJRWbEISnLRis2U1l5lP8AL5Q1hIp4Tdo1Z7tI2x3QCQ0cFydZFqe6vOU+SG7zNPh2G8h/JU+ry/JvNjPJcucKuYb1v7pp4T9b0Dg7eJdLG228pLuOOL3ySdCD28/t7/Ys9WpnAgCAIAgCAIAgCAIAgCAIAgCAIAgCAIAgCAIAgCAIAgCAIAgCAIAgCAIAgCAIAgCAIAgCAIAgCAIAgCAIAgCA1eUuCR19JLTTepM21xraRpa8c4IB6kB5xxCinweb5NWtOYD81MAS1zeCx/DWFXXVm5vThv6C8w7E1TXJVd3M+g22G4w+MXgnc0O17XIQD05pVapVaezai9aoV1m8pfZnFVXvne0SSPlkPqgl0jjzNbpJ6giVWq+dhzoW8eaK7kWDkdsfk2lrW24Ww398lv7e3iVhb2GW2p9ilvMYzWjQ+/t7lltbYWHArMoDlAEAQBAEAQBAEAQBAEAQBAEAQBAEAQBAEAQBAEAQBAEAQBAEAQBAEAQBAEAQBAEAQBAEAQBAEAQBAEAQBAEAQBAY1fQRVDDHNGyRjtbXtDgeooCKS7FOEudnGjaCTfRJM0d1rwB2ICQ4Nk9S0YtTU8UV9ZYwAnpdrPWUBs0AQBAEB//Z"/>
          <p:cNvSpPr txBox="1"/>
          <p:nvPr/>
        </p:nvSpPr>
        <p:spPr>
          <a:xfrm>
            <a:off x="917575" y="6175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4" name="Google Shape;154;p27" descr="data:image/jpeg;base64,/9j/4AAQSkZJRgABAQAAAQABAAD/2wCEAAkGBxQQEBQUEhQVFhQRFRkYGRgYFxcZIBoaGBcXGBwUGxsYHykgGB0lHRcYITEiJSkrLi4uGx8zODMsNygtMCsBCgoKDg0OGxAQGzUlICYsLCw0LS83LCwsLDQsLCwsLDQsLCwsLCwsLCwsLywsLCwsLCwsLCwtLCwsLCwsLCwsLP/AABEIAHABwQMBEQACEQEDEQH/xAAcAAEAAgIDAQAAAAAAAAAAAAAABgcEBQEDCAL/xABMEAABAwIBBA4FCQYGAQUAAAABAAIDBBEFBhIhMQcTFiJBUVJhcYGRkpPSFzJUobEUI0JTcoLBwtEVM1ViorIINENjc4PxJESzw+L/xAAbAQEAAwEBAQEAAAAAAAAAAAAABAUGAwECB//EADcRAAIBAgIFCgYCAgMBAAAAAAABAgMEBRESFCExUhNBUWFxgaGxwdEVIjKR4fAjQjNiNEOC8f/aAAwDAQACEQMRAD8AvFAEAQBAEAQBAEAQHCA5QHCAXQHKAIAgOEBygCAIAgCAIAgOEAQBAcoAgCAIAgCAIAgOCUB8bc3lDtC8zR7ovoPsOuvTw5QBAEAQHy6QDWQOteZnuTDZAdRB617mMmfSHgQBAEAQBAEAQBAEAQBAEAQHxM/NaTxAnsCA88xZa1eIgTyv2tw3gEJkY2zSTe2cdO+OnmCp76rKNXJPmNRhFKErfOUU9r3pdR9/tao+vm8WT9VD5apxMs9XpcC+y9i0NiiR76WVz3ucTMRdzi7UxnH0q2sJOVNt9JnMajGNaKistnN2smynFOVLsoZY1EVeKCPNbE+BsjnjOEgdnuNmuDrAb1vBx8aiXsnGk8iywmClcrNZ7H5ER/aM310viP8A1VLys+k1XI0+FfZG5yNq5ZK+naZZCDJcgvcQc0F2kE8ykWs5SqxTZEv6dONtNqK3dCJjst5VzYdFTiARn5VI6J5eHEhpA0tzXCx069KuqryhJ9TMpbpOrBPpXmVsMUnGqebxX/qs9y1TiZtnQpcC+yOf2tUfXzeLJ+qctU4meavS4F9kTXYxyjcJjTTPc4S6Yy4k2eBpbc8BA7RzqdY3D0tCT3lRi9mnDlYLLLfl0Foq2M2Vdss5XT01TBRxZgjqoi57rOD25riRmuDgB6vEeFRrttUZNfu0nYbFSuoJrp8mQr9rT/XzeLJ+qpOWqcTNdyFLgX2RMdiyollrXl8kjw2B2hz3O0l8djpPFdTrCcpVHm+YqcZhCFBaMUvmW5LoZaqtjMhAQnZHyxfQbRFThhnncSc8EhkTBvn2BGkkgDr12XG4q8lTciVZ27uKyhzc/YVf+1Z/r5tP+48fAqh5ap0s2XIUuBfZD9rVH183iyfqnLVOJnnIUuBfZEp2N8de2tDJZHubO0t37nOs4b5p0nmI6wpdlXlymjJ7ytxW1i6GlBJOO3Z0Fuq5MsV9sy5RVWH0jJKdsbo5XOilzmvu3Pac1zXMcM3U4X4y1eSWaaPunPQkpdDzK3hxmZzWubPNZwBHzr9R61nZVKkXk2zbQpUZxUlFbdu5H2cVn+vm0ccjz8SvOWqdLPvkKXAvsi+sIrRPBFKP9RjXdo0jtWhpy0oqRiK9N0qkoPmZmL7OR8TytY1znEBrAXEngAFyT1IChq/LapxC0riYmBz9qbGXMO1udvS+zjnPsBpGhU17cN1NGL3Gpwq0jGhpTSblt2rm5jF/a1R9fN4sn6qJy1TiZZavS4F9kWbsYUEu1OqZnyOMu9YHvc6zAdLt8eEjsHOrWxhLR05PeZ3F6sNNUoJLLfklv/BK8YxeKkjMkzw1uocJceS0cJUupUjTWcmVlC3qV5aFNZsrHHNkeolJFOBCzjsHPPWdDegDrVVVv5vZDYvE0Vvg1KCzqfM/D9/ciJ1WJTSm8ksj78p7j7ibBQ5VZy3stIUacPpil3GJmjiXxmdc2d8NVIz1Hvb9lzh8CvpTktzPiVOEvqSZc+x5VPlw+J0jnPdnSAucS4m0jrXJ06rBXtpJypJsyOKU4wuZKKyWzyRJVJK8g+U+yHHATHTgSyDQXE7xp4tGl56LdKgV76MNkdr8C5tMInVSnV+VeL9iv8Syrq6gnPneAfosOYOje2J6yVXTuqs97LyjYW9L6YLte3zNNI4u9Yk9On4qO23tJaWW45jeW+qSOg2+C9Umg0pbzdYZlbWU5GZO5wH0ZN+Dzb7SOohd6d3VhzkOth9vV+qPethZGSeXEdYRHIBHMdQvvX/ZJ4f5T71aW95GrsexmfvcMnb/ADx2x8V2+5LlMKsIAgCAIAgCAIAgCAIAgMXFX5sEpOoRvPY0oDzBkoLUrecu+NvwVFfP+Z9xrsIWVqu1+Zt1DLMuLYrjth4PLleeyzfyq9sFlS7zJ4y87nLoS9yYKYVRQOye7Oyhd/JSs/X8yg4g/wCLvLfBVncdz9DVqkNUSXY5jzsSh5s89jHKXZLOsiuxV5Wsu7zMv/EHJv8ADGad9NI7m3u0j83xVzWeVOXYzL2izrw7V5kPWbNyEB9xSljg5ps5pDgRwEG4PavU2nmjyUVJNPcy+MlsabW0rJRbO9V44njWPgRzELRUKqqwUjE3ls7eq4PdzdhUOzQ++N0Y4qY+8y/oud7/AIJd3mjthX/Lh3+TNEqA2JYWw8z52oPExg7XO/RWmG75FDjr+SC636FoK1M4dc8zY2ue8hrWAucTqAAuSepAed8UxU19VNVuvaY5sQP0YW6GDmJ0vPO5Ut9W056K3LzNVhFrydLlHvl5c3udKgFudFFVtmZnN1XI7CRfr19a6Vabpy0WcaFeNaGnHdm19mZdPO6N7Xs0OjcHNPO03HvC+Yy0WmjpOKnFxe57D0Lh1Y2eGOVvqytDh1i9lpYSUoqS5zB1abpzcHvTyNVl1gny/DqmnsC6SM5l/rG75mng3wC+j4POOSlTnQlh9aI2I5jpH4jqVJf09GppdJq8Hr6dDQe+PlzG6UEti2tijEdspHxE6YH6PsP3w/qz1dYfPSp6PQZbGqOjWU1/ZeK/GROFPKcrzZmxox0jKSM2kriWm2sQtsZD1izfvFcq1Xk4ORItKDr1owX6ucq9rQAANAGgLON57TcJJLJGxwDCnVdTHC3RnnfHktGlzuzVz2XWhSdSaicLmuqFJ1HzefMXHlNjkWFUeeW+rmxwxjQXvtZsY4houTwAErQPRhHoSMUlOtUy3tvzKXxPE5qqQyTvz3nqa3+Vg+i0f+bnSqCvWlVlmzaWtrC3p6Ee99JiLgSTLosJqaj/AC9PLNztAa3re8hnVe6lUbWpV2rd0kG6xCjb7JPN9C9egy5ch8XzbtpIvs7ey/RrDfepiw2PPIqpY7PPZBfc1U+E4lA5onw+VrXOAL2fOBtz6x2vOAA47ryWG9Ej6hjvFD7MvTI3B5KKlEMhaS17iC0kghxuNYFiptvSdOGiyrv7iNxW5SPQt5XuXeWrqmWSnp3FsETix7wdMrx6zQR/ptOj+Y34BpiX1xork495Y4RZKb5aa2Ld79xDFUGkO+jopZ3ZsMb5Hclgv28DRzkgLrSpSqPKKONe4p0I6U3kjZyZB4sW5zKeEfyunbnf070H7ysY4av7SKOpjjz+SGzrIpilRU0MgZX0r4c7U7WD0EXa7qJXzPDnl8j+590ccTeVSOXWvYz4pA9oc0ggi4IVbKLi8mXsJxnFSi80z7BsbjQRpBHARwjiXieW4+i6sgcoTW02/PzsNmv5+S/rsesFX1pX5WG3ejH4laK3q/L9L2r1RJ1KK4IAgCAIAgCAIAgCAIDT5YzbXh1Y8a2Us7uyJ5QHnLJplqWPnue1xVBevOtI2OFxytY9/mzZqKWBdmxxHm4bDz557ZHK/s1lRRjsVed1Lu8kSZSivPO+XLs7KKuPIZE0eFEbdt1XYi/40usu8Dj/ACyfV6mKqc0xMNiuO+IX5MLz72j8VPw9fy9xU4y8rbvXqdez469XhbeIzntMPlVncvKlLsM/YLO5h2kTWdNsdFRUhjmA/wCo7NHTa4+Fl0hTck2ubacalZU5RT/s8jvXM7Es2Oce+S1W1vPzVRZp5n/Rdza7HpHEp1lW0J6L3Mq8VteWpaUd8dvdz+5rNl/Tj8PNRt/vmU++f8L7ilwhZ3S7H5GmVEa4snYcZ/mj/wAQ/wDkVrhq+ru9TPY6/wDGu30LJVoZ8rXZjx20bKCM76pGfNb6MDTbN5s9296GvUe5rclTb5+Ym2FtrFZRe5bWVuAs+bMkuQOAitqrSNvDE3OeOA3uGsPTpP3SpdlR06mb3IrsUueRoZLfLZ7/AL1kBwqldSVVVRvveCRwF9Fw12bndYzT1qTiVPdPuIGB1vqpPt9H6G5VUaEtnYpxTbKZ0JO+gdo+w+5HYQ73K6w+ppQ0egy+NUNCqqi3S80TlTymPNWW2G/s/HpmDRHVjbW/9hJ/va8KHfU9Kln0bS0witydxovdLZ7H2qI1pLdjHEdprgwneztLPvDfN+BHWp1hPRqZdJVYvR07fS4Xn6MuQlXZkzzzlFi/7QxCepGmMHaYf+KMm7h9p+c7sVRiFXOSguY0uC2+jB1Xz7F2f/fIxFWl4WtsV4JtcDqh430+hnNGDr+8dPQGq5sKOjHTfOZjGbnTqKkt0d/b+PchOylixqMXEAPzdBENH+7LYl3czR28a9xCeVNLpZ84LS0q7k+Zef6yPqlNSbrI/BvltWyJ3qC73/Zba46yQOtSLajytRJ7iHfXOr0XNb9y7WXrDE1jQ1oAa0WAAsABwALQJJLJGLk3J5vefa9PAgItsmY6aDC6mZhtJmZjDwh8hDA4c7bl33UBR9BBtcTGD6LQOvh96zVWenNyN3b0lSpRguZHeuZ2LtyAwYUtGw2+cmAkeeHSLtb0AHtvxq/tKSp010sx2JXLrV30LYv3rJKpRXmux/BIa6nfBUMDo5B1tPA9p4HDgKA8z4fRyUVZU0MpuYHmx1XAI3wHAHAtdbnVXiNNZKfcaDBK7zlSfavU26qjQkz2KaktrizglicCOdpDgezO7VYYfLKo11FRjUE7dS6GvEt9XJlQgCAIAgCAIAgCAIAgI1sly5mD1x46d7e8M38UBQuCttTxfYB7dP4rO3LzrS7TbWKytodiM1cCWXnkGLYdT/YJ7XOK0Nr/AIYmLxL/AJU+036kEI83Y+/PxrEncUrW9gt+VVmJPZFdpf4Ets32epwqk0ROtiJv/qpTxQ/F7f0Vlhy+dvqKTHH/AAxXX6Gr2cXXxPD28Uch9/8A+VOvP8Mv3nKfDFndQ/eZkZWfNmfGI5OPrKOokiJz6IMlzR9Jpzg63OAM7qKs8Ojm5PqKPHJNQhl0vwMTBa/b4g76Q0O6Rw9etRLmjyU2ubmLCxutYoqXPufb+TOIUcmHTj2JSVWIwySXu2kEedyixxu7pOcCecqyq1+Vttu9NFJQtOQvtm5pteq7juVaXZaWw+z5ioPHI0djb/mVxhy+RvrM1jj/AJILq9Sb4jWsp4ZJpTmxxML3Hia0XPwViUZ54qa99XPLVSgh9S7OzeQwaI4+puvnJVFeVuUqZLcjX4Za8hRze+W1+h8qGWRucEynqKNjmQFoDnZxuwEk2A1ng0fFSKVzOksokO4saNxJSqc3WafFD8pq3VUgG3PADi3eg2aG6WjRqA7F7UuqlSOjLcfNDD6FGenBPPtOFGJxI9j/ABP5NXxkney/NO+9bNPeDfepdnU0Kq69hX4nQ5W3llvW37fjMu9Xxjio/wDEPgpfSwVjPWpJM132JCLOPQ9rR98rxpNZM9jJxakuYglJOJI2vH02g9vAs1UhoScXzG7o1FVpxmudZmVSVDopGSN9aNwcOlpuPgvIScZJo+pwU4uL3PYWlsm5S7VhY2h3zmIBscR4myNznydTL6eMhaOVVRhp82WZiIW85VuR588vcqWCIMa1rdTQAOpZyUnJts29OChFRjuRtcnMJNZUxwjU43ceJg0uPZo6SF0oUuUmonK6rqhSdR93bzF+QxBjWtaLNaAABwACwC0SSSyRh5ScnmzzbikufjGJk69vI08TS5v4BVmJbo9/oX2Bb593qdiqjRE92ISPlM44TELdGdp/BWWG5aTKPHE+Sj2+haqtzNBAEBVf+ImYtwyEcD6pgdzgRyO+ICM9W/aQFZY/QDh2or1Bbz0Xh7w6KMt9UsaR0ZoWmj9KyMDUTU2n0syF9HwEB582Q4wcoagt+jBHnfaLGaOm3wUDEZLk0usucEi3XcuheqMBUpqCWbF7L4i3+WN59wb+YKdYL+XuKvGHlavtRcyuzJBAEAQBAEAQBAEAQBAQnZolLMDqyOERt700bT8UBTOF/uIrfVt/tCzdf/LLtZubTLkIZcK8jKXIkFx7GWKMlomxXG2QXDm8OaXEtdbi026QVe2VRSpJc6Mli9CUK7nzS/WSqpnbGxz3kNaxpc4nUA0XJPUFMKs800xL5KidwINVPJLY6w17iWjsKo72qqlTZuRrsKtpUaOct72+xkqEWZYWw/F87UP4Axje0uP5VaYatsmUOOy+SEet+hGdmRxdjtM3gZSZ3a+YfgFKvnlRfcV2ErO6j3+Ro1QmvLF2HWAuq78mEdpm/RWuG7pdxQY79NP/ANehWWXGAnBMUIaLUlXd0fE0E6WfcJt9kjjUq7ocrDZvW4rcOu9Xq7fpex+/d5GQqA2JwWi4PCNS9z5jzJZ5nK8PS2diNlqOQ8cx9zGK6w5fxvtMvjb/AJ4rq9WaTZjx3PdHh7DoObNUfZB+biP2nDOI4mjjXW7rcnT2b2R8MteXrLPctr9CAqgNgdFbWMhZnvNhe3HrXSlSlUloxONevChDTnuNdulg43d0qTqFboIPxe16X9hulg43d0pqFboHxe26X9jawTB7Q5ukOFx1qJODhJxe9FjTqRqRU47ntOwG2rQQvEfZfuTGJ/KqSKXhc2zvtN3rveCtHQqcpTUjD3dDka0odD8OY5ylwltbRz07tU8bm34iRvXdRsepdSMeZcl3ua2SB4s+B5BHFpNx1OBVNiNPKal0+hp8FraVJ03zPwf5N2q8ujmsqpZ5ItsN46WHa4hxZzi5zjz2zW9AClTuNKjGn+9RApWajdTrdO71/es4UUnlsbFmCbVAahw38+hvNGD+Y6egNV1YUdGGm97MvjFzp1OSW6Pn+PcnSnlMebMsoDS5QVbHaBUESN585od8c8dSg38NKln0Fvg1bQr6L/svH9zOVSGqNnk5jDqKpZM0XDdDm8pp1t/Ec4C7UKzpTUiNd26uKTpv9ZeWE4rFVRiSF4c09oPJcNbTzFaCFSM1nFmMrUKlGWjNZP8Adxmr7ORwSgK82caH5Tgsj2WdtEjJdGnQHZjjo4g4nqK8Tz3HrTTyZU2E1O2wsdxgA9I0FZ24p8nUcTb2dZVqMZ9XjzmWuJJLS2OcrGGJtNM4NfHojLjYObwNvyhqtwiyuLK5TjoS3ozWK2ElN1oLNPf1fgsBWJRmJimIMponyymzIxc8Z5gOEnUAvmUlFZs+6dOVSSjFZs88TzOmnmqJP3lTIXuGvNGpsYPCGtsL8yorqvys9m5bjX4fZ6tSyf1PawopPLN2I8KIbLUuHr/Ns6AbuPRfNH3SrfDqWSc2ZzG66bjSXNtfp+9ZYqsihCAIAgCAIAgCAIAgCA0GXmDmtw2qp2i75IjmDje3fsHeaEB5xyZrrs2l+9kiuM06DYHiPCNRCpr6g4z01uZqcJu4zpKk3tXivwbtV5cH3DM5jg5ji1w1FpII6CF9KTTzR8yipLKSzRm1WN1MrcySeVzTraXuIPSL6etfcq9SSycmcYWtGDzjBJ9iNeuRIPuGJz3BrQXOcbAAXJPEAvqMXJ5I+ZSUU29xdmQ2AmipQ19ttkOe/mNrBnUB23V9a0eShk95j8RulcVs47lsRUuyk/OygI+rpGDtJP5lyxB/xd53wZZ3PczVKkNWWTsOD/NH/i/+39Va4b/bu9TPY7/1/wDr0N9slZJjFaB8QttzN/C48DwPVJ4nC7T034FaGfPP+TlY4tdDICJYCWkHXYG1jzg6D1KlvqGhLTW5mqwm75Wnyct8fL8G5UAtwgLSyGxSOjweWolNmRPkceewaA0c5NgOcq8sP8PeZTGdtzl1Iqw1Ekz5J5v3tQ8yP5r6Gxjma0Bo6FWXVblaja3cxe4fbchRSe97X+9RyoxOLc2LcG2mmM7hv6jSOaMer2m56LK7saOhDSe9mWxi506vJrdHz5/YmynFOarKrB211FPTO/1o3NHM7W13U4NPUgPM+SshEb4niz4XkEcVydHeDlTYhTyqKXT6GowWtpUXB/1fg/zmbtV5clkbEeKfvadx/wBxnua4f2nrKtcOqb4d5nsbofTVXY/QspWhnzzlslYZ8gx5zwLRVw2wfafod17YM77yi3lPTpPq2ljhdbk7hdD2ffd4nUqA2AQGyycwk1lTHCNTjdx4mDS49mgc5C7UKTqTUSNd3CoUnUfd28xfsMQY0NaAGtAAA4ABYBaJLJZIxEm5PNn2vTwqzZwyLkrImVlK0mopBZzW+s+O+dveNzDcgcILtZsD40msmfUZOLUlvRVmC4w2oaASBIBpbx845vgqK5tZUnmtxrrG/hcxyeyXOvb92G0UQsTtpqh8Ts6N7mO42uLT2hfUZOLzTPmcIzWUlmus2e6istb5TN3j8da7a1V4mRtRtt+gjArMRlmHzssjxxPe53uJXOVSct7O9OjTp/RFLsReOD4Wz9nxU8jQWOpwx7TwhzLOHvK0NGOjTS6jFXU9OvOXS2ec8oMFlwGsdDLnOppSXRSW1t4+LOGgOHQeK/C6tuVWa3olYdf6tLRl9L8Ov3NhFIHAOaQQdRCo5RcXkzWwnGaUovNH0vk+jZUmP1UTc2Oola0agHmw6AdAXaNepFZKTI87ShN5ygs+wxq2vlnN5ZHyEas9xdbovqXxOpKf1PM6U6UKaygkuwxl8HQ3+SmS8tfILAthad/J+VvKd8OHnlW9tKq+rpIN7fQto9MuZe/UXZRUrYY2xxgNYwBrRxAK9jFRWSMfUnKcnKT2s719HwEAQBAfL3AC5NgNZKBLPYRXFdkGjhJa0umcPqwCO84gHquolS9pR2Z59hZ0cJuKiza0e32XqayPZRgvvoJgOMFh91wuSxGn0MkPA6uWyS8fYlmCY7BWNzoHh1tbdTm9LTp69Sl060KiziysuLWrQeVRZeRs11I4QBAEBXWXuxRBiLzPA/5NUnSXNF2vPG5osQ7+YHpBXjSexnqk4vNbyt6zI3GaM2fTCpYPpxODierQ7+lQqlhTltjs8i2oYzWhsmtJfZ/vcYJfUtNn0FY08W0vP4BRXh0+Zonxxyk98X4HbTx1UhsygrT/ANDh7zoXnw6p0o+njdDofh7kiwnIbEag6YG07OVNICeqOO5PWQukMN4pfY4VMcX9Ifd/vmWfklkfFQDOuZZnCzpHADpaxo9RvWTxkqdSt6dL6UVNzfVrj63s6Fu/e0kq7kQo3LrJfEZcYqKiGjdLE5jGMdtkbbgMZc751/WBGpR7mhy0VHPIm2N2rabnlnsyNUcmcW/hzvGh8yh/Df8Abw/JafHVweP4LfyDybdQxOL3XdOGOc21swhpuy9znaTa+jUpdtb8ims88ytvr7WnF6OWXeShSSAUpsobH1UcRbWYdDtm3C8zA5rbPFgXb4jQ9pGrhaTwrnVpqpBxZ3tq8qFRVI8xo9zOLfw53jQ+ZV3w3/bw/JdfHVweP4OyDJbFS9odh7mguALttiOaCdLrB2m2te/Df9vD8j47/p4/g3+WWTVeyKCipYH1MET3TSPDo4w959RlnPuQ3S7iJzeSpMbZxo8mpd5XzvozuVXlDdzZ9HcRzcxi38Od40PmUb4b/t4fksPjq4PH8G5yWyGramUtq4DSxtbfOLmPLjcbwBp0aLm51WGgosN6ZeB48d6IeP4LrgiDGhrRZrQAAOAAWA7FZpZLJFBKTk23vPtengQFB5WZCV8eLVU1JSmWCoOeLPjbvngOd6xuLPzu1R7igq0cs8ibY3jtpuWWea3GJuYxb+HO8aHzKH8N/wBvD8lp8dXB4/gmGxzkrWNm2+oY6lfC8WacyQSMcCHDOa/enWNI4QdK6UbF05qSl4fk4XOLKvSdNw39f4LXVgUpW+zZklNiFNA+ljz56eXQAWg5jxvrFxA0Oaw6+NGs9h6m080QAZMYt/DneND5lVvDf9vA0Cx3ph4/gHJnFv4c/wAaHzJ8N/28PyPjq4PH8Fs5A5KGiZtkpvNMxmc22iPRd0YN99pOvRqCk21qqObzzK++xB3SSyyS7yXKWVwQBAVxlzsSU1e8z07vk1STcuaN48685zRazv5mkaySCvGk1kz1Np5orqtyMxmjNnU4qmD6UTgT2aHf0qFUsKctsdhbUMZrQ2T+ZfZmvL6lps+grGni2l5/AKK8OnzNE+OOUnvi/A7YWVL/AFaCtP8A0PXnw6p0o+vjdDofh7knyVyNq6uW08EtLEGF2fIGkuIc0bXmBwIuCTc8nnX3HDX/AGkcp45D+sH3vL3Lva2wA4lbGcNfjuCQV0LoamNskbuA6weU0jS0jjCAp3GNhqqpXF2G1AkYTfaprNd0Z1s1x57NXKrQhU+pEm3u6tB/I+7mI5UYZidPonw6c2+lE0vH9GcPeoE8NX9ZfctqeOP/ALIfb99TqbLOf/Y1t/8Agf8AouXw6p0okrG6HQ/D3NrQYBiE/wC7oJxzy5sI6d+b9gX0sOnztHzLHKS+mL8F7k1ye2MJCQ6ulaB9VDfTzOlcAbczQDzqTTsKcdstpArYzXnsgtHxf73Fl0lMyJjWRtDWMFg0CwAU1JJZIqZScnm3mzuXp4EAQBAYOMYrFSQulmdmsb2knU1o4SeJfMpKKzZ906cqklCCzbKdyqyvmrjmn5uEaowdfO8/SPNqHvVJcXUqryW411lh8LZZvbLp9jooMj66oAMUGa06nTO2sdIFi892y+6VhOazls8zhc4vSpPRh8z8Pv7GqylwLEcNaZKimY+AetJC8uDedwIBA5yAOdd5YastkiHDHJZ/NDZ1HzgWMOY5lRTvsRpB+LHDhHAQoHz0KnQ0XS5K7o9MX+/dF/4FibaunjmbqkbcjiI0FvUQQr6lUVSCkjG3FF0ajpvmM9dDiEAQBAEAQBAEAQBAEAQBAEAQBAcIDlAEAQBAEAQBAEAQBAEAQBAEAQBAEAQBAEAQBAEAQBAEAQBAEAQFE5QZc1NTWVFO7NZ8inkEb4y9ji3OLQHb7Tq1iyrsQm4xjkXeCwjOU1JZ7FvMvDsvK2GwMgkA4JG3/qFj2lQ4X1WO95lpVwq2nzZdnsSfD9lJh0TwObzxuDuuzrW7SpcMRi/qRXVcDl/1z++z3JNh+WFHP6s7AeJ92H+qwPUpULmlPcytq4fc0vqh9tvkVHlZlG7Eal0gJ2iMlsDf5QbGYjlPI6mhvGb199X0paEdyLzCLTk4crJbX4L8+xNtjfJQNa2rmbdztMTT9EcEnSeDiGnh0drK2SXKS7iJi1+23QpvYt/X1e5YisiiPiWMOaWuALXAgg6QQdBBHCEB5oq8LFBiddSN/dxvD2Dia8B7R1Nc0dSq8Sj9Mu40GB1H88OxlvbEVQTSys4GS3H3mj8QV1w5502us443FKtGXSvJk8U8pQgKsy/y+kjrJKCJjo3xtZJtzZNJBaCW5ub/ADcfAol7UcKeceks8KpQq18prNZP0IxuorPaZu8VUa1V4jS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GmcwGR8hG/lJL3cLiTcknh0lfE6s5/U8zpTt6dL6IpdhyuZ2CAIAUBLKHZMqKcNExhe3QN/mxnmALSGjsVjRvKz2JZ/vUU1zhlovmctHv99viWngOIyVEYe+Has4Aj5xkgcDwgsKtKcpSXzLIz1enThLKE9JdjRs10OB57yzOfjle8ammGPrbDHne8KrxKX0xNBgdN/PPsRZOxHTkUsrz9OWw6GtaPiSuuHrKm31nHG551ox6F5snanlKEBBsqdiyixGqdUzumEjw0HMe0DetDRYFp4AgNT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qajw9tNiFdBHfMhlLG3NzZr3AXPGqzEt0e8vsC+qfYjaveGi5IA4ybKqSb3GhlJRWbZ8UkpnObTxyzu4oY3P7XAZo6ypMLOtLmy7SDVxS2p/2z7Nv48TjHqaspHwMmpxCarOzNse1xswNJJbGTb1hoJuu8rFU4Oc3u6CJDFnWqKnSjlnzv2XubjITJkV1WY6qaQsEbn5sR2oEhzBa4u4izjwr6tOSnPJR++38DEuXpUdN1Hnmls2Ln7/ABLgwfIqgpCDDSxBw+m5ue/vvu73q2SyM02282b9Dw1+P4syjppJ5PVibe3C46msHO5xAHSvG0lmz2MXJ5LeeeqWN73EuGdNUSOkfb6Ukrs4gdZsFn69R1qua7ja2dBW1BRfa/X7HoLJrDPklLFDwsbvudx0uPaSryjT5OCiZG6r8tWlU6fLmNmupHCAIAgCAIAgCAIAgCAIAgCAIAgCAIAgCAIAgCAIAgCAIAgCAIAgCAIAgCAIAgCAIAgCAIAgCAIAgCAqw7EG2VlTUS1j2tqZXPzImNBALi4DPfnadPA1c6lKFTLSWeR3o3NWjnybyzJLhexth0BDvk4leLb6dzpTo4bPJaOoBfUYRj9KyOc6k6jzm2+0lcMTWANa0NA1AAADqC+j4Kl/xB0hayhqxe1PM5jrcAkANz4ZHWFzqw04OPSdreryVWM+hkeyVxj5JVRTa2DQ63CxwsbcfH1KioVOSqJs2F3QVzQcFz7V6F8UtUyVjXxuDmPFw4G4IWgUlJZoxc4ShJxksmhV1bIWF8jmsY3W5xAHaUlJRWbEISnLRis2U1l5lP8AL5Q1hIp4Tdo1Z7tI2x3QCQ0cFydZFqe6vOU+SG7zNPh2G8h/JU+ry/JvNjPJcucKuYb1v7pp4T9b0Dg7eJdLG228pLuOOL3ySdCD28/t7/Ys9WpnAgCAIAgCAIAgCAIAgCAIAgCAIAgCAIAgCAIAgCAIAgCAIAgCAIAgCAIAgCAIAgCAIAgCAIAgCAIAgCAIAgCA1eUuCR19JLTTepM21xraRpa8c4IB6kB5xxCinweb5NWtOYD81MAS1zeCx/DWFXXVm5vThv6C8w7E1TXJVd3M+g22G4w+MXgnc0O17XIQD05pVapVaezai9aoV1m8pfZnFVXvne0SSPlkPqgl0jjzNbpJ6giVWq+dhzoW8eaK7kWDkdsfk2lrW24Ww398lv7e3iVhb2GW2p9ilvMYzWjQ+/t7lltbYWHArMoDlAEAQBAEAQBAEAQBAEAQBAEAQBAEAQBAEAQBAEAQBAEAQBAEAQBAEAQBAEAQBAEAQBAEAQBAEAQBAEAQBAEAQBAY1fQRVDDHNGyRjtbXtDgeooCKS7FOEudnGjaCTfRJM0d1rwB2ICQ4Nk9S0YtTU8UV9ZYwAnpdrPWUBs0AQBAEB//Z"/>
          <p:cNvSpPr txBox="1"/>
          <p:nvPr/>
        </p:nvSpPr>
        <p:spPr>
          <a:xfrm>
            <a:off x="1069975" y="769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5" name="Google Shape;155;p27" descr="data:image/jpeg;base64,/9j/4AAQSkZJRgABAQAAAQABAAD/2wCEAAkGBxQQEBQUEhQVFhQRFRkYGRgYFxcZIBoaGBcXGBwUGxsYHykgGB0lHRcYITEiJSkrLi4uGx8zODMsNygtMCsBCgoKDg0OGxAQGzUlICYsLCw0LS83LCwsLDQsLCwsLDQsLCwsLCwsLCwsLywsLCwsLCwsLCwtLCwsLCwsLCwsLP/AABEIAHABwQMBEQACEQEDEQH/xAAcAAEAAgIDAQAAAAAAAAAAAAAABgcEBQEDCAL/xABMEAABAwIBBA4FCQYGAQUAAAABAAIDBBEFBhIhMQcTFiJBUVJhcYGRkpPSFzJUobEUI0JTcoLBwtEVM1ViorIINENjc4PxJESzw+L/xAAbAQEAAwEBAQEAAAAAAAAAAAAABAUGAwECB//EADcRAAIBAgIFCgYCAgMBAAAAAAABAgMEBRESFCExUhNBUWFxgaGxwdEVIjKR4fAjQjNiNEOC8f/aAAwDAQACEQMRAD8AvFAEAQBAEAQBAEAQHCA5QHCAXQHKAIAgOEBygCAIAgCAIAgOEAQBAcoAgCAIAgCAIAgOCUB8bc3lDtC8zR7ovoPsOuvTw5QBAEAQHy6QDWQOteZnuTDZAdRB617mMmfSHgQBAEAQBAEAQBAEAQBAEAQHxM/NaTxAnsCA88xZa1eIgTyv2tw3gEJkY2zSTe2cdO+OnmCp76rKNXJPmNRhFKErfOUU9r3pdR9/tao+vm8WT9VD5apxMs9XpcC+y9i0NiiR76WVz3ucTMRdzi7UxnH0q2sJOVNt9JnMajGNaKistnN2smynFOVLsoZY1EVeKCPNbE+BsjnjOEgdnuNmuDrAb1vBx8aiXsnGk8iywmClcrNZ7H5ER/aM310viP8A1VLys+k1XI0+FfZG5yNq5ZK+naZZCDJcgvcQc0F2kE8ykWs5SqxTZEv6dONtNqK3dCJjst5VzYdFTiARn5VI6J5eHEhpA0tzXCx069KuqryhJ9TMpbpOrBPpXmVsMUnGqebxX/qs9y1TiZtnQpcC+yOf2tUfXzeLJ+qctU4meavS4F9kTXYxyjcJjTTPc4S6Yy4k2eBpbc8BA7RzqdY3D0tCT3lRi9mnDlYLLLfl0Foq2M2Vdss5XT01TBRxZgjqoi57rOD25riRmuDgB6vEeFRrttUZNfu0nYbFSuoJrp8mQr9rT/XzeLJ+qpOWqcTNdyFLgX2RMdiyollrXl8kjw2B2hz3O0l8djpPFdTrCcpVHm+YqcZhCFBaMUvmW5LoZaqtjMhAQnZHyxfQbRFThhnncSc8EhkTBvn2BGkkgDr12XG4q8lTciVZ27uKyhzc/YVf+1Z/r5tP+48fAqh5ap0s2XIUuBfZD9rVH183iyfqnLVOJnnIUuBfZEp2N8de2tDJZHubO0t37nOs4b5p0nmI6wpdlXlymjJ7ytxW1i6GlBJOO3Z0Fuq5MsV9sy5RVWH0jJKdsbo5XOilzmvu3Pac1zXMcM3U4X4y1eSWaaPunPQkpdDzK3hxmZzWubPNZwBHzr9R61nZVKkXk2zbQpUZxUlFbdu5H2cVn+vm0ccjz8SvOWqdLPvkKXAvsi+sIrRPBFKP9RjXdo0jtWhpy0oqRiK9N0qkoPmZmL7OR8TytY1znEBrAXEngAFyT1IChq/LapxC0riYmBz9qbGXMO1udvS+zjnPsBpGhU17cN1NGL3Gpwq0jGhpTSblt2rm5jF/a1R9fN4sn6qJy1TiZZavS4F9kWbsYUEu1OqZnyOMu9YHvc6zAdLt8eEjsHOrWxhLR05PeZ3F6sNNUoJLLfklv/BK8YxeKkjMkzw1uocJceS0cJUupUjTWcmVlC3qV5aFNZsrHHNkeolJFOBCzjsHPPWdDegDrVVVv5vZDYvE0Vvg1KCzqfM/D9/ciJ1WJTSm8ksj78p7j7ibBQ5VZy3stIUacPpil3GJmjiXxmdc2d8NVIz1Hvb9lzh8CvpTktzPiVOEvqSZc+x5VPlw+J0jnPdnSAucS4m0jrXJ06rBXtpJypJsyOKU4wuZKKyWzyRJVJK8g+U+yHHATHTgSyDQXE7xp4tGl56LdKgV76MNkdr8C5tMInVSnV+VeL9iv8Syrq6gnPneAfosOYOje2J6yVXTuqs97LyjYW9L6YLte3zNNI4u9Yk9On4qO23tJaWW45jeW+qSOg2+C9Umg0pbzdYZlbWU5GZO5wH0ZN+Dzb7SOohd6d3VhzkOth9vV+qPethZGSeXEdYRHIBHMdQvvX/ZJ4f5T71aW95GrsexmfvcMnb/ADx2x8V2+5LlMKsIAgCAIAgCAIAgCAIAgMXFX5sEpOoRvPY0oDzBkoLUrecu+NvwVFfP+Z9xrsIWVqu1+Zt1DLMuLYrjth4PLleeyzfyq9sFlS7zJ4y87nLoS9yYKYVRQOye7Oyhd/JSs/X8yg4g/wCLvLfBVncdz9DVqkNUSXY5jzsSh5s89jHKXZLOsiuxV5Wsu7zMv/EHJv8ADGad9NI7m3u0j83xVzWeVOXYzL2izrw7V5kPWbNyEB9xSljg5ps5pDgRwEG4PavU2nmjyUVJNPcy+MlsabW0rJRbO9V44njWPgRzELRUKqqwUjE3ls7eq4PdzdhUOzQ++N0Y4qY+8y/oud7/AIJd3mjthX/Lh3+TNEqA2JYWw8z52oPExg7XO/RWmG75FDjr+SC636FoK1M4dc8zY2ue8hrWAucTqAAuSepAed8UxU19VNVuvaY5sQP0YW6GDmJ0vPO5Ut9W056K3LzNVhFrydLlHvl5c3udKgFudFFVtmZnN1XI7CRfr19a6Vabpy0WcaFeNaGnHdm19mZdPO6N7Xs0OjcHNPO03HvC+Yy0WmjpOKnFxe57D0Lh1Y2eGOVvqytDh1i9lpYSUoqS5zB1abpzcHvTyNVl1gny/DqmnsC6SM5l/rG75mng3wC+j4POOSlTnQlh9aI2I5jpH4jqVJf09GppdJq8Hr6dDQe+PlzG6UEti2tijEdspHxE6YH6PsP3w/qz1dYfPSp6PQZbGqOjWU1/ZeK/GROFPKcrzZmxox0jKSM2kriWm2sQtsZD1izfvFcq1Xk4ORItKDr1owX6ucq9rQAANAGgLON57TcJJLJGxwDCnVdTHC3RnnfHktGlzuzVz2XWhSdSaicLmuqFJ1HzefMXHlNjkWFUeeW+rmxwxjQXvtZsY4houTwAErQPRhHoSMUlOtUy3tvzKXxPE5qqQyTvz3nqa3+Vg+i0f+bnSqCvWlVlmzaWtrC3p6Ee99JiLgSTLosJqaj/AC9PLNztAa3re8hnVe6lUbWpV2rd0kG6xCjb7JPN9C9egy5ch8XzbtpIvs7ey/RrDfepiw2PPIqpY7PPZBfc1U+E4lA5onw+VrXOAL2fOBtz6x2vOAA47ryWG9Ej6hjvFD7MvTI3B5KKlEMhaS17iC0kghxuNYFiptvSdOGiyrv7iNxW5SPQt5XuXeWrqmWSnp3FsETix7wdMrx6zQR/ptOj+Y34BpiX1xork495Y4RZKb5aa2Ld79xDFUGkO+jopZ3ZsMb5Hclgv28DRzkgLrSpSqPKKONe4p0I6U3kjZyZB4sW5zKeEfyunbnf070H7ysY4av7SKOpjjz+SGzrIpilRU0MgZX0r4c7U7WD0EXa7qJXzPDnl8j+590ccTeVSOXWvYz4pA9oc0ggi4IVbKLi8mXsJxnFSi80z7BsbjQRpBHARwjiXieW4+i6sgcoTW02/PzsNmv5+S/rsesFX1pX5WG3ejH4laK3q/L9L2r1RJ1KK4IAgCAIAgCAIAgCAIDT5YzbXh1Y8a2Us7uyJ5QHnLJplqWPnue1xVBevOtI2OFxytY9/mzZqKWBdmxxHm4bDz557ZHK/s1lRRjsVed1Lu8kSZSivPO+XLs7KKuPIZE0eFEbdt1XYi/40usu8Dj/ACyfV6mKqc0xMNiuO+IX5MLz72j8VPw9fy9xU4y8rbvXqdez469XhbeIzntMPlVncvKlLsM/YLO5h2kTWdNsdFRUhjmA/wCo7NHTa4+Fl0hTck2ubacalZU5RT/s8jvXM7Es2Oce+S1W1vPzVRZp5n/Rdza7HpHEp1lW0J6L3Mq8VteWpaUd8dvdz+5rNl/Tj8PNRt/vmU++f8L7ilwhZ3S7H5GmVEa4snYcZ/mj/wAQ/wDkVrhq+ru9TPY6/wDGu30LJVoZ8rXZjx20bKCM76pGfNb6MDTbN5s9296GvUe5rclTb5+Ym2FtrFZRe5bWVuAs+bMkuQOAitqrSNvDE3OeOA3uGsPTpP3SpdlR06mb3IrsUueRoZLfLZ7/AL1kBwqldSVVVRvveCRwF9Fw12bndYzT1qTiVPdPuIGB1vqpPt9H6G5VUaEtnYpxTbKZ0JO+gdo+w+5HYQ73K6w+ppQ0egy+NUNCqqi3S80TlTymPNWW2G/s/HpmDRHVjbW/9hJ/va8KHfU9Kln0bS0witydxovdLZ7H2qI1pLdjHEdprgwneztLPvDfN+BHWp1hPRqZdJVYvR07fS4Xn6MuQlXZkzzzlFi/7QxCepGmMHaYf+KMm7h9p+c7sVRiFXOSguY0uC2+jB1Xz7F2f/fIxFWl4WtsV4JtcDqh430+hnNGDr+8dPQGq5sKOjHTfOZjGbnTqKkt0d/b+PchOylixqMXEAPzdBENH+7LYl3czR28a9xCeVNLpZ84LS0q7k+Zef6yPqlNSbrI/BvltWyJ3qC73/Zba46yQOtSLajytRJ7iHfXOr0XNb9y7WXrDE1jQ1oAa0WAAsABwALQJJLJGLk3J5vefa9PAgItsmY6aDC6mZhtJmZjDwh8hDA4c7bl33UBR9BBtcTGD6LQOvh96zVWenNyN3b0lSpRguZHeuZ2LtyAwYUtGw2+cmAkeeHSLtb0AHtvxq/tKSp010sx2JXLrV30LYv3rJKpRXmux/BIa6nfBUMDo5B1tPA9p4HDgKA8z4fRyUVZU0MpuYHmx1XAI3wHAHAtdbnVXiNNZKfcaDBK7zlSfavU26qjQkz2KaktrizglicCOdpDgezO7VYYfLKo11FRjUE7dS6GvEt9XJlQgCAIAgCAIAgCAIAgI1sly5mD1x46d7e8M38UBQuCttTxfYB7dP4rO3LzrS7TbWKytodiM1cCWXnkGLYdT/YJ7XOK0Nr/AIYmLxL/AJU+036kEI83Y+/PxrEncUrW9gt+VVmJPZFdpf4Ets32epwqk0ROtiJv/qpTxQ/F7f0Vlhy+dvqKTHH/AAxXX6Gr2cXXxPD28Uch9/8A+VOvP8Mv3nKfDFndQ/eZkZWfNmfGI5OPrKOokiJz6IMlzR9Jpzg63OAM7qKs8Ojm5PqKPHJNQhl0vwMTBa/b4g76Q0O6Rw9etRLmjyU2ubmLCxutYoqXPufb+TOIUcmHTj2JSVWIwySXu2kEedyixxu7pOcCecqyq1+Vttu9NFJQtOQvtm5pteq7juVaXZaWw+z5ioPHI0djb/mVxhy+RvrM1jj/AJILq9Sb4jWsp4ZJpTmxxML3Hia0XPwViUZ54qa99XPLVSgh9S7OzeQwaI4+puvnJVFeVuUqZLcjX4Za8hRze+W1+h8qGWRucEynqKNjmQFoDnZxuwEk2A1ng0fFSKVzOksokO4saNxJSqc3WafFD8pq3VUgG3PADi3eg2aG6WjRqA7F7UuqlSOjLcfNDD6FGenBPPtOFGJxI9j/ABP5NXxkney/NO+9bNPeDfepdnU0Kq69hX4nQ5W3llvW37fjMu9Xxjio/wDEPgpfSwVjPWpJM132JCLOPQ9rR98rxpNZM9jJxakuYglJOJI2vH02g9vAs1UhoScXzG7o1FVpxmudZmVSVDopGSN9aNwcOlpuPgvIScZJo+pwU4uL3PYWlsm5S7VhY2h3zmIBscR4myNznydTL6eMhaOVVRhp82WZiIW85VuR588vcqWCIMa1rdTQAOpZyUnJts29OChFRjuRtcnMJNZUxwjU43ceJg0uPZo6SF0oUuUmonK6rqhSdR93bzF+QxBjWtaLNaAABwACwC0SSSyRh5ScnmzzbikufjGJk69vI08TS5v4BVmJbo9/oX2Bb593qdiqjRE92ISPlM44TELdGdp/BWWG5aTKPHE+Sj2+haqtzNBAEBVf+ImYtwyEcD6pgdzgRyO+ICM9W/aQFZY/QDh2or1Bbz0Xh7w6KMt9UsaR0ZoWmj9KyMDUTU2n0syF9HwEB582Q4wcoagt+jBHnfaLGaOm3wUDEZLk0usucEi3XcuheqMBUpqCWbF7L4i3+WN59wb+YKdYL+XuKvGHlavtRcyuzJBAEAQBAEAQBAEAQBAQnZolLMDqyOERt700bT8UBTOF/uIrfVt/tCzdf/LLtZubTLkIZcK8jKXIkFx7GWKMlomxXG2QXDm8OaXEtdbi026QVe2VRSpJc6Mli9CUK7nzS/WSqpnbGxz3kNaxpc4nUA0XJPUFMKs800xL5KidwINVPJLY6w17iWjsKo72qqlTZuRrsKtpUaOct72+xkqEWZYWw/F87UP4Axje0uP5VaYatsmUOOy+SEet+hGdmRxdjtM3gZSZ3a+YfgFKvnlRfcV2ErO6j3+Ro1QmvLF2HWAuq78mEdpm/RWuG7pdxQY79NP/ANehWWXGAnBMUIaLUlXd0fE0E6WfcJt9kjjUq7ocrDZvW4rcOu9Xq7fpex+/d5GQqA2JwWi4PCNS9z5jzJZ5nK8PS2diNlqOQ8cx9zGK6w5fxvtMvjb/AJ4rq9WaTZjx3PdHh7DoObNUfZB+biP2nDOI4mjjXW7rcnT2b2R8MteXrLPctr9CAqgNgdFbWMhZnvNhe3HrXSlSlUloxONevChDTnuNdulg43d0qTqFboIPxe16X9hulg43d0pqFboHxe26X9jawTB7Q5ukOFx1qJODhJxe9FjTqRqRU47ntOwG2rQQvEfZfuTGJ/KqSKXhc2zvtN3rveCtHQqcpTUjD3dDka0odD8OY5ylwltbRz07tU8bm34iRvXdRsepdSMeZcl3ua2SB4s+B5BHFpNx1OBVNiNPKal0+hp8FraVJ03zPwf5N2q8ujmsqpZ5ItsN46WHa4hxZzi5zjz2zW9AClTuNKjGn+9RApWajdTrdO71/es4UUnlsbFmCbVAahw38+hvNGD+Y6egNV1YUdGGm97MvjFzp1OSW6Pn+PcnSnlMebMsoDS5QVbHaBUESN585od8c8dSg38NKln0Fvg1bQr6L/svH9zOVSGqNnk5jDqKpZM0XDdDm8pp1t/Ec4C7UKzpTUiNd26uKTpv9ZeWE4rFVRiSF4c09oPJcNbTzFaCFSM1nFmMrUKlGWjNZP8Adxmr7ORwSgK82caH5Tgsj2WdtEjJdGnQHZjjo4g4nqK8Tz3HrTTyZU2E1O2wsdxgA9I0FZ24p8nUcTb2dZVqMZ9XjzmWuJJLS2OcrGGJtNM4NfHojLjYObwNvyhqtwiyuLK5TjoS3ozWK2ElN1oLNPf1fgsBWJRmJimIMponyymzIxc8Z5gOEnUAvmUlFZs+6dOVSSjFZs88TzOmnmqJP3lTIXuGvNGpsYPCGtsL8yorqvys9m5bjX4fZ6tSyf1PawopPLN2I8KIbLUuHr/Ns6AbuPRfNH3SrfDqWSc2ZzG66bjSXNtfp+9ZYqsihCAIAgCAIAgCAIAgCA0GXmDmtw2qp2i75IjmDje3fsHeaEB5xyZrrs2l+9kiuM06DYHiPCNRCpr6g4z01uZqcJu4zpKk3tXivwbtV5cH3DM5jg5ji1w1FpII6CF9KTTzR8yipLKSzRm1WN1MrcySeVzTraXuIPSL6etfcq9SSycmcYWtGDzjBJ9iNeuRIPuGJz3BrQXOcbAAXJPEAvqMXJ5I+ZSUU29xdmQ2AmipQ19ttkOe/mNrBnUB23V9a0eShk95j8RulcVs47lsRUuyk/OygI+rpGDtJP5lyxB/xd53wZZ3PczVKkNWWTsOD/NH/i/+39Va4b/bu9TPY7/1/wDr0N9slZJjFaB8QttzN/C48DwPVJ4nC7T034FaGfPP+TlY4tdDICJYCWkHXYG1jzg6D1KlvqGhLTW5mqwm75Wnyct8fL8G5UAtwgLSyGxSOjweWolNmRPkceewaA0c5NgOcq8sP8PeZTGdtzl1Iqw1Ekz5J5v3tQ8yP5r6Gxjma0Bo6FWXVblaja3cxe4fbchRSe97X+9RyoxOLc2LcG2mmM7hv6jSOaMer2m56LK7saOhDSe9mWxi506vJrdHz5/YmynFOarKrB211FPTO/1o3NHM7W13U4NPUgPM+SshEb4niz4XkEcVydHeDlTYhTyqKXT6GowWtpUXB/1fg/zmbtV5clkbEeKfvadx/wBxnua4f2nrKtcOqb4d5nsbofTVXY/QspWhnzzlslYZ8gx5zwLRVw2wfafod17YM77yi3lPTpPq2ljhdbk7hdD2ffd4nUqA2AQGyycwk1lTHCNTjdx4mDS49mgc5C7UKTqTUSNd3CoUnUfd28xfsMQY0NaAGtAAA4ABYBaJLJZIxEm5PNn2vTwqzZwyLkrImVlK0mopBZzW+s+O+dveNzDcgcILtZsD40msmfUZOLUlvRVmC4w2oaASBIBpbx845vgqK5tZUnmtxrrG/hcxyeyXOvb92G0UQsTtpqh8Ts6N7mO42uLT2hfUZOLzTPmcIzWUlmus2e6istb5TN3j8da7a1V4mRtRtt+gjArMRlmHzssjxxPe53uJXOVSct7O9OjTp/RFLsReOD4Wz9nxU8jQWOpwx7TwhzLOHvK0NGOjTS6jFXU9OvOXS2ec8oMFlwGsdDLnOppSXRSW1t4+LOGgOHQeK/C6tuVWa3olYdf6tLRl9L8Ov3NhFIHAOaQQdRCo5RcXkzWwnGaUovNH0vk+jZUmP1UTc2Oola0agHmw6AdAXaNepFZKTI87ShN5ygs+wxq2vlnN5ZHyEas9xdbovqXxOpKf1PM6U6UKaygkuwxl8HQ3+SmS8tfILAthad/J+VvKd8OHnlW9tKq+rpIN7fQto9MuZe/UXZRUrYY2xxgNYwBrRxAK9jFRWSMfUnKcnKT2s719HwEAQBAfL3AC5NgNZKBLPYRXFdkGjhJa0umcPqwCO84gHquolS9pR2Z59hZ0cJuKiza0e32XqayPZRgvvoJgOMFh91wuSxGn0MkPA6uWyS8fYlmCY7BWNzoHh1tbdTm9LTp69Sl060KiziysuLWrQeVRZeRs11I4QBAEBXWXuxRBiLzPA/5NUnSXNF2vPG5osQ7+YHpBXjSexnqk4vNbyt6zI3GaM2fTCpYPpxODierQ7+lQqlhTltjs8i2oYzWhsmtJfZ/vcYJfUtNn0FY08W0vP4BRXh0+Zonxxyk98X4HbTx1UhsygrT/ANDh7zoXnw6p0o+njdDofh7kiwnIbEag6YG07OVNICeqOO5PWQukMN4pfY4VMcX9Ifd/vmWfklkfFQDOuZZnCzpHADpaxo9RvWTxkqdSt6dL6UVNzfVrj63s6Fu/e0kq7kQo3LrJfEZcYqKiGjdLE5jGMdtkbbgMZc751/WBGpR7mhy0VHPIm2N2rabnlnsyNUcmcW/hzvGh8yh/Df8Abw/JafHVweP4LfyDybdQxOL3XdOGOc21swhpuy9znaTa+jUpdtb8ims88ytvr7WnF6OWXeShSSAUpsobH1UcRbWYdDtm3C8zA5rbPFgXb4jQ9pGrhaTwrnVpqpBxZ3tq8qFRVI8xo9zOLfw53jQ+ZV3w3/bw/JdfHVweP4OyDJbFS9odh7mguALttiOaCdLrB2m2te/Df9vD8j47/p4/g3+WWTVeyKCipYH1MET3TSPDo4w959RlnPuQ3S7iJzeSpMbZxo8mpd5XzvozuVXlDdzZ9HcRzcxi38Od40PmUb4b/t4fksPjq4PH8G5yWyGramUtq4DSxtbfOLmPLjcbwBp0aLm51WGgosN6ZeB48d6IeP4LrgiDGhrRZrQAAOAAWA7FZpZLJFBKTk23vPtengQFB5WZCV8eLVU1JSmWCoOeLPjbvngOd6xuLPzu1R7igq0cs8ibY3jtpuWWea3GJuYxb+HO8aHzKH8N/wBvD8lp8dXB4/gmGxzkrWNm2+oY6lfC8WacyQSMcCHDOa/enWNI4QdK6UbF05qSl4fk4XOLKvSdNw39f4LXVgUpW+zZklNiFNA+ljz56eXQAWg5jxvrFxA0Oaw6+NGs9h6m080QAZMYt/DneND5lVvDf9vA0Cx3ph4/gHJnFv4c/wAaHzJ8N/28PyPjq4PH8Fs5A5KGiZtkpvNMxmc22iPRd0YN99pOvRqCk21qqObzzK++xB3SSyyS7yXKWVwQBAVxlzsSU1e8z07vk1STcuaN48685zRazv5mkaySCvGk1kz1Np5orqtyMxmjNnU4qmD6UTgT2aHf0qFUsKctsdhbUMZrQ2T+ZfZmvL6lps+grGni2l5/AKK8OnzNE+OOUnvi/A7YWVL/AFaCtP8A0PXnw6p0o+vjdDofh7knyVyNq6uW08EtLEGF2fIGkuIc0bXmBwIuCTc8nnX3HDX/AGkcp45D+sH3vL3Lva2wA4lbGcNfjuCQV0LoamNskbuA6weU0jS0jjCAp3GNhqqpXF2G1AkYTfaprNd0Z1s1x57NXKrQhU+pEm3u6tB/I+7mI5UYZidPonw6c2+lE0vH9GcPeoE8NX9ZfctqeOP/ALIfb99TqbLOf/Y1t/8Agf8AouXw6p0okrG6HQ/D3NrQYBiE/wC7oJxzy5sI6d+b9gX0sOnztHzLHKS+mL8F7k1ye2MJCQ6ulaB9VDfTzOlcAbczQDzqTTsKcdstpArYzXnsgtHxf73Fl0lMyJjWRtDWMFg0CwAU1JJZIqZScnm3mzuXp4EAQBAYOMYrFSQulmdmsb2knU1o4SeJfMpKKzZ906cqklCCzbKdyqyvmrjmn5uEaowdfO8/SPNqHvVJcXUqryW411lh8LZZvbLp9jooMj66oAMUGa06nTO2sdIFi892y+6VhOazls8zhc4vSpPRh8z8Pv7GqylwLEcNaZKimY+AetJC8uDedwIBA5yAOdd5YastkiHDHJZ/NDZ1HzgWMOY5lRTvsRpB+LHDhHAQoHz0KnQ0XS5K7o9MX+/dF/4FibaunjmbqkbcjiI0FvUQQr6lUVSCkjG3FF0ajpvmM9dDiEAQBAEAQBAEAQBAEAQBAEAQBAcIDlAEAQBAEAQBAEAQBAEAQBAEAQBAEAQBAEAQBAEAQBAEAQBAEAQFE5QZc1NTWVFO7NZ8inkEb4y9ji3OLQHb7Tq1iyrsQm4xjkXeCwjOU1JZ7FvMvDsvK2GwMgkA4JG3/qFj2lQ4X1WO95lpVwq2nzZdnsSfD9lJh0TwObzxuDuuzrW7SpcMRi/qRXVcDl/1z++z3JNh+WFHP6s7AeJ92H+qwPUpULmlPcytq4fc0vqh9tvkVHlZlG7Eal0gJ2iMlsDf5QbGYjlPI6mhvGb199X0paEdyLzCLTk4crJbX4L8+xNtjfJQNa2rmbdztMTT9EcEnSeDiGnh0drK2SXKS7iJi1+23QpvYt/X1e5YisiiPiWMOaWuALXAgg6QQdBBHCEB5oq8LFBiddSN/dxvD2Dia8B7R1Nc0dSq8Sj9Mu40GB1H88OxlvbEVQTSys4GS3H3mj8QV1w5502us443FKtGXSvJk8U8pQgKsy/y+kjrJKCJjo3xtZJtzZNJBaCW5ub/ADcfAol7UcKeceks8KpQq18prNZP0IxuorPaZu8VUa1V4jS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DdRWe0zd4prVXiGoW/AhuorPaZu8U1qrxDULfgQ3UVntM3eKa1V4hqFvwIbqKz2mbvFNaq8Q1C34EN1FZ7TN3imtVeIahb8CG6is9pm7xTWqvENQt+BGmcwGR8hG/lJL3cLiTcknh0lfE6s5/U8zpTt6dL6IpdhyuZ2CAIAUBLKHZMqKcNExhe3QN/mxnmALSGjsVjRvKz2JZ/vUU1zhlovmctHv99viWngOIyVEYe+Has4Aj5xkgcDwgsKtKcpSXzLIz1enThLKE9JdjRs10OB57yzOfjle8ammGPrbDHne8KrxKX0xNBgdN/PPsRZOxHTkUsrz9OWw6GtaPiSuuHrKm31nHG551ox6F5snanlKEBBsqdiyixGqdUzumEjw0HMe0DetDRYFp4AgNT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egzDeVU+I3yIB6DMN5VT4jfIgHoMw3lVPiN8iAqajw9tNiFdBHfMhlLG3NzZr3AXPGqzEt0e8vsC+qfYjaveGi5IA4ybKqSb3GhlJRWbZ8UkpnObTxyzu4oY3P7XAZo6ypMLOtLmy7SDVxS2p/2z7Nv48TjHqaspHwMmpxCarOzNse1xswNJJbGTb1hoJuu8rFU4Oc3u6CJDFnWqKnSjlnzv2XubjITJkV1WY6qaQsEbn5sR2oEhzBa4u4izjwr6tOSnPJR++38DEuXpUdN1Hnmls2Ln7/ABLgwfIqgpCDDSxBw+m5ue/vvu73q2SyM02282b9Dw1+P4syjppJ5PVibe3C46msHO5xAHSvG0lmz2MXJ5LeeeqWN73EuGdNUSOkfb6Ukrs4gdZsFn69R1qua7ja2dBW1BRfa/X7HoLJrDPklLFDwsbvudx0uPaSryjT5OCiZG6r8tWlU6fLmNmupHCAIAgCAIAgCAIAgCAIAgCAIAgCAIAgCAIAgCAIAgCAIAgCAIAgCAIAgCAIAgCAIAgCAIAgCAIAgCAqw7EG2VlTUS1j2tqZXPzImNBALi4DPfnadPA1c6lKFTLSWeR3o3NWjnybyzJLhexth0BDvk4leLb6dzpTo4bPJaOoBfUYRj9KyOc6k6jzm2+0lcMTWANa0NA1AAADqC+j4Kl/xB0hayhqxe1PM5jrcAkANz4ZHWFzqw04OPSdreryVWM+hkeyVxj5JVRTa2DQ63CxwsbcfH1KioVOSqJs2F3QVzQcFz7V6F8UtUyVjXxuDmPFw4G4IWgUlJZoxc4ShJxksmhV1bIWF8jmsY3W5xAHaUlJRWbEISnLRis2U1l5lP8AL5Q1hIp4Tdo1Z7tI2x3QCQ0cFydZFqe6vOU+SG7zNPh2G8h/JU+ry/JvNjPJcucKuYb1v7pp4T9b0Dg7eJdLG228pLuOOL3ySdCD28/t7/Ys9WpnAgCAIAgCAIAgCAIAgCAIAgCAIAgCAIAgCAIAgCAIAgCAIAgCAIAgCAIAgCAIAgCAIAgCAIAgCAIAgCAIAgCA1eUuCR19JLTTepM21xraRpa8c4IB6kB5xxCinweb5NWtOYD81MAS1zeCx/DWFXXVm5vThv6C8w7E1TXJVd3M+g22G4w+MXgnc0O17XIQD05pVapVaezai9aoV1m8pfZnFVXvne0SSPlkPqgl0jjzNbpJ6giVWq+dhzoW8eaK7kWDkdsfk2lrW24Ww398lv7e3iVhb2GW2p9ilvMYzWjQ+/t7lltbYWHArMoDlAEAQBAEAQBAEAQBAEAQBAEAQBAEAQBAEAQBAEAQBAEAQBAEAQBAEAQBAEAQBAEAQBAEAQBAEAQBAEAQBAEAQBAY1fQRVDDHNGyRjtbXtDgeooCKS7FOEudnGjaCTfRJM0d1rwB2ICQ4Nk9S0YtTU8UV9ZYwAnpdrPWUBs0AQBAEB//Z"/>
          <p:cNvSpPr txBox="1"/>
          <p:nvPr/>
        </p:nvSpPr>
        <p:spPr>
          <a:xfrm>
            <a:off x="1222375" y="9223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56" name="Google Shape;156;p27" descr="http://2.bp.blogspot.com/-eOX5FCp03UQ/UPj33ykkmnI/AAAAAAAAAvE/4VwVyudHD1w/s1600/unavco_logo.jpg"/>
          <p:cNvPicPr preferRelativeResize="0"/>
          <p:nvPr/>
        </p:nvPicPr>
        <p:blipFill rotWithShape="1">
          <a:blip r:embed="rId5">
            <a:alphaModFix/>
          </a:blip>
          <a:srcRect/>
          <a:stretch/>
        </p:blipFill>
        <p:spPr>
          <a:xfrm>
            <a:off x="2490775" y="6039500"/>
            <a:ext cx="2589600" cy="649200"/>
          </a:xfrm>
          <a:prstGeom prst="rect">
            <a:avLst/>
          </a:prstGeom>
          <a:noFill/>
          <a:ln>
            <a:noFill/>
          </a:ln>
        </p:spPr>
      </p:pic>
      <p:pic>
        <p:nvPicPr>
          <p:cNvPr id="2" name="Picture 1"/>
          <p:cNvPicPr>
            <a:picLocks noChangeAspect="1"/>
          </p:cNvPicPr>
          <p:nvPr/>
        </p:nvPicPr>
        <p:blipFill>
          <a:blip r:embed="rId6"/>
          <a:stretch>
            <a:fillRect/>
          </a:stretch>
        </p:blipFill>
        <p:spPr>
          <a:xfrm>
            <a:off x="5128836" y="5932512"/>
            <a:ext cx="2995725" cy="647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6"/>
          <p:cNvPicPr preferRelativeResize="0"/>
          <p:nvPr/>
        </p:nvPicPr>
        <p:blipFill rotWithShape="1">
          <a:blip r:embed="rId3">
            <a:alphaModFix/>
          </a:blip>
          <a:srcRect/>
          <a:stretch/>
        </p:blipFill>
        <p:spPr>
          <a:xfrm>
            <a:off x="59363" y="982750"/>
            <a:ext cx="2028338" cy="5556550"/>
          </a:xfrm>
          <a:prstGeom prst="rect">
            <a:avLst/>
          </a:prstGeom>
          <a:noFill/>
          <a:ln>
            <a:noFill/>
          </a:ln>
        </p:spPr>
      </p:pic>
      <p:pic>
        <p:nvPicPr>
          <p:cNvPr id="245" name="Google Shape;245;p36"/>
          <p:cNvPicPr preferRelativeResize="0"/>
          <p:nvPr/>
        </p:nvPicPr>
        <p:blipFill rotWithShape="1">
          <a:blip r:embed="rId4">
            <a:alphaModFix/>
          </a:blip>
          <a:srcRect/>
          <a:stretch/>
        </p:blipFill>
        <p:spPr>
          <a:xfrm>
            <a:off x="2188102" y="982749"/>
            <a:ext cx="1994911" cy="5556550"/>
          </a:xfrm>
          <a:prstGeom prst="rect">
            <a:avLst/>
          </a:prstGeom>
          <a:noFill/>
          <a:ln w="9525" cap="flat" cmpd="sng">
            <a:solidFill>
              <a:srgbClr val="000000"/>
            </a:solidFill>
            <a:prstDash val="solid"/>
            <a:round/>
            <a:headEnd type="none" w="sm" len="sm"/>
            <a:tailEnd type="none" w="sm" len="sm"/>
          </a:ln>
        </p:spPr>
      </p:pic>
      <p:pic>
        <p:nvPicPr>
          <p:cNvPr id="246" name="Google Shape;246;p36"/>
          <p:cNvPicPr preferRelativeResize="0"/>
          <p:nvPr/>
        </p:nvPicPr>
        <p:blipFill rotWithShape="1">
          <a:blip r:embed="rId5">
            <a:alphaModFix/>
          </a:blip>
          <a:srcRect/>
          <a:stretch/>
        </p:blipFill>
        <p:spPr>
          <a:xfrm>
            <a:off x="4321578" y="4352579"/>
            <a:ext cx="2468530" cy="2353019"/>
          </a:xfrm>
          <a:prstGeom prst="rect">
            <a:avLst/>
          </a:prstGeom>
          <a:noFill/>
          <a:ln>
            <a:noFill/>
          </a:ln>
        </p:spPr>
      </p:pic>
      <p:pic>
        <p:nvPicPr>
          <p:cNvPr id="247" name="Google Shape;247;p36"/>
          <p:cNvPicPr preferRelativeResize="0"/>
          <p:nvPr/>
        </p:nvPicPr>
        <p:blipFill rotWithShape="1">
          <a:blip r:embed="rId6">
            <a:alphaModFix/>
          </a:blip>
          <a:srcRect/>
          <a:stretch/>
        </p:blipFill>
        <p:spPr>
          <a:xfrm>
            <a:off x="6877751" y="4352579"/>
            <a:ext cx="2152002" cy="2353019"/>
          </a:xfrm>
          <a:prstGeom prst="rect">
            <a:avLst/>
          </a:prstGeom>
          <a:noFill/>
          <a:ln w="9525" cap="flat" cmpd="sng">
            <a:solidFill>
              <a:srgbClr val="000000"/>
            </a:solidFill>
            <a:prstDash val="solid"/>
            <a:round/>
            <a:headEnd type="none" w="sm" len="sm"/>
            <a:tailEnd type="none" w="sm" len="sm"/>
          </a:ln>
        </p:spPr>
      </p:pic>
      <p:sp>
        <p:nvSpPr>
          <p:cNvPr id="248" name="Google Shape;248;p36"/>
          <p:cNvSpPr txBox="1"/>
          <p:nvPr/>
        </p:nvSpPr>
        <p:spPr>
          <a:xfrm>
            <a:off x="4414925" y="799875"/>
            <a:ext cx="4729200" cy="3444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3000"/>
              <a:t>Eddy Current Tiltmeters</a:t>
            </a:r>
            <a:endParaRPr sz="3000"/>
          </a:p>
          <a:p>
            <a:pPr marL="457200" lvl="0" indent="-381000" algn="l" rtl="0">
              <a:lnSpc>
                <a:spcPct val="115000"/>
              </a:lnSpc>
              <a:spcBef>
                <a:spcPts val="0"/>
              </a:spcBef>
              <a:spcAft>
                <a:spcPts val="0"/>
              </a:spcAft>
              <a:buSzPts val="2400"/>
              <a:buChar char="●"/>
            </a:pPr>
            <a:r>
              <a:rPr lang="en-US" sz="2400"/>
              <a:t>Differential measurement</a:t>
            </a:r>
            <a:endParaRPr sz="2400"/>
          </a:p>
          <a:p>
            <a:pPr marL="914400" lvl="1" indent="-381000" algn="l" rtl="0">
              <a:lnSpc>
                <a:spcPct val="115000"/>
              </a:lnSpc>
              <a:spcBef>
                <a:spcPts val="0"/>
              </a:spcBef>
              <a:spcAft>
                <a:spcPts val="0"/>
              </a:spcAft>
              <a:buSzPts val="2400"/>
              <a:buChar char="○"/>
            </a:pPr>
            <a:r>
              <a:rPr lang="en-US" sz="2400"/>
              <a:t>Better than 10</a:t>
            </a:r>
            <a:r>
              <a:rPr lang="en-US" sz="2400" baseline="30000"/>
              <a:t>-10</a:t>
            </a:r>
            <a:r>
              <a:rPr lang="en-US" sz="2400"/>
              <a:t> resolution</a:t>
            </a:r>
            <a:endParaRPr sz="2400"/>
          </a:p>
          <a:p>
            <a:pPr marL="457200" lvl="0" indent="-381000" algn="l" rtl="0">
              <a:lnSpc>
                <a:spcPct val="115000"/>
              </a:lnSpc>
              <a:spcBef>
                <a:spcPts val="0"/>
              </a:spcBef>
              <a:spcAft>
                <a:spcPts val="0"/>
              </a:spcAft>
              <a:buSzPts val="2400"/>
              <a:buChar char="●"/>
            </a:pPr>
            <a:r>
              <a:rPr lang="en-US" sz="2400"/>
              <a:t>Magnetic damping</a:t>
            </a:r>
            <a:endParaRPr sz="2400"/>
          </a:p>
          <a:p>
            <a:pPr marL="457200" lvl="0" indent="-381000" algn="l" rtl="0">
              <a:lnSpc>
                <a:spcPct val="115000"/>
              </a:lnSpc>
              <a:spcBef>
                <a:spcPts val="0"/>
              </a:spcBef>
              <a:spcAft>
                <a:spcPts val="0"/>
              </a:spcAft>
              <a:buSzPts val="2400"/>
              <a:buChar char="●"/>
            </a:pPr>
            <a:r>
              <a:rPr lang="en-US" sz="2400"/>
              <a:t>Releveling</a:t>
            </a:r>
            <a:endParaRPr sz="2400"/>
          </a:p>
          <a:p>
            <a:pPr marL="914400" lvl="1" indent="-381000" algn="l" rtl="0">
              <a:lnSpc>
                <a:spcPct val="115000"/>
              </a:lnSpc>
              <a:spcBef>
                <a:spcPts val="0"/>
              </a:spcBef>
              <a:spcAft>
                <a:spcPts val="0"/>
              </a:spcAft>
              <a:buSzPts val="2400"/>
              <a:buChar char="○"/>
            </a:pPr>
            <a:r>
              <a:rPr lang="en-US" sz="2400"/>
              <a:t>Grout-in: ± 8.5°</a:t>
            </a:r>
            <a:endParaRPr sz="2400"/>
          </a:p>
          <a:p>
            <a:pPr marL="914400" lvl="1" indent="-381000" algn="l" rtl="0">
              <a:lnSpc>
                <a:spcPct val="115000"/>
              </a:lnSpc>
              <a:spcBef>
                <a:spcPts val="0"/>
              </a:spcBef>
              <a:spcAft>
                <a:spcPts val="0"/>
              </a:spcAft>
              <a:buSzPts val="2400"/>
              <a:buChar char="○"/>
            </a:pPr>
            <a:r>
              <a:rPr lang="en-US" sz="2400"/>
              <a:t>Removable: </a:t>
            </a:r>
            <a:r>
              <a:rPr lang="en-US" sz="2400">
                <a:solidFill>
                  <a:schemeClr val="dk1"/>
                </a:solidFill>
              </a:rPr>
              <a:t>±</a:t>
            </a:r>
            <a:r>
              <a:rPr lang="en-US" sz="2400"/>
              <a:t> 2.5°</a:t>
            </a:r>
            <a:endParaRPr sz="2400"/>
          </a:p>
        </p:txBody>
      </p:sp>
      <p:sp>
        <p:nvSpPr>
          <p:cNvPr id="249" name="Google Shape;249;p36"/>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E</a:t>
            </a:r>
            <a:r>
              <a:rPr lang="en-US" sz="3600">
                <a:solidFill>
                  <a:srgbClr val="000000"/>
                </a:solidFill>
              </a:rPr>
              <a:t>lectromagnetic</a:t>
            </a:r>
            <a:endParaRPr sz="36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7"/>
          <p:cNvPicPr preferRelativeResize="0"/>
          <p:nvPr/>
        </p:nvPicPr>
        <p:blipFill rotWithShape="1">
          <a:blip r:embed="rId3">
            <a:alphaModFix/>
          </a:blip>
          <a:srcRect/>
          <a:stretch/>
        </p:blipFill>
        <p:spPr>
          <a:xfrm>
            <a:off x="95136" y="4502050"/>
            <a:ext cx="6512153" cy="2279749"/>
          </a:xfrm>
          <a:prstGeom prst="rect">
            <a:avLst/>
          </a:prstGeom>
          <a:noFill/>
          <a:ln>
            <a:noFill/>
          </a:ln>
        </p:spPr>
      </p:pic>
      <p:pic>
        <p:nvPicPr>
          <p:cNvPr id="256" name="Google Shape;256;p37"/>
          <p:cNvPicPr preferRelativeResize="0"/>
          <p:nvPr/>
        </p:nvPicPr>
        <p:blipFill rotWithShape="1">
          <a:blip r:embed="rId4">
            <a:alphaModFix/>
          </a:blip>
          <a:srcRect/>
          <a:stretch/>
        </p:blipFill>
        <p:spPr>
          <a:xfrm>
            <a:off x="6708695" y="4502050"/>
            <a:ext cx="2333891" cy="2279749"/>
          </a:xfrm>
          <a:prstGeom prst="rect">
            <a:avLst/>
          </a:prstGeom>
          <a:noFill/>
          <a:ln>
            <a:noFill/>
          </a:ln>
        </p:spPr>
      </p:pic>
      <p:sp>
        <p:nvSpPr>
          <p:cNvPr id="257" name="Google Shape;257;p37"/>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E</a:t>
            </a:r>
            <a:r>
              <a:rPr lang="en-US" sz="3600">
                <a:solidFill>
                  <a:srgbClr val="000000"/>
                </a:solidFill>
              </a:rPr>
              <a:t>lectromagnetic</a:t>
            </a:r>
            <a:endParaRPr sz="3600">
              <a:solidFill>
                <a:srgbClr val="000000"/>
              </a:solidFill>
            </a:endParaRPr>
          </a:p>
        </p:txBody>
      </p:sp>
      <p:pic>
        <p:nvPicPr>
          <p:cNvPr id="258" name="Google Shape;258;p37"/>
          <p:cNvPicPr preferRelativeResize="0"/>
          <p:nvPr/>
        </p:nvPicPr>
        <p:blipFill>
          <a:blip r:embed="rId5">
            <a:alphaModFix/>
          </a:blip>
          <a:stretch>
            <a:fillRect/>
          </a:stretch>
        </p:blipFill>
        <p:spPr>
          <a:xfrm>
            <a:off x="152400" y="951600"/>
            <a:ext cx="3845462" cy="3398052"/>
          </a:xfrm>
          <a:prstGeom prst="rect">
            <a:avLst/>
          </a:prstGeom>
          <a:noFill/>
          <a:ln>
            <a:noFill/>
          </a:ln>
        </p:spPr>
      </p:pic>
      <p:sp>
        <p:nvSpPr>
          <p:cNvPr id="259" name="Google Shape;259;p37"/>
          <p:cNvSpPr txBox="1"/>
          <p:nvPr/>
        </p:nvSpPr>
        <p:spPr>
          <a:xfrm>
            <a:off x="4338725" y="1104675"/>
            <a:ext cx="4729200" cy="3444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3000"/>
              <a:t>Eddy Current Strainmeters</a:t>
            </a:r>
            <a:endParaRPr sz="3000"/>
          </a:p>
          <a:p>
            <a:pPr marL="457200" lvl="0" indent="-381000" algn="l" rtl="0">
              <a:lnSpc>
                <a:spcPct val="115000"/>
              </a:lnSpc>
              <a:spcBef>
                <a:spcPts val="0"/>
              </a:spcBef>
              <a:spcAft>
                <a:spcPts val="0"/>
              </a:spcAft>
              <a:buSzPts val="2400"/>
              <a:buChar char="●"/>
            </a:pPr>
            <a:r>
              <a:rPr lang="en-US" sz="2400"/>
              <a:t>Single-ended measurement</a:t>
            </a:r>
            <a:endParaRPr sz="2400"/>
          </a:p>
          <a:p>
            <a:pPr marL="914400" lvl="1" indent="-381000" algn="l" rtl="0">
              <a:lnSpc>
                <a:spcPct val="115000"/>
              </a:lnSpc>
              <a:spcBef>
                <a:spcPts val="0"/>
              </a:spcBef>
              <a:spcAft>
                <a:spcPts val="0"/>
              </a:spcAft>
              <a:buSzPts val="2400"/>
              <a:buChar char="○"/>
            </a:pPr>
            <a:r>
              <a:rPr lang="en-US" sz="2400"/>
              <a:t>~10</a:t>
            </a:r>
            <a:r>
              <a:rPr lang="en-US" sz="2400" baseline="30000"/>
              <a:t>-9</a:t>
            </a:r>
            <a:r>
              <a:rPr lang="en-US" sz="2400"/>
              <a:t> resolution</a:t>
            </a:r>
            <a:endParaRPr sz="2400"/>
          </a:p>
          <a:p>
            <a:pPr marL="457200" lvl="0" indent="-381000" algn="l" rtl="0">
              <a:lnSpc>
                <a:spcPct val="115000"/>
              </a:lnSpc>
              <a:spcBef>
                <a:spcPts val="0"/>
              </a:spcBef>
              <a:spcAft>
                <a:spcPts val="0"/>
              </a:spcAft>
              <a:buSzPts val="2400"/>
              <a:buChar char="●"/>
            </a:pPr>
            <a:r>
              <a:rPr lang="en-US" sz="2400"/>
              <a:t>Axially collocated horizontals</a:t>
            </a:r>
            <a:endParaRPr sz="2400"/>
          </a:p>
          <a:p>
            <a:pPr marL="457200" lvl="0" indent="-381000" algn="l" rtl="0">
              <a:lnSpc>
                <a:spcPct val="115000"/>
              </a:lnSpc>
              <a:spcBef>
                <a:spcPts val="0"/>
              </a:spcBef>
              <a:spcAft>
                <a:spcPts val="0"/>
              </a:spcAft>
              <a:buSzPts val="2400"/>
              <a:buChar char="●"/>
            </a:pPr>
            <a:r>
              <a:rPr lang="en-US" sz="2400"/>
              <a:t>Retractable sensors (removable)</a:t>
            </a:r>
            <a:endParaRPr sz="2400"/>
          </a:p>
          <a:p>
            <a:pPr marL="457200" marR="0" lvl="0" indent="0" algn="l" rtl="0">
              <a:lnSpc>
                <a:spcPct val="115000"/>
              </a:lnSpc>
              <a:spcBef>
                <a:spcPts val="0"/>
              </a:spcBef>
              <a:spcAft>
                <a:spcPts val="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body" idx="1"/>
          </p:nvPr>
        </p:nvSpPr>
        <p:spPr>
          <a:xfrm>
            <a:off x="-381000" y="3592465"/>
            <a:ext cx="5148600" cy="2757900"/>
          </a:xfrm>
          <a:prstGeom prst="rect">
            <a:avLst/>
          </a:prstGeom>
          <a:noFill/>
          <a:ln>
            <a:noFill/>
          </a:ln>
        </p:spPr>
        <p:txBody>
          <a:bodyPr spcFirstLastPara="1" wrap="square" lIns="91425" tIns="45700" rIns="91425" bIns="45700" anchor="t" anchorCtr="0">
            <a:noAutofit/>
          </a:bodyPr>
          <a:lstStyle/>
          <a:p>
            <a:pPr marL="9144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Coherent light source (laser) input</a:t>
            </a:r>
            <a:endParaRPr sz="2000"/>
          </a:p>
          <a:p>
            <a:pPr marL="9144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3x3 splitter to divide input light</a:t>
            </a:r>
            <a:endParaRPr sz="2000"/>
          </a:p>
          <a:p>
            <a:pPr marL="9144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Faraday mirrors</a:t>
            </a:r>
            <a:endParaRPr sz="2000"/>
          </a:p>
          <a:p>
            <a:pPr marL="13716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Polarization insensitive</a:t>
            </a:r>
            <a:endParaRPr sz="2000"/>
          </a:p>
          <a:p>
            <a:pPr marL="9144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Phase-shifted interference fringes</a:t>
            </a:r>
            <a:endParaRPr sz="2000"/>
          </a:p>
          <a:p>
            <a:pPr marL="13716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Directional fringe information</a:t>
            </a:r>
            <a:endParaRPr sz="2000"/>
          </a:p>
          <a:p>
            <a:pPr marL="9144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Real-time digital demodulation</a:t>
            </a:r>
            <a:endParaRPr sz="2000"/>
          </a:p>
        </p:txBody>
      </p:sp>
      <p:pic>
        <p:nvPicPr>
          <p:cNvPr id="265" name="Google Shape;265;p38"/>
          <p:cNvPicPr preferRelativeResize="0"/>
          <p:nvPr/>
        </p:nvPicPr>
        <p:blipFill rotWithShape="1">
          <a:blip r:embed="rId3">
            <a:alphaModFix/>
          </a:blip>
          <a:srcRect/>
          <a:stretch/>
        </p:blipFill>
        <p:spPr>
          <a:xfrm>
            <a:off x="152400" y="1162112"/>
            <a:ext cx="8839201" cy="1965311"/>
          </a:xfrm>
          <a:prstGeom prst="rect">
            <a:avLst/>
          </a:prstGeom>
          <a:noFill/>
          <a:ln>
            <a:noFill/>
          </a:ln>
        </p:spPr>
      </p:pic>
      <p:pic>
        <p:nvPicPr>
          <p:cNvPr id="266" name="Google Shape;266;p38"/>
          <p:cNvPicPr preferRelativeResize="0"/>
          <p:nvPr/>
        </p:nvPicPr>
        <p:blipFill rotWithShape="1">
          <a:blip r:embed="rId4">
            <a:alphaModFix/>
          </a:blip>
          <a:srcRect/>
          <a:stretch/>
        </p:blipFill>
        <p:spPr>
          <a:xfrm>
            <a:off x="4692750" y="3429000"/>
            <a:ext cx="4367903" cy="2918124"/>
          </a:xfrm>
          <a:prstGeom prst="rect">
            <a:avLst/>
          </a:prstGeom>
          <a:noFill/>
          <a:ln>
            <a:noFill/>
          </a:ln>
        </p:spPr>
      </p:pic>
      <p:sp>
        <p:nvSpPr>
          <p:cNvPr id="267" name="Google Shape;267;p38"/>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
        <p:nvSpPr>
          <p:cNvPr id="273" name="Google Shape;273;p39"/>
          <p:cNvSpPr txBox="1">
            <a:spLocks noGrp="1"/>
          </p:cNvSpPr>
          <p:nvPr>
            <p:ph type="body" idx="1"/>
          </p:nvPr>
        </p:nvSpPr>
        <p:spPr>
          <a:xfrm>
            <a:off x="628650" y="1003146"/>
            <a:ext cx="8134500" cy="3263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Font typeface="Times"/>
              <a:buNone/>
            </a:pPr>
            <a:r>
              <a:rPr lang="en-US" sz="3000" i="0" strike="noStrike" cap="none">
                <a:solidFill>
                  <a:schemeClr val="dk1"/>
                </a:solidFill>
              </a:rPr>
              <a:t>System components</a:t>
            </a:r>
            <a:endParaRPr sz="3000"/>
          </a:p>
          <a:p>
            <a:pPr marL="457200" marR="0" lvl="0" indent="-381000" algn="l" rtl="0">
              <a:lnSpc>
                <a:spcPct val="115000"/>
              </a:lnSpc>
              <a:spcBef>
                <a:spcPts val="1080"/>
              </a:spcBef>
              <a:spcAft>
                <a:spcPts val="0"/>
              </a:spcAft>
              <a:buSzPts val="2400"/>
              <a:buChar char="●"/>
            </a:pPr>
            <a:r>
              <a:rPr lang="en-US" sz="2400" b="1" i="0" u="none" strike="noStrike" cap="none">
                <a:solidFill>
                  <a:schemeClr val="dk1"/>
                </a:solidFill>
              </a:rPr>
              <a:t>Sensing head </a:t>
            </a:r>
            <a:r>
              <a:rPr lang="en-US" sz="2400" i="0" u="none" strike="noStrike" cap="none">
                <a:solidFill>
                  <a:schemeClr val="dk1"/>
                </a:solidFill>
              </a:rPr>
              <a:t>is exposed to environment (strain,</a:t>
            </a:r>
            <a:r>
              <a:rPr lang="en-US" sz="2400"/>
              <a:t> </a:t>
            </a:r>
            <a:r>
              <a:rPr lang="en-US" sz="2400" i="0" u="none" strike="noStrike" cap="none">
                <a:solidFill>
                  <a:schemeClr val="dk1"/>
                </a:solidFill>
              </a:rPr>
              <a:t>temperature)</a:t>
            </a:r>
            <a:endParaRPr/>
          </a:p>
          <a:p>
            <a:pPr marL="457200" marR="0" lvl="0" indent="-381000" algn="l" rtl="0">
              <a:lnSpc>
                <a:spcPct val="115000"/>
              </a:lnSpc>
              <a:spcBef>
                <a:spcPts val="0"/>
              </a:spcBef>
              <a:spcAft>
                <a:spcPts val="0"/>
              </a:spcAft>
              <a:buClr>
                <a:schemeClr val="dk1"/>
              </a:buClr>
              <a:buSzPts val="2400"/>
              <a:buChar char="●"/>
            </a:pPr>
            <a:r>
              <a:rPr lang="en-US" sz="2400" b="1" i="0" u="none" strike="noStrike" cap="none">
                <a:solidFill>
                  <a:schemeClr val="dk1"/>
                </a:solidFill>
              </a:rPr>
              <a:t>Optical Fiber cable </a:t>
            </a:r>
            <a:r>
              <a:rPr lang="en-US" sz="2400" i="0" u="none" strike="noStrike" cap="none">
                <a:solidFill>
                  <a:schemeClr val="dk1"/>
                </a:solidFill>
              </a:rPr>
              <a:t>communicates between interrogator and sensing head</a:t>
            </a:r>
            <a:endParaRPr/>
          </a:p>
          <a:p>
            <a:pPr marL="457200" marR="0" lvl="0" indent="-381000" algn="l" rtl="0">
              <a:lnSpc>
                <a:spcPct val="115000"/>
              </a:lnSpc>
              <a:spcBef>
                <a:spcPts val="0"/>
              </a:spcBef>
              <a:spcAft>
                <a:spcPts val="0"/>
              </a:spcAft>
              <a:buClr>
                <a:schemeClr val="dk1"/>
              </a:buClr>
              <a:buSzPts val="2400"/>
              <a:buChar char="●"/>
            </a:pPr>
            <a:r>
              <a:rPr lang="en-US" sz="2400" b="1" i="0" u="none" strike="noStrike" cap="none">
                <a:solidFill>
                  <a:schemeClr val="dk1"/>
                </a:solidFill>
              </a:rPr>
              <a:t>Interrogator</a:t>
            </a:r>
            <a:r>
              <a:rPr lang="en-US" sz="2400" i="0" u="none" strike="noStrike" cap="none">
                <a:solidFill>
                  <a:schemeClr val="dk1"/>
                </a:solidFill>
              </a:rPr>
              <a:t> reads signal from sensing head</a:t>
            </a:r>
            <a:endParaRPr/>
          </a:p>
        </p:txBody>
      </p:sp>
      <p:sp>
        <p:nvSpPr>
          <p:cNvPr id="274" name="Google Shape;274;p39"/>
          <p:cNvSpPr/>
          <p:nvPr/>
        </p:nvSpPr>
        <p:spPr>
          <a:xfrm>
            <a:off x="987430" y="4583182"/>
            <a:ext cx="1882500" cy="12543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dk1"/>
                </a:solidFill>
              </a:rPr>
              <a:t>Sensing Head</a:t>
            </a:r>
            <a:endParaRPr/>
          </a:p>
        </p:txBody>
      </p:sp>
      <p:sp>
        <p:nvSpPr>
          <p:cNvPr id="275" name="Google Shape;275;p39"/>
          <p:cNvSpPr/>
          <p:nvPr/>
        </p:nvSpPr>
        <p:spPr>
          <a:xfrm>
            <a:off x="6172200" y="4536985"/>
            <a:ext cx="2054100" cy="12543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dk1"/>
                </a:solidFill>
              </a:rPr>
              <a:t>Interrogator</a:t>
            </a:r>
            <a:endParaRPr/>
          </a:p>
        </p:txBody>
      </p:sp>
      <p:sp>
        <p:nvSpPr>
          <p:cNvPr id="276" name="Google Shape;276;p39"/>
          <p:cNvSpPr/>
          <p:nvPr/>
        </p:nvSpPr>
        <p:spPr>
          <a:xfrm>
            <a:off x="3695262" y="4584725"/>
            <a:ext cx="1600200" cy="12543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dk1"/>
                </a:solidFill>
              </a:rPr>
              <a:t>Fiber Cable</a:t>
            </a:r>
            <a:endParaRPr/>
          </a:p>
        </p:txBody>
      </p:sp>
      <p:cxnSp>
        <p:nvCxnSpPr>
          <p:cNvPr id="277" name="Google Shape;277;p39"/>
          <p:cNvCxnSpPr/>
          <p:nvPr/>
        </p:nvCxnSpPr>
        <p:spPr>
          <a:xfrm>
            <a:off x="2869920" y="5380198"/>
            <a:ext cx="825300" cy="0"/>
          </a:xfrm>
          <a:prstGeom prst="straightConnector1">
            <a:avLst/>
          </a:prstGeom>
          <a:noFill/>
          <a:ln w="57150" cap="flat" cmpd="sng">
            <a:solidFill>
              <a:schemeClr val="dk1"/>
            </a:solidFill>
            <a:prstDash val="solid"/>
            <a:round/>
            <a:headEnd type="none" w="sm" len="sm"/>
            <a:tailEnd type="stealth" w="med" len="med"/>
          </a:ln>
        </p:spPr>
      </p:cxnSp>
      <p:cxnSp>
        <p:nvCxnSpPr>
          <p:cNvPr id="278" name="Google Shape;278;p39"/>
          <p:cNvCxnSpPr/>
          <p:nvPr/>
        </p:nvCxnSpPr>
        <p:spPr>
          <a:xfrm rot="10800000">
            <a:off x="2864393" y="5010591"/>
            <a:ext cx="836400" cy="0"/>
          </a:xfrm>
          <a:prstGeom prst="straightConnector1">
            <a:avLst/>
          </a:prstGeom>
          <a:noFill/>
          <a:ln w="57150" cap="flat" cmpd="sng">
            <a:solidFill>
              <a:schemeClr val="dk1"/>
            </a:solidFill>
            <a:prstDash val="solid"/>
            <a:round/>
            <a:headEnd type="none" w="sm" len="sm"/>
            <a:tailEnd type="stealth" w="med" len="med"/>
          </a:ln>
        </p:spPr>
      </p:cxnSp>
      <p:cxnSp>
        <p:nvCxnSpPr>
          <p:cNvPr id="279" name="Google Shape;279;p39"/>
          <p:cNvCxnSpPr/>
          <p:nvPr/>
        </p:nvCxnSpPr>
        <p:spPr>
          <a:xfrm>
            <a:off x="5302856" y="5380198"/>
            <a:ext cx="866100" cy="0"/>
          </a:xfrm>
          <a:prstGeom prst="straightConnector1">
            <a:avLst/>
          </a:prstGeom>
          <a:noFill/>
          <a:ln w="57150" cap="flat" cmpd="sng">
            <a:solidFill>
              <a:schemeClr val="dk1"/>
            </a:solidFill>
            <a:prstDash val="solid"/>
            <a:round/>
            <a:headEnd type="none" w="sm" len="sm"/>
            <a:tailEnd type="stealth" w="med" len="med"/>
          </a:ln>
        </p:spPr>
      </p:cxnSp>
      <p:cxnSp>
        <p:nvCxnSpPr>
          <p:cNvPr id="280" name="Google Shape;280;p39"/>
          <p:cNvCxnSpPr/>
          <p:nvPr/>
        </p:nvCxnSpPr>
        <p:spPr>
          <a:xfrm rot="10800000">
            <a:off x="5302930" y="5010591"/>
            <a:ext cx="866100" cy="0"/>
          </a:xfrm>
          <a:prstGeom prst="straightConnector1">
            <a:avLst/>
          </a:prstGeom>
          <a:noFill/>
          <a:ln w="57150" cap="flat" cmpd="sng">
            <a:solidFill>
              <a:schemeClr val="dk1"/>
            </a:solidFill>
            <a:prstDash val="solid"/>
            <a:round/>
            <a:headEnd type="none" w="sm" len="sm"/>
            <a:tailEnd type="stealth"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
        <p:nvSpPr>
          <p:cNvPr id="286" name="Google Shape;286;p40"/>
          <p:cNvSpPr txBox="1">
            <a:spLocks noGrp="1"/>
          </p:cNvSpPr>
          <p:nvPr>
            <p:ph type="body" idx="1"/>
          </p:nvPr>
        </p:nvSpPr>
        <p:spPr>
          <a:xfrm>
            <a:off x="549322" y="900800"/>
            <a:ext cx="8045400" cy="55761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000"/>
              <a:t>Optical Fiber Sensor Interrogator</a:t>
            </a:r>
            <a:endParaRPr sz="3000"/>
          </a:p>
          <a:p>
            <a:pPr marL="342900" marR="0" lvl="0" indent="-292100" algn="l" rtl="0">
              <a:spcBef>
                <a:spcPts val="1000"/>
              </a:spcBef>
              <a:spcAft>
                <a:spcPts val="0"/>
              </a:spcAft>
              <a:buClr>
                <a:schemeClr val="dk1"/>
              </a:buClr>
              <a:buSzPts val="2400"/>
              <a:buFont typeface="Arial"/>
              <a:buChar char="●"/>
            </a:pPr>
            <a:r>
              <a:rPr lang="en-US" sz="2400" b="1" i="0" u="none" strike="noStrike" cap="none">
                <a:solidFill>
                  <a:schemeClr val="dk1"/>
                </a:solidFill>
              </a:rPr>
              <a:t>Light source </a:t>
            </a:r>
            <a:r>
              <a:rPr lang="en-US" sz="2400" i="0" u="none" strike="noStrike" cap="none">
                <a:solidFill>
                  <a:schemeClr val="dk1"/>
                </a:solidFill>
              </a:rPr>
              <a:t>to illuminate sensing head</a:t>
            </a:r>
            <a:endParaRPr/>
          </a:p>
          <a:p>
            <a:pPr marL="342900" marR="0" lvl="0" indent="-292100" algn="l" rtl="0">
              <a:spcBef>
                <a:spcPts val="1080"/>
              </a:spcBef>
              <a:spcAft>
                <a:spcPts val="0"/>
              </a:spcAft>
              <a:buClr>
                <a:schemeClr val="dk1"/>
              </a:buClr>
              <a:buSzPts val="2400"/>
              <a:buFont typeface="Arial"/>
              <a:buChar char="●"/>
            </a:pPr>
            <a:r>
              <a:rPr lang="en-US" sz="2400" b="1" i="0" u="none" strike="noStrike" cap="none">
                <a:solidFill>
                  <a:schemeClr val="dk1"/>
                </a:solidFill>
              </a:rPr>
              <a:t>Photodetector</a:t>
            </a:r>
            <a:r>
              <a:rPr lang="en-US" sz="2400" i="0" u="none" strike="noStrike" cap="none">
                <a:solidFill>
                  <a:schemeClr val="dk1"/>
                </a:solidFill>
              </a:rPr>
              <a:t> to convert returning light to voltage</a:t>
            </a:r>
            <a:endParaRPr/>
          </a:p>
          <a:p>
            <a:pPr marL="342900" marR="0" lvl="0" indent="-292100" algn="l" rtl="0">
              <a:spcBef>
                <a:spcPts val="1080"/>
              </a:spcBef>
              <a:spcAft>
                <a:spcPts val="0"/>
              </a:spcAft>
              <a:buClr>
                <a:schemeClr val="dk1"/>
              </a:buClr>
              <a:buSzPts val="2400"/>
              <a:buFont typeface="Arial"/>
              <a:buChar char="●"/>
            </a:pPr>
            <a:r>
              <a:rPr lang="en-US" sz="2400" b="1" i="0" u="none" strike="noStrike" cap="none">
                <a:solidFill>
                  <a:schemeClr val="dk1"/>
                </a:solidFill>
              </a:rPr>
              <a:t>Signal processor </a:t>
            </a:r>
            <a:r>
              <a:rPr lang="en-US" sz="2400" i="0" u="none" strike="noStrike" cap="none">
                <a:solidFill>
                  <a:schemeClr val="dk1"/>
                </a:solidFill>
              </a:rPr>
              <a:t>to convert detected light into electronic output proportional to desired measurement (strain, temperature)</a:t>
            </a:r>
            <a:endParaRPr/>
          </a:p>
        </p:txBody>
      </p:sp>
      <p:grpSp>
        <p:nvGrpSpPr>
          <p:cNvPr id="287" name="Google Shape;287;p40"/>
          <p:cNvGrpSpPr/>
          <p:nvPr/>
        </p:nvGrpSpPr>
        <p:grpSpPr>
          <a:xfrm>
            <a:off x="251662" y="4291323"/>
            <a:ext cx="8599777" cy="2338191"/>
            <a:chOff x="-182421" y="3390900"/>
            <a:chExt cx="9655077" cy="2764800"/>
          </a:xfrm>
        </p:grpSpPr>
        <p:sp>
          <p:nvSpPr>
            <p:cNvPr id="288" name="Google Shape;288;p40"/>
            <p:cNvSpPr/>
            <p:nvPr/>
          </p:nvSpPr>
          <p:spPr>
            <a:xfrm>
              <a:off x="476070" y="3390900"/>
              <a:ext cx="6486300" cy="27648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40"/>
            <p:cNvSpPr/>
            <p:nvPr/>
          </p:nvSpPr>
          <p:spPr>
            <a:xfrm>
              <a:off x="4922848" y="3555490"/>
              <a:ext cx="1454400" cy="9798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a:solidFill>
                    <a:schemeClr val="dk1"/>
                  </a:solidFill>
                </a:rPr>
                <a:t>Light source</a:t>
              </a:r>
              <a:endParaRPr/>
            </a:p>
            <a:p>
              <a:pPr marL="0" marR="0" lvl="0" indent="0" algn="ctr" rtl="0">
                <a:spcBef>
                  <a:spcPts val="0"/>
                </a:spcBef>
                <a:spcAft>
                  <a:spcPts val="0"/>
                </a:spcAft>
                <a:buNone/>
              </a:pPr>
              <a:r>
                <a:rPr lang="en-US" sz="1400">
                  <a:solidFill>
                    <a:schemeClr val="dk1"/>
                  </a:solidFill>
                </a:rPr>
                <a:t>(Laser, SLED)</a:t>
              </a:r>
              <a:endParaRPr sz="1400">
                <a:solidFill>
                  <a:schemeClr val="dk1"/>
                </a:solidFill>
              </a:endParaRPr>
            </a:p>
          </p:txBody>
        </p:sp>
        <p:sp>
          <p:nvSpPr>
            <p:cNvPr id="290" name="Google Shape;290;p40"/>
            <p:cNvSpPr/>
            <p:nvPr/>
          </p:nvSpPr>
          <p:spPr>
            <a:xfrm>
              <a:off x="4922848" y="4731223"/>
              <a:ext cx="1454400" cy="9798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a:solidFill>
                    <a:schemeClr val="dk1"/>
                  </a:solidFill>
                </a:rPr>
                <a:t>Light detection</a:t>
              </a:r>
              <a:endParaRPr/>
            </a:p>
            <a:p>
              <a:pPr marL="0" marR="0" lvl="0" indent="0" algn="ctr" rtl="0">
                <a:spcBef>
                  <a:spcPts val="0"/>
                </a:spcBef>
                <a:spcAft>
                  <a:spcPts val="0"/>
                </a:spcAft>
                <a:buNone/>
              </a:pPr>
              <a:r>
                <a:rPr lang="en-US" sz="1400">
                  <a:solidFill>
                    <a:schemeClr val="dk1"/>
                  </a:solidFill>
                </a:rPr>
                <a:t>(photodiode)</a:t>
              </a:r>
              <a:endParaRPr sz="1400">
                <a:solidFill>
                  <a:schemeClr val="dk1"/>
                </a:solidFill>
              </a:endParaRPr>
            </a:p>
          </p:txBody>
        </p:sp>
        <p:sp>
          <p:nvSpPr>
            <p:cNvPr id="291" name="Google Shape;291;p40"/>
            <p:cNvSpPr/>
            <p:nvPr/>
          </p:nvSpPr>
          <p:spPr>
            <a:xfrm>
              <a:off x="1390244" y="3555490"/>
              <a:ext cx="1757400" cy="2155500"/>
            </a:xfrm>
            <a:prstGeom prst="rect">
              <a:avLst/>
            </a:prstGeom>
            <a:solidFill>
              <a:schemeClr val="lt1"/>
            </a:solidFill>
            <a:ln w="25400" cap="rnd"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a:solidFill>
                    <a:schemeClr val="dk1"/>
                  </a:solidFill>
                </a:rPr>
                <a:t>Signal processing / </a:t>
              </a:r>
              <a:endParaRPr/>
            </a:p>
            <a:p>
              <a:pPr marL="0" marR="0" lvl="0" indent="0" algn="ctr" rtl="0">
                <a:spcBef>
                  <a:spcPts val="0"/>
                </a:spcBef>
                <a:spcAft>
                  <a:spcPts val="0"/>
                </a:spcAft>
                <a:buNone/>
              </a:pPr>
              <a:r>
                <a:rPr lang="en-US" sz="1800">
                  <a:solidFill>
                    <a:schemeClr val="dk1"/>
                  </a:solidFill>
                </a:rPr>
                <a:t>Data acquisition</a:t>
              </a:r>
              <a:endParaRPr sz="1800">
                <a:solidFill>
                  <a:schemeClr val="dk1"/>
                </a:solidFill>
              </a:endParaRPr>
            </a:p>
          </p:txBody>
        </p:sp>
        <p:cxnSp>
          <p:nvCxnSpPr>
            <p:cNvPr id="292" name="Google Shape;292;p40"/>
            <p:cNvCxnSpPr/>
            <p:nvPr/>
          </p:nvCxnSpPr>
          <p:spPr>
            <a:xfrm flipH="1">
              <a:off x="6483930" y="5213226"/>
              <a:ext cx="1668300" cy="7800"/>
            </a:xfrm>
            <a:prstGeom prst="straightConnector1">
              <a:avLst/>
            </a:prstGeom>
            <a:noFill/>
            <a:ln w="38100" cap="flat" cmpd="sng">
              <a:solidFill>
                <a:schemeClr val="dk1"/>
              </a:solidFill>
              <a:prstDash val="solid"/>
              <a:round/>
              <a:headEnd type="none" w="sm" len="sm"/>
              <a:tailEnd type="stealth" w="lg" len="lg"/>
            </a:ln>
          </p:spPr>
        </p:cxnSp>
        <p:sp>
          <p:nvSpPr>
            <p:cNvPr id="293" name="Google Shape;293;p40"/>
            <p:cNvSpPr/>
            <p:nvPr/>
          </p:nvSpPr>
          <p:spPr>
            <a:xfrm>
              <a:off x="7048047" y="5250693"/>
              <a:ext cx="2379600" cy="837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rPr>
                <a:t>From sensing head</a:t>
              </a:r>
              <a:endParaRPr sz="1600">
                <a:solidFill>
                  <a:schemeClr val="dk1"/>
                </a:solidFill>
              </a:endParaRPr>
            </a:p>
            <a:p>
              <a:pPr marL="0" marR="0" lvl="0" indent="0" algn="ctr" rtl="0">
                <a:spcBef>
                  <a:spcPts val="0"/>
                </a:spcBef>
                <a:spcAft>
                  <a:spcPts val="0"/>
                </a:spcAft>
                <a:buNone/>
              </a:pPr>
              <a:r>
                <a:rPr lang="en-US" sz="1600">
                  <a:solidFill>
                    <a:schemeClr val="dk1"/>
                  </a:solidFill>
                </a:rPr>
                <a:t>(via fiber cable)</a:t>
              </a:r>
              <a:endParaRPr sz="1600"/>
            </a:p>
          </p:txBody>
        </p:sp>
        <p:sp>
          <p:nvSpPr>
            <p:cNvPr id="294" name="Google Shape;294;p40"/>
            <p:cNvSpPr/>
            <p:nvPr/>
          </p:nvSpPr>
          <p:spPr>
            <a:xfrm>
              <a:off x="7803756" y="3428156"/>
              <a:ext cx="1668900" cy="1467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rPr>
                <a:t>To sensing head</a:t>
              </a:r>
              <a:endParaRPr sz="1600">
                <a:solidFill>
                  <a:schemeClr val="dk1"/>
                </a:solidFill>
              </a:endParaRPr>
            </a:p>
            <a:p>
              <a:pPr marL="0" marR="0" lvl="0" indent="0" algn="ctr" rtl="0">
                <a:spcBef>
                  <a:spcPts val="0"/>
                </a:spcBef>
                <a:spcAft>
                  <a:spcPts val="0"/>
                </a:spcAft>
                <a:buNone/>
              </a:pPr>
              <a:r>
                <a:rPr lang="en-US" sz="1600">
                  <a:solidFill>
                    <a:schemeClr val="dk1"/>
                  </a:solidFill>
                </a:rPr>
                <a:t>(via fiber cable)</a:t>
              </a:r>
              <a:endParaRPr sz="1600"/>
            </a:p>
          </p:txBody>
        </p:sp>
        <p:cxnSp>
          <p:nvCxnSpPr>
            <p:cNvPr id="295" name="Google Shape;295;p40"/>
            <p:cNvCxnSpPr/>
            <p:nvPr/>
          </p:nvCxnSpPr>
          <p:spPr>
            <a:xfrm>
              <a:off x="6377118" y="4045424"/>
              <a:ext cx="1775100" cy="8400"/>
            </a:xfrm>
            <a:prstGeom prst="straightConnector1">
              <a:avLst/>
            </a:prstGeom>
            <a:noFill/>
            <a:ln w="38100" cap="flat" cmpd="sng">
              <a:solidFill>
                <a:schemeClr val="dk1"/>
              </a:solidFill>
              <a:prstDash val="solid"/>
              <a:round/>
              <a:headEnd type="none" w="sm" len="sm"/>
              <a:tailEnd type="stealth" w="lg" len="lg"/>
            </a:ln>
          </p:spPr>
        </p:cxnSp>
        <p:cxnSp>
          <p:nvCxnSpPr>
            <p:cNvPr id="296" name="Google Shape;296;p40"/>
            <p:cNvCxnSpPr>
              <a:stCxn id="290" idx="1"/>
            </p:cNvCxnSpPr>
            <p:nvPr/>
          </p:nvCxnSpPr>
          <p:spPr>
            <a:xfrm rot="10800000">
              <a:off x="3151348" y="5221123"/>
              <a:ext cx="1771500" cy="0"/>
            </a:xfrm>
            <a:prstGeom prst="straightConnector1">
              <a:avLst/>
            </a:prstGeom>
            <a:noFill/>
            <a:ln w="38100" cap="flat" cmpd="sng">
              <a:solidFill>
                <a:schemeClr val="dk1"/>
              </a:solidFill>
              <a:prstDash val="solid"/>
              <a:round/>
              <a:headEnd type="none" w="sm" len="sm"/>
              <a:tailEnd type="stealth" w="lg" len="lg"/>
            </a:ln>
          </p:spPr>
        </p:cxnSp>
        <p:sp>
          <p:nvSpPr>
            <p:cNvPr id="297" name="Google Shape;297;p40"/>
            <p:cNvSpPr/>
            <p:nvPr/>
          </p:nvSpPr>
          <p:spPr>
            <a:xfrm>
              <a:off x="3470198" y="5217114"/>
              <a:ext cx="1306800" cy="63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dk1"/>
                  </a:solidFill>
                </a:rPr>
                <a:t>Detector output</a:t>
              </a:r>
              <a:endParaRPr/>
            </a:p>
          </p:txBody>
        </p:sp>
        <p:cxnSp>
          <p:nvCxnSpPr>
            <p:cNvPr id="298" name="Google Shape;298;p40"/>
            <p:cNvCxnSpPr>
              <a:endCxn id="289" idx="1"/>
            </p:cNvCxnSpPr>
            <p:nvPr/>
          </p:nvCxnSpPr>
          <p:spPr>
            <a:xfrm rot="10800000" flipH="1">
              <a:off x="3147448" y="4045390"/>
              <a:ext cx="1775400" cy="8400"/>
            </a:xfrm>
            <a:prstGeom prst="straightConnector1">
              <a:avLst/>
            </a:prstGeom>
            <a:noFill/>
            <a:ln w="38100" cap="flat" cmpd="sng">
              <a:solidFill>
                <a:schemeClr val="dk1"/>
              </a:solidFill>
              <a:prstDash val="solid"/>
              <a:round/>
              <a:headEnd type="none" w="sm" len="sm"/>
              <a:tailEnd type="stealth" w="lg" len="lg"/>
            </a:ln>
          </p:spPr>
        </p:cxnSp>
        <p:sp>
          <p:nvSpPr>
            <p:cNvPr id="299" name="Google Shape;299;p40"/>
            <p:cNvSpPr/>
            <p:nvPr/>
          </p:nvSpPr>
          <p:spPr>
            <a:xfrm>
              <a:off x="3151348" y="3753816"/>
              <a:ext cx="1596900" cy="903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dk1"/>
                  </a:solidFill>
                </a:rPr>
                <a:t>Feedback</a:t>
              </a:r>
              <a:endParaRPr/>
            </a:p>
            <a:p>
              <a:pPr marL="0" marR="0" lvl="0" indent="0" algn="ctr" rtl="0">
                <a:spcBef>
                  <a:spcPts val="0"/>
                </a:spcBef>
                <a:spcAft>
                  <a:spcPts val="0"/>
                </a:spcAft>
                <a:buNone/>
              </a:pPr>
              <a:r>
                <a:rPr lang="en-US" sz="1400">
                  <a:solidFill>
                    <a:schemeClr val="dk1"/>
                  </a:solidFill>
                </a:rPr>
                <a:t>(some applications)</a:t>
              </a:r>
              <a:endParaRPr/>
            </a:p>
          </p:txBody>
        </p:sp>
        <p:sp>
          <p:nvSpPr>
            <p:cNvPr id="300" name="Google Shape;300;p40"/>
            <p:cNvSpPr/>
            <p:nvPr/>
          </p:nvSpPr>
          <p:spPr>
            <a:xfrm flipH="1">
              <a:off x="-182421" y="4254977"/>
              <a:ext cx="997500" cy="756600"/>
            </a:xfrm>
            <a:prstGeom prst="righ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40"/>
            <p:cNvSpPr/>
            <p:nvPr/>
          </p:nvSpPr>
          <p:spPr>
            <a:xfrm>
              <a:off x="-16469" y="4419756"/>
              <a:ext cx="945751"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rPr>
                <a:t>DATA</a:t>
              </a:r>
              <a:endParaRPr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1"/>
          <p:cNvPicPr preferRelativeResize="0"/>
          <p:nvPr/>
        </p:nvPicPr>
        <p:blipFill rotWithShape="1">
          <a:blip r:embed="rId3">
            <a:alphaModFix/>
          </a:blip>
          <a:srcRect/>
          <a:stretch/>
        </p:blipFill>
        <p:spPr>
          <a:xfrm>
            <a:off x="155100" y="2819256"/>
            <a:ext cx="8810922" cy="3917178"/>
          </a:xfrm>
          <a:prstGeom prst="rect">
            <a:avLst/>
          </a:prstGeom>
          <a:noFill/>
          <a:ln>
            <a:noFill/>
          </a:ln>
        </p:spPr>
      </p:pic>
      <p:pic>
        <p:nvPicPr>
          <p:cNvPr id="307" name="Google Shape;307;p41"/>
          <p:cNvPicPr preferRelativeResize="0"/>
          <p:nvPr/>
        </p:nvPicPr>
        <p:blipFill rotWithShape="1">
          <a:blip r:embed="rId4">
            <a:alphaModFix/>
          </a:blip>
          <a:srcRect t="26452" r="5580" b="32864"/>
          <a:stretch/>
        </p:blipFill>
        <p:spPr>
          <a:xfrm>
            <a:off x="4437747" y="1736575"/>
            <a:ext cx="4466975" cy="1082676"/>
          </a:xfrm>
          <a:prstGeom prst="rect">
            <a:avLst/>
          </a:prstGeom>
          <a:noFill/>
          <a:ln>
            <a:noFill/>
          </a:ln>
        </p:spPr>
      </p:pic>
      <p:sp>
        <p:nvSpPr>
          <p:cNvPr id="308" name="Google Shape;308;p41"/>
          <p:cNvSpPr txBox="1"/>
          <p:nvPr/>
        </p:nvSpPr>
        <p:spPr>
          <a:xfrm>
            <a:off x="155099" y="959000"/>
            <a:ext cx="5130600" cy="133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t>Optical Fiber Michelson Interrogator</a:t>
            </a:r>
            <a:endParaRPr sz="2400"/>
          </a:p>
          <a:p>
            <a:pPr marL="457200" lvl="0" indent="-355600" algn="l" rtl="0">
              <a:spcBef>
                <a:spcPts val="0"/>
              </a:spcBef>
              <a:spcAft>
                <a:spcPts val="0"/>
              </a:spcAft>
              <a:buSzPts val="2000"/>
              <a:buChar char="●"/>
            </a:pPr>
            <a:r>
              <a:rPr lang="en-US" sz="2000"/>
              <a:t>9-36 Volt operation, ~2.5 Watt</a:t>
            </a:r>
            <a:endParaRPr sz="2000"/>
          </a:p>
          <a:p>
            <a:pPr marL="457200" lvl="0" indent="-355600" algn="l" rtl="0">
              <a:spcBef>
                <a:spcPts val="0"/>
              </a:spcBef>
              <a:spcAft>
                <a:spcPts val="0"/>
              </a:spcAft>
              <a:buSzPts val="2000"/>
              <a:buChar char="●"/>
            </a:pPr>
            <a:r>
              <a:rPr lang="en-US" sz="2000"/>
              <a:t>3” diameter pressure case</a:t>
            </a:r>
            <a:endParaRPr sz="2000"/>
          </a:p>
        </p:txBody>
      </p:sp>
      <p:sp>
        <p:nvSpPr>
          <p:cNvPr id="309" name="Google Shape;309;p41"/>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2" descr="vcc4.png"/>
          <p:cNvPicPr preferRelativeResize="0"/>
          <p:nvPr/>
        </p:nvPicPr>
        <p:blipFill>
          <a:blip r:embed="rId3">
            <a:alphaModFix/>
          </a:blip>
          <a:stretch>
            <a:fillRect/>
          </a:stretch>
        </p:blipFill>
        <p:spPr>
          <a:xfrm>
            <a:off x="65550" y="799200"/>
            <a:ext cx="3907798" cy="5947224"/>
          </a:xfrm>
          <a:prstGeom prst="rect">
            <a:avLst/>
          </a:prstGeom>
          <a:noFill/>
          <a:ln>
            <a:noFill/>
          </a:ln>
        </p:spPr>
      </p:pic>
      <p:pic>
        <p:nvPicPr>
          <p:cNvPr id="315" name="Google Shape;315;p42" descr="vbofs_cc_r04_mandrel_assembly_02.jpg"/>
          <p:cNvPicPr preferRelativeResize="0"/>
          <p:nvPr/>
        </p:nvPicPr>
        <p:blipFill rotWithShape="1">
          <a:blip r:embed="rId4">
            <a:alphaModFix/>
          </a:blip>
          <a:srcRect l="26895" r="28323" b="15987"/>
          <a:stretch/>
        </p:blipFill>
        <p:spPr>
          <a:xfrm>
            <a:off x="162689" y="2892122"/>
            <a:ext cx="1422725" cy="1502052"/>
          </a:xfrm>
          <a:prstGeom prst="rect">
            <a:avLst/>
          </a:prstGeom>
          <a:noFill/>
          <a:ln>
            <a:noFill/>
          </a:ln>
        </p:spPr>
      </p:pic>
      <p:pic>
        <p:nvPicPr>
          <p:cNvPr id="316" name="Google Shape;316;p42" descr="vbofs_cc_r04_interrogation_cable_installed.jpg"/>
          <p:cNvPicPr preferRelativeResize="0"/>
          <p:nvPr/>
        </p:nvPicPr>
        <p:blipFill rotWithShape="1">
          <a:blip r:embed="rId5">
            <a:alphaModFix/>
          </a:blip>
          <a:srcRect l="33284" t="18242" r="31917" b="19045"/>
          <a:stretch/>
        </p:blipFill>
        <p:spPr>
          <a:xfrm>
            <a:off x="162693" y="4478597"/>
            <a:ext cx="1422725" cy="1442816"/>
          </a:xfrm>
          <a:prstGeom prst="rect">
            <a:avLst/>
          </a:prstGeom>
          <a:noFill/>
          <a:ln>
            <a:noFill/>
          </a:ln>
        </p:spPr>
      </p:pic>
      <p:sp>
        <p:nvSpPr>
          <p:cNvPr id="317" name="Google Shape;317;p42"/>
          <p:cNvSpPr txBox="1"/>
          <p:nvPr/>
        </p:nvSpPr>
        <p:spPr>
          <a:xfrm>
            <a:off x="4107700" y="651100"/>
            <a:ext cx="4975200" cy="17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Areal Optical Interferometer</a:t>
            </a:r>
            <a:endParaRPr sz="3000"/>
          </a:p>
          <a:p>
            <a:pPr marL="457200" lvl="0" indent="-381000" algn="l" rtl="0">
              <a:spcBef>
                <a:spcPts val="0"/>
              </a:spcBef>
              <a:spcAft>
                <a:spcPts val="0"/>
              </a:spcAft>
              <a:buSzPts val="2400"/>
              <a:buChar char="●"/>
            </a:pPr>
            <a:r>
              <a:rPr lang="en-US" sz="2400"/>
              <a:t>Pair of 220 m wrapped fibers</a:t>
            </a:r>
            <a:endParaRPr sz="2400"/>
          </a:p>
          <a:p>
            <a:pPr marL="457200" lvl="0" indent="-381000" algn="l" rtl="0">
              <a:spcBef>
                <a:spcPts val="0"/>
              </a:spcBef>
              <a:spcAft>
                <a:spcPts val="0"/>
              </a:spcAft>
              <a:buSzPts val="2400"/>
              <a:buChar char="●"/>
            </a:pPr>
            <a:r>
              <a:rPr lang="en-US" sz="2400"/>
              <a:t>Welded exterior, potted interior</a:t>
            </a:r>
            <a:endParaRPr sz="2400"/>
          </a:p>
          <a:p>
            <a:pPr marL="457200" lvl="0" indent="-381000" algn="l" rtl="0">
              <a:spcBef>
                <a:spcPts val="0"/>
              </a:spcBef>
              <a:spcAft>
                <a:spcPts val="0"/>
              </a:spcAft>
              <a:buSzPts val="2400"/>
              <a:buChar char="●"/>
            </a:pPr>
            <a:r>
              <a:rPr lang="en-US" sz="2400"/>
              <a:t>~1 part-per-trillion resolution</a:t>
            </a:r>
            <a:endParaRPr sz="2400"/>
          </a:p>
        </p:txBody>
      </p:sp>
      <p:sp>
        <p:nvSpPr>
          <p:cNvPr id="318" name="Google Shape;318;p42"/>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pic>
        <p:nvPicPr>
          <p:cNvPr id="319" name="Google Shape;319;p42" descr="vbofs_cc_r03_ts_teleseism.png"/>
          <p:cNvPicPr preferRelativeResize="0"/>
          <p:nvPr/>
        </p:nvPicPr>
        <p:blipFill>
          <a:blip r:embed="rId6">
            <a:alphaModFix/>
          </a:blip>
          <a:stretch>
            <a:fillRect/>
          </a:stretch>
        </p:blipFill>
        <p:spPr>
          <a:xfrm>
            <a:off x="4096822" y="4578297"/>
            <a:ext cx="4972126" cy="2211707"/>
          </a:xfrm>
          <a:prstGeom prst="rect">
            <a:avLst/>
          </a:prstGeom>
          <a:noFill/>
          <a:ln>
            <a:noFill/>
          </a:ln>
        </p:spPr>
      </p:pic>
      <p:pic>
        <p:nvPicPr>
          <p:cNvPr id="320" name="Google Shape;320;p42" descr="vbofs_cc_r03_ts_tides.png"/>
          <p:cNvPicPr preferRelativeResize="0"/>
          <p:nvPr/>
        </p:nvPicPr>
        <p:blipFill>
          <a:blip r:embed="rId7">
            <a:alphaModFix/>
          </a:blip>
          <a:stretch>
            <a:fillRect/>
          </a:stretch>
        </p:blipFill>
        <p:spPr>
          <a:xfrm>
            <a:off x="4093747" y="2457603"/>
            <a:ext cx="4972126" cy="205057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3"/>
          <p:cNvPicPr preferRelativeResize="0"/>
          <p:nvPr/>
        </p:nvPicPr>
        <p:blipFill rotWithShape="1">
          <a:blip r:embed="rId3">
            <a:alphaModFix/>
          </a:blip>
          <a:srcRect l="4978" t="6505" r="8740" b="1994"/>
          <a:stretch/>
        </p:blipFill>
        <p:spPr>
          <a:xfrm>
            <a:off x="742919" y="658250"/>
            <a:ext cx="7698808" cy="6123549"/>
          </a:xfrm>
          <a:prstGeom prst="rect">
            <a:avLst/>
          </a:prstGeom>
          <a:noFill/>
          <a:ln>
            <a:noFill/>
          </a:ln>
        </p:spPr>
      </p:pic>
      <p:sp>
        <p:nvSpPr>
          <p:cNvPr id="326" name="Google Shape;326;p43"/>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4" descr="figs.png"/>
          <p:cNvPicPr preferRelativeResize="0"/>
          <p:nvPr/>
        </p:nvPicPr>
        <p:blipFill rotWithShape="1">
          <a:blip r:embed="rId3">
            <a:alphaModFix/>
          </a:blip>
          <a:srcRect/>
          <a:stretch/>
        </p:blipFill>
        <p:spPr>
          <a:xfrm>
            <a:off x="121382" y="981252"/>
            <a:ext cx="594234" cy="914400"/>
          </a:xfrm>
          <a:prstGeom prst="rect">
            <a:avLst/>
          </a:prstGeom>
          <a:noFill/>
          <a:ln>
            <a:noFill/>
          </a:ln>
        </p:spPr>
      </p:pic>
      <p:sp>
        <p:nvSpPr>
          <p:cNvPr id="332" name="Google Shape;332;p44"/>
          <p:cNvSpPr txBox="1">
            <a:spLocks noGrp="1"/>
          </p:cNvSpPr>
          <p:nvPr>
            <p:ph type="body" idx="1"/>
          </p:nvPr>
        </p:nvSpPr>
        <p:spPr>
          <a:xfrm>
            <a:off x="1178350" y="886543"/>
            <a:ext cx="3876600" cy="142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Monolithic Tiltmeter</a:t>
            </a:r>
            <a:endParaRPr sz="2400" b="0" i="0" u="none" strike="noStrike" cap="none">
              <a:solidFill>
                <a:schemeClr val="dk1"/>
              </a:solidFill>
              <a:latin typeface="Arial"/>
              <a:ea typeface="Arial"/>
              <a:cs typeface="Arial"/>
              <a:sym typeface="Arial"/>
            </a:endParaRPr>
          </a:p>
          <a:p>
            <a:pPr marL="457200" marR="0" lvl="0" indent="-355600" algn="l" rtl="0">
              <a:lnSpc>
                <a:spcPct val="100000"/>
              </a:lnSpc>
              <a:spcBef>
                <a:spcPts val="36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Passive, no leveling</a:t>
            </a:r>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Full vector</a:t>
            </a:r>
            <a:endParaRPr/>
          </a:p>
          <a:p>
            <a:pPr marL="457200" marR="0" lvl="0" indent="0" algn="l" rtl="0">
              <a:lnSpc>
                <a:spcPct val="100000"/>
              </a:lnSpc>
              <a:spcBef>
                <a:spcPts val="36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333" name="Google Shape;333;p44"/>
          <p:cNvPicPr preferRelativeResize="0"/>
          <p:nvPr/>
        </p:nvPicPr>
        <p:blipFill rotWithShape="1">
          <a:blip r:embed="rId4">
            <a:alphaModFix/>
          </a:blip>
          <a:srcRect l="99" r="99"/>
          <a:stretch/>
        </p:blipFill>
        <p:spPr>
          <a:xfrm>
            <a:off x="357325" y="2053975"/>
            <a:ext cx="1429025" cy="4151801"/>
          </a:xfrm>
          <a:prstGeom prst="rect">
            <a:avLst/>
          </a:prstGeom>
          <a:noFill/>
          <a:ln>
            <a:noFill/>
          </a:ln>
        </p:spPr>
      </p:pic>
      <p:pic>
        <p:nvPicPr>
          <p:cNvPr id="334" name="Google Shape;334;p44" descr="tiltmeter_picture.jpg"/>
          <p:cNvPicPr preferRelativeResize="0"/>
          <p:nvPr/>
        </p:nvPicPr>
        <p:blipFill rotWithShape="1">
          <a:blip r:embed="rId5">
            <a:alphaModFix/>
          </a:blip>
          <a:srcRect t="3344"/>
          <a:stretch/>
        </p:blipFill>
        <p:spPr>
          <a:xfrm flipH="1">
            <a:off x="2081474" y="2053975"/>
            <a:ext cx="1641025" cy="4151801"/>
          </a:xfrm>
          <a:prstGeom prst="rect">
            <a:avLst/>
          </a:prstGeom>
          <a:noFill/>
          <a:ln>
            <a:noFill/>
          </a:ln>
        </p:spPr>
      </p:pic>
      <p:pic>
        <p:nvPicPr>
          <p:cNvPr id="335" name="Google Shape;335;p44"/>
          <p:cNvPicPr preferRelativeResize="0"/>
          <p:nvPr/>
        </p:nvPicPr>
        <p:blipFill rotWithShape="1">
          <a:blip r:embed="rId6">
            <a:alphaModFix/>
          </a:blip>
          <a:srcRect/>
          <a:stretch/>
        </p:blipFill>
        <p:spPr>
          <a:xfrm>
            <a:off x="4178654" y="4240941"/>
            <a:ext cx="4729722" cy="2162578"/>
          </a:xfrm>
          <a:prstGeom prst="rect">
            <a:avLst/>
          </a:prstGeom>
          <a:noFill/>
          <a:ln>
            <a:noFill/>
          </a:ln>
        </p:spPr>
      </p:pic>
      <p:pic>
        <p:nvPicPr>
          <p:cNvPr id="336" name="Google Shape;336;p44"/>
          <p:cNvPicPr preferRelativeResize="0"/>
          <p:nvPr/>
        </p:nvPicPr>
        <p:blipFill rotWithShape="1">
          <a:blip r:embed="rId7">
            <a:alphaModFix/>
          </a:blip>
          <a:srcRect/>
          <a:stretch/>
        </p:blipFill>
        <p:spPr>
          <a:xfrm>
            <a:off x="4178650" y="981250"/>
            <a:ext cx="4729725" cy="3231825"/>
          </a:xfrm>
          <a:prstGeom prst="rect">
            <a:avLst/>
          </a:prstGeom>
          <a:noFill/>
          <a:ln>
            <a:noFill/>
          </a:ln>
        </p:spPr>
      </p:pic>
      <p:sp>
        <p:nvSpPr>
          <p:cNvPr id="337" name="Google Shape;337;p44"/>
          <p:cNvSpPr txBox="1"/>
          <p:nvPr/>
        </p:nvSpPr>
        <p:spPr>
          <a:xfrm>
            <a:off x="6759988" y="4259114"/>
            <a:ext cx="14010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Free Period</a:t>
            </a:r>
            <a:endParaRPr/>
          </a:p>
        </p:txBody>
      </p:sp>
      <p:cxnSp>
        <p:nvCxnSpPr>
          <p:cNvPr id="338" name="Google Shape;338;p44"/>
          <p:cNvCxnSpPr/>
          <p:nvPr/>
        </p:nvCxnSpPr>
        <p:spPr>
          <a:xfrm rot="10800000" flipH="1">
            <a:off x="7831775" y="4425450"/>
            <a:ext cx="301200" cy="35100"/>
          </a:xfrm>
          <a:prstGeom prst="straightConnector1">
            <a:avLst/>
          </a:prstGeom>
          <a:noFill/>
          <a:ln w="9525" cap="flat" cmpd="sng">
            <a:solidFill>
              <a:schemeClr val="dk2"/>
            </a:solidFill>
            <a:prstDash val="solid"/>
            <a:round/>
            <a:headEnd type="none" w="sm" len="sm"/>
            <a:tailEnd type="triangle" w="lg" len="lg"/>
          </a:ln>
        </p:spPr>
      </p:cxnSp>
      <p:sp>
        <p:nvSpPr>
          <p:cNvPr id="339" name="Google Shape;339;p44"/>
          <p:cNvSpPr txBox="1"/>
          <p:nvPr/>
        </p:nvSpPr>
        <p:spPr>
          <a:xfrm>
            <a:off x="357325" y="6107500"/>
            <a:ext cx="16410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Design</a:t>
            </a:r>
            <a:endParaRPr/>
          </a:p>
        </p:txBody>
      </p:sp>
      <p:sp>
        <p:nvSpPr>
          <p:cNvPr id="340" name="Google Shape;340;p44"/>
          <p:cNvSpPr txBox="1"/>
          <p:nvPr/>
        </p:nvSpPr>
        <p:spPr>
          <a:xfrm>
            <a:off x="2081475" y="6107500"/>
            <a:ext cx="16410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Prototype</a:t>
            </a:r>
            <a:endParaRPr/>
          </a:p>
        </p:txBody>
      </p:sp>
      <p:sp>
        <p:nvSpPr>
          <p:cNvPr id="341" name="Google Shape;341;p44"/>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5" descr="tbofs_tm_r05_package.jpg"/>
          <p:cNvPicPr preferRelativeResize="0"/>
          <p:nvPr/>
        </p:nvPicPr>
        <p:blipFill rotWithShape="1">
          <a:blip r:embed="rId3">
            <a:alphaModFix/>
          </a:blip>
          <a:srcRect l="24363" t="3820" r="12971" b="16249"/>
          <a:stretch/>
        </p:blipFill>
        <p:spPr>
          <a:xfrm>
            <a:off x="6968675" y="1987606"/>
            <a:ext cx="1922201" cy="4356994"/>
          </a:xfrm>
          <a:prstGeom prst="rect">
            <a:avLst/>
          </a:prstGeom>
          <a:noFill/>
          <a:ln>
            <a:noFill/>
          </a:ln>
        </p:spPr>
      </p:pic>
      <p:pic>
        <p:nvPicPr>
          <p:cNvPr id="347" name="Google Shape;347;p45" descr="tbofs_tm_r05_sensing_reference_tubes_02.jpg"/>
          <p:cNvPicPr preferRelativeResize="0"/>
          <p:nvPr/>
        </p:nvPicPr>
        <p:blipFill rotWithShape="1">
          <a:blip r:embed="rId4">
            <a:alphaModFix/>
          </a:blip>
          <a:srcRect l="16294" r="24795"/>
          <a:stretch/>
        </p:blipFill>
        <p:spPr>
          <a:xfrm>
            <a:off x="4783517" y="1990787"/>
            <a:ext cx="1922198" cy="4350631"/>
          </a:xfrm>
          <a:prstGeom prst="rect">
            <a:avLst/>
          </a:prstGeom>
          <a:noFill/>
          <a:ln>
            <a:noFill/>
          </a:ln>
        </p:spPr>
      </p:pic>
      <p:sp>
        <p:nvSpPr>
          <p:cNvPr id="348" name="Google Shape;348;p45"/>
          <p:cNvSpPr txBox="1"/>
          <p:nvPr/>
        </p:nvSpPr>
        <p:spPr>
          <a:xfrm>
            <a:off x="4924625" y="5938875"/>
            <a:ext cx="19221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9D9D9"/>
              </a:buClr>
              <a:buSzPts val="1400"/>
              <a:buFont typeface="Arial"/>
              <a:buNone/>
            </a:pPr>
            <a:r>
              <a:rPr lang="en-US" sz="1400" b="0" i="0" u="none" strike="noStrike" cap="none">
                <a:solidFill>
                  <a:srgbClr val="D9D9D9"/>
                </a:solidFill>
                <a:latin typeface="Arial"/>
                <a:ea typeface="Arial"/>
                <a:cs typeface="Arial"/>
                <a:sym typeface="Arial"/>
              </a:rPr>
              <a:t>Fiber-wrapped tubes</a:t>
            </a:r>
            <a:endParaRPr/>
          </a:p>
        </p:txBody>
      </p:sp>
      <p:sp>
        <p:nvSpPr>
          <p:cNvPr id="349" name="Google Shape;349;p45"/>
          <p:cNvSpPr txBox="1"/>
          <p:nvPr/>
        </p:nvSpPr>
        <p:spPr>
          <a:xfrm>
            <a:off x="7524750" y="5953125"/>
            <a:ext cx="1200300" cy="4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9D9D9"/>
              </a:buClr>
              <a:buSzPts val="1400"/>
              <a:buFont typeface="Arial"/>
              <a:buNone/>
            </a:pPr>
            <a:r>
              <a:rPr lang="en-US" sz="1400" b="0" i="0" u="none" strike="noStrike" cap="none">
                <a:solidFill>
                  <a:srgbClr val="D9D9D9"/>
                </a:solidFill>
                <a:latin typeface="Arial"/>
                <a:ea typeface="Arial"/>
                <a:cs typeface="Arial"/>
                <a:sym typeface="Arial"/>
              </a:rPr>
              <a:t>Prototype</a:t>
            </a:r>
            <a:endParaRPr/>
          </a:p>
        </p:txBody>
      </p:sp>
      <p:sp>
        <p:nvSpPr>
          <p:cNvPr id="350" name="Google Shape;350;p45"/>
          <p:cNvSpPr txBox="1"/>
          <p:nvPr/>
        </p:nvSpPr>
        <p:spPr>
          <a:xfrm>
            <a:off x="219075" y="6038850"/>
            <a:ext cx="10572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Design</a:t>
            </a:r>
            <a:endParaRPr/>
          </a:p>
        </p:txBody>
      </p:sp>
      <p:pic>
        <p:nvPicPr>
          <p:cNvPr id="351" name="Google Shape;351;p45" descr="tbofs_tm_r05.png"/>
          <p:cNvPicPr preferRelativeResize="0"/>
          <p:nvPr/>
        </p:nvPicPr>
        <p:blipFill rotWithShape="1">
          <a:blip r:embed="rId5">
            <a:alphaModFix/>
          </a:blip>
          <a:srcRect/>
          <a:stretch/>
        </p:blipFill>
        <p:spPr>
          <a:xfrm>
            <a:off x="2564851" y="2141124"/>
            <a:ext cx="1628223" cy="4043588"/>
          </a:xfrm>
          <a:prstGeom prst="rect">
            <a:avLst/>
          </a:prstGeom>
          <a:noFill/>
          <a:ln>
            <a:noFill/>
          </a:ln>
        </p:spPr>
      </p:pic>
      <p:sp>
        <p:nvSpPr>
          <p:cNvPr id="352" name="Google Shape;352;p45"/>
          <p:cNvSpPr txBox="1"/>
          <p:nvPr/>
        </p:nvSpPr>
        <p:spPr>
          <a:xfrm rot="-5400000">
            <a:off x="1514765" y="3341879"/>
            <a:ext cx="1940700" cy="72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Sensing element</a:t>
            </a:r>
            <a:endParaRPr/>
          </a:p>
        </p:txBody>
      </p:sp>
      <p:sp>
        <p:nvSpPr>
          <p:cNvPr id="353" name="Google Shape;353;p45"/>
          <p:cNvSpPr txBox="1"/>
          <p:nvPr/>
        </p:nvSpPr>
        <p:spPr>
          <a:xfrm rot="-5400000">
            <a:off x="3572165" y="3903300"/>
            <a:ext cx="1940700" cy="72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Reference element</a:t>
            </a:r>
            <a:endParaRPr/>
          </a:p>
        </p:txBody>
      </p:sp>
      <p:cxnSp>
        <p:nvCxnSpPr>
          <p:cNvPr id="354" name="Google Shape;354;p45"/>
          <p:cNvCxnSpPr/>
          <p:nvPr/>
        </p:nvCxnSpPr>
        <p:spPr>
          <a:xfrm flipH="1">
            <a:off x="2352841" y="2974083"/>
            <a:ext cx="303300" cy="234900"/>
          </a:xfrm>
          <a:prstGeom prst="straightConnector1">
            <a:avLst/>
          </a:prstGeom>
          <a:noFill/>
          <a:ln w="38100" cap="flat" cmpd="sng">
            <a:solidFill>
              <a:schemeClr val="dk2"/>
            </a:solidFill>
            <a:prstDash val="solid"/>
            <a:round/>
            <a:headEnd type="stealth" w="med" len="med"/>
            <a:tailEnd type="none" w="med" len="med"/>
          </a:ln>
          <a:effectLst>
            <a:outerShdw blurRad="57150" dist="19050" dir="5400000" algn="bl" rotWithShape="0">
              <a:srgbClr val="FFFFFF">
                <a:alpha val="50000"/>
              </a:srgbClr>
            </a:outerShdw>
          </a:effectLst>
        </p:spPr>
      </p:cxnSp>
      <p:cxnSp>
        <p:nvCxnSpPr>
          <p:cNvPr id="355" name="Google Shape;355;p45"/>
          <p:cNvCxnSpPr/>
          <p:nvPr/>
        </p:nvCxnSpPr>
        <p:spPr>
          <a:xfrm>
            <a:off x="3830109" y="3345850"/>
            <a:ext cx="533100" cy="244500"/>
          </a:xfrm>
          <a:prstGeom prst="straightConnector1">
            <a:avLst/>
          </a:prstGeom>
          <a:noFill/>
          <a:ln w="38100" cap="flat" cmpd="sng">
            <a:solidFill>
              <a:schemeClr val="dk2"/>
            </a:solidFill>
            <a:prstDash val="solid"/>
            <a:round/>
            <a:headEnd type="stealth" w="med" len="med"/>
            <a:tailEnd type="none" w="med" len="med"/>
          </a:ln>
          <a:effectLst>
            <a:outerShdw blurRad="57150" dist="19050" dir="5400000" algn="bl" rotWithShape="0">
              <a:srgbClr val="FFFFFF">
                <a:alpha val="50000"/>
              </a:srgbClr>
            </a:outerShdw>
          </a:effectLst>
        </p:spPr>
      </p:cxnSp>
      <p:pic>
        <p:nvPicPr>
          <p:cNvPr id="356" name="Google Shape;356;p45"/>
          <p:cNvPicPr preferRelativeResize="0"/>
          <p:nvPr/>
        </p:nvPicPr>
        <p:blipFill rotWithShape="1">
          <a:blip r:embed="rId6">
            <a:alphaModFix/>
          </a:blip>
          <a:srcRect/>
          <a:stretch/>
        </p:blipFill>
        <p:spPr>
          <a:xfrm>
            <a:off x="81875" y="1023425"/>
            <a:ext cx="1922201" cy="5324900"/>
          </a:xfrm>
          <a:prstGeom prst="rect">
            <a:avLst/>
          </a:prstGeom>
          <a:noFill/>
          <a:ln>
            <a:noFill/>
          </a:ln>
        </p:spPr>
      </p:pic>
      <p:sp>
        <p:nvSpPr>
          <p:cNvPr id="357" name="Google Shape;357;p45"/>
          <p:cNvSpPr txBox="1">
            <a:spLocks noGrp="1"/>
          </p:cNvSpPr>
          <p:nvPr>
            <p:ph type="body" idx="1"/>
          </p:nvPr>
        </p:nvSpPr>
        <p:spPr>
          <a:xfrm>
            <a:off x="2839553" y="870155"/>
            <a:ext cx="6533100" cy="1095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Horizontal tensor strainmeter (nested areal)</a:t>
            </a:r>
            <a:endParaRPr/>
          </a:p>
          <a:p>
            <a:pPr marL="457200" marR="0" lvl="0" indent="-355600" algn="l" rtl="0">
              <a:lnSpc>
                <a:spcPct val="100000"/>
              </a:lnSpc>
              <a:spcBef>
                <a:spcPts val="36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Closed downhole package</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SzPts val="2000"/>
              <a:buChar char="●"/>
            </a:pPr>
            <a:r>
              <a:rPr lang="en-US" sz="2000"/>
              <a:t>Fully potted interior, welded exterior</a:t>
            </a:r>
            <a:endParaRPr sz="2000"/>
          </a:p>
        </p:txBody>
      </p:sp>
      <p:pic>
        <p:nvPicPr>
          <p:cNvPr id="358" name="Google Shape;358;p45"/>
          <p:cNvPicPr preferRelativeResize="0"/>
          <p:nvPr/>
        </p:nvPicPr>
        <p:blipFill rotWithShape="1">
          <a:blip r:embed="rId7">
            <a:alphaModFix/>
          </a:blip>
          <a:srcRect/>
          <a:stretch/>
        </p:blipFill>
        <p:spPr>
          <a:xfrm>
            <a:off x="2111602" y="946934"/>
            <a:ext cx="621588" cy="1028566"/>
          </a:xfrm>
          <a:prstGeom prst="rect">
            <a:avLst/>
          </a:prstGeom>
          <a:noFill/>
          <a:ln>
            <a:noFill/>
          </a:ln>
        </p:spPr>
      </p:pic>
      <p:sp>
        <p:nvSpPr>
          <p:cNvPr id="359" name="Google Shape;359;p45"/>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Outline</a:t>
            </a:r>
            <a:endParaRPr sz="3600">
              <a:solidFill>
                <a:srgbClr val="000000"/>
              </a:solidFill>
            </a:endParaRPr>
          </a:p>
        </p:txBody>
      </p:sp>
      <p:sp>
        <p:nvSpPr>
          <p:cNvPr id="162" name="Google Shape;162;p28"/>
          <p:cNvSpPr txBox="1"/>
          <p:nvPr/>
        </p:nvSpPr>
        <p:spPr>
          <a:xfrm>
            <a:off x="711600" y="1263825"/>
            <a:ext cx="8060100" cy="51315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SzPts val="3000"/>
              <a:buChar char="●"/>
            </a:pPr>
            <a:r>
              <a:rPr lang="en-US" sz="3000"/>
              <a:t>Background and motivation</a:t>
            </a:r>
            <a:endParaRPr sz="3000"/>
          </a:p>
          <a:p>
            <a:pPr marL="457200" lvl="0" indent="-419100" algn="l" rtl="0">
              <a:lnSpc>
                <a:spcPct val="150000"/>
              </a:lnSpc>
              <a:spcBef>
                <a:spcPts val="0"/>
              </a:spcBef>
              <a:spcAft>
                <a:spcPts val="0"/>
              </a:spcAft>
              <a:buSzPts val="3000"/>
              <a:buChar char="●"/>
            </a:pPr>
            <a:r>
              <a:rPr lang="en-US" sz="3000"/>
              <a:t>Electromagnetic Instrument Developments</a:t>
            </a:r>
            <a:endParaRPr sz="3000"/>
          </a:p>
          <a:p>
            <a:pPr marL="457200" lvl="0" indent="-419100" algn="l" rtl="0">
              <a:lnSpc>
                <a:spcPct val="150000"/>
              </a:lnSpc>
              <a:spcBef>
                <a:spcPts val="0"/>
              </a:spcBef>
              <a:spcAft>
                <a:spcPts val="0"/>
              </a:spcAft>
              <a:buSzPts val="3000"/>
              <a:buChar char="●"/>
            </a:pPr>
            <a:r>
              <a:rPr lang="en-US" sz="3000"/>
              <a:t>Optical Fiber Instrument Developments</a:t>
            </a:r>
            <a:endParaRPr sz="3000"/>
          </a:p>
          <a:p>
            <a:pPr marL="457200" lvl="0" indent="-419100" algn="l" rtl="0">
              <a:lnSpc>
                <a:spcPct val="150000"/>
              </a:lnSpc>
              <a:spcBef>
                <a:spcPts val="0"/>
              </a:spcBef>
              <a:spcAft>
                <a:spcPts val="0"/>
              </a:spcAft>
              <a:buSzPts val="3000"/>
              <a:buChar char="●"/>
            </a:pPr>
            <a:r>
              <a:rPr lang="en-US" sz="3000"/>
              <a:t>Conclusion</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6"/>
          <p:cNvPicPr preferRelativeResize="0"/>
          <p:nvPr/>
        </p:nvPicPr>
        <p:blipFill rotWithShape="1">
          <a:blip r:embed="rId3">
            <a:alphaModFix/>
          </a:blip>
          <a:srcRect l="30368" t="18640" r="30512" b="11046"/>
          <a:stretch/>
        </p:blipFill>
        <p:spPr>
          <a:xfrm>
            <a:off x="2121225" y="2238300"/>
            <a:ext cx="2450775" cy="2477834"/>
          </a:xfrm>
          <a:prstGeom prst="rect">
            <a:avLst/>
          </a:prstGeom>
          <a:noFill/>
          <a:ln>
            <a:noFill/>
          </a:ln>
        </p:spPr>
      </p:pic>
      <p:sp>
        <p:nvSpPr>
          <p:cNvPr id="365" name="Google Shape;365;p46"/>
          <p:cNvSpPr txBox="1">
            <a:spLocks noGrp="1"/>
          </p:cNvSpPr>
          <p:nvPr>
            <p:ph type="body" idx="1"/>
          </p:nvPr>
        </p:nvSpPr>
        <p:spPr>
          <a:xfrm>
            <a:off x="2839553" y="870155"/>
            <a:ext cx="6533100" cy="1095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Horizontal tensor strainmeter (nested areal)</a:t>
            </a:r>
            <a:endParaRPr/>
          </a:p>
          <a:p>
            <a:pPr marL="457200" marR="0" lvl="0" indent="-355600" algn="l" rtl="0">
              <a:lnSpc>
                <a:spcPct val="100000"/>
              </a:lnSpc>
              <a:spcBef>
                <a:spcPts val="36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Closed downhole package</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SzPts val="2000"/>
              <a:buChar char="●"/>
            </a:pPr>
            <a:r>
              <a:rPr lang="en-US" sz="2000"/>
              <a:t>Fully potted interior, welded exterior</a:t>
            </a:r>
            <a:endParaRPr sz="2000"/>
          </a:p>
        </p:txBody>
      </p:sp>
      <p:pic>
        <p:nvPicPr>
          <p:cNvPr id="366" name="Google Shape;366;p46"/>
          <p:cNvPicPr preferRelativeResize="0"/>
          <p:nvPr/>
        </p:nvPicPr>
        <p:blipFill rotWithShape="1">
          <a:blip r:embed="rId4">
            <a:alphaModFix/>
          </a:blip>
          <a:srcRect/>
          <a:stretch/>
        </p:blipFill>
        <p:spPr>
          <a:xfrm>
            <a:off x="81875" y="1023425"/>
            <a:ext cx="1922201" cy="5324900"/>
          </a:xfrm>
          <a:prstGeom prst="rect">
            <a:avLst/>
          </a:prstGeom>
          <a:noFill/>
          <a:ln>
            <a:noFill/>
          </a:ln>
        </p:spPr>
      </p:pic>
      <p:pic>
        <p:nvPicPr>
          <p:cNvPr id="367" name="Google Shape;367;p46" descr="tbofs_tm_r05_package.jpg"/>
          <p:cNvPicPr preferRelativeResize="0"/>
          <p:nvPr/>
        </p:nvPicPr>
        <p:blipFill rotWithShape="1">
          <a:blip r:embed="rId5">
            <a:alphaModFix/>
          </a:blip>
          <a:srcRect l="24363" t="3820" r="12971" b="16249"/>
          <a:stretch/>
        </p:blipFill>
        <p:spPr>
          <a:xfrm>
            <a:off x="6968675" y="1987606"/>
            <a:ext cx="1922201" cy="4356994"/>
          </a:xfrm>
          <a:prstGeom prst="rect">
            <a:avLst/>
          </a:prstGeom>
          <a:noFill/>
          <a:ln>
            <a:noFill/>
          </a:ln>
        </p:spPr>
      </p:pic>
      <p:pic>
        <p:nvPicPr>
          <p:cNvPr id="368" name="Google Shape;368;p46" descr="tbofs_tm_r05_sensing_reference_tubes_02.jpg"/>
          <p:cNvPicPr preferRelativeResize="0"/>
          <p:nvPr/>
        </p:nvPicPr>
        <p:blipFill rotWithShape="1">
          <a:blip r:embed="rId6">
            <a:alphaModFix/>
          </a:blip>
          <a:srcRect l="16294" r="24795"/>
          <a:stretch/>
        </p:blipFill>
        <p:spPr>
          <a:xfrm>
            <a:off x="4783517" y="1990787"/>
            <a:ext cx="1922198" cy="4350631"/>
          </a:xfrm>
          <a:prstGeom prst="rect">
            <a:avLst/>
          </a:prstGeom>
          <a:noFill/>
          <a:ln>
            <a:noFill/>
          </a:ln>
        </p:spPr>
      </p:pic>
      <p:pic>
        <p:nvPicPr>
          <p:cNvPr id="369" name="Google Shape;369;p46"/>
          <p:cNvPicPr preferRelativeResize="0"/>
          <p:nvPr/>
        </p:nvPicPr>
        <p:blipFill rotWithShape="1">
          <a:blip r:embed="rId7">
            <a:alphaModFix/>
          </a:blip>
          <a:srcRect/>
          <a:stretch/>
        </p:blipFill>
        <p:spPr>
          <a:xfrm>
            <a:off x="2111602" y="946934"/>
            <a:ext cx="621588" cy="1028566"/>
          </a:xfrm>
          <a:prstGeom prst="rect">
            <a:avLst/>
          </a:prstGeom>
          <a:noFill/>
          <a:ln>
            <a:noFill/>
          </a:ln>
        </p:spPr>
      </p:pic>
      <p:sp>
        <p:nvSpPr>
          <p:cNvPr id="370" name="Google Shape;370;p46"/>
          <p:cNvSpPr txBox="1"/>
          <p:nvPr/>
        </p:nvSpPr>
        <p:spPr>
          <a:xfrm>
            <a:off x="4924625" y="5938875"/>
            <a:ext cx="19221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9D9D9"/>
              </a:buClr>
              <a:buSzPts val="1400"/>
              <a:buFont typeface="Arial"/>
              <a:buNone/>
            </a:pPr>
            <a:r>
              <a:rPr lang="en-US" sz="1400" b="0" i="0" u="none" strike="noStrike" cap="none">
                <a:solidFill>
                  <a:srgbClr val="D9D9D9"/>
                </a:solidFill>
                <a:latin typeface="Arial"/>
                <a:ea typeface="Arial"/>
                <a:cs typeface="Arial"/>
                <a:sym typeface="Arial"/>
              </a:rPr>
              <a:t>Fiber-wrapped tubes</a:t>
            </a:r>
            <a:endParaRPr/>
          </a:p>
        </p:txBody>
      </p:sp>
      <p:sp>
        <p:nvSpPr>
          <p:cNvPr id="371" name="Google Shape;371;p46"/>
          <p:cNvSpPr txBox="1"/>
          <p:nvPr/>
        </p:nvSpPr>
        <p:spPr>
          <a:xfrm>
            <a:off x="7524750" y="5953125"/>
            <a:ext cx="1200300" cy="4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9D9D9"/>
              </a:buClr>
              <a:buSzPts val="1400"/>
              <a:buFont typeface="Arial"/>
              <a:buNone/>
            </a:pPr>
            <a:r>
              <a:rPr lang="en-US" sz="1400" b="0" i="0" u="none" strike="noStrike" cap="none">
                <a:solidFill>
                  <a:srgbClr val="D9D9D9"/>
                </a:solidFill>
                <a:latin typeface="Arial"/>
                <a:ea typeface="Arial"/>
                <a:cs typeface="Arial"/>
                <a:sym typeface="Arial"/>
              </a:rPr>
              <a:t>Prototype</a:t>
            </a:r>
            <a:endParaRPr/>
          </a:p>
        </p:txBody>
      </p:sp>
      <p:sp>
        <p:nvSpPr>
          <p:cNvPr id="372" name="Google Shape;372;p46"/>
          <p:cNvSpPr txBox="1"/>
          <p:nvPr/>
        </p:nvSpPr>
        <p:spPr>
          <a:xfrm>
            <a:off x="219075" y="6038850"/>
            <a:ext cx="1057200" cy="3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Design</a:t>
            </a:r>
            <a:endParaRPr/>
          </a:p>
        </p:txBody>
      </p:sp>
      <p:sp>
        <p:nvSpPr>
          <p:cNvPr id="373" name="Google Shape;373;p46"/>
          <p:cNvSpPr txBox="1"/>
          <p:nvPr/>
        </p:nvSpPr>
        <p:spPr>
          <a:xfrm rot="-5400000">
            <a:off x="1602265" y="4933204"/>
            <a:ext cx="1940700" cy="72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Sensing element</a:t>
            </a:r>
            <a:endParaRPr/>
          </a:p>
        </p:txBody>
      </p:sp>
      <p:sp>
        <p:nvSpPr>
          <p:cNvPr id="374" name="Google Shape;374;p46"/>
          <p:cNvSpPr txBox="1"/>
          <p:nvPr/>
        </p:nvSpPr>
        <p:spPr>
          <a:xfrm rot="-5400000">
            <a:off x="3188815" y="4933189"/>
            <a:ext cx="1940700" cy="72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Reference element</a:t>
            </a:r>
            <a:endParaRPr/>
          </a:p>
        </p:txBody>
      </p:sp>
      <p:sp>
        <p:nvSpPr>
          <p:cNvPr id="375" name="Google Shape;375;p46"/>
          <p:cNvSpPr txBox="1"/>
          <p:nvPr/>
        </p:nvSpPr>
        <p:spPr>
          <a:xfrm rot="-5400000">
            <a:off x="2318561" y="4913466"/>
            <a:ext cx="1940700" cy="72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Counterballast</a:t>
            </a:r>
            <a:endParaRPr/>
          </a:p>
        </p:txBody>
      </p:sp>
      <p:cxnSp>
        <p:nvCxnSpPr>
          <p:cNvPr id="376" name="Google Shape;376;p46"/>
          <p:cNvCxnSpPr/>
          <p:nvPr/>
        </p:nvCxnSpPr>
        <p:spPr>
          <a:xfrm flipH="1">
            <a:off x="3141175" y="4132075"/>
            <a:ext cx="9000" cy="812100"/>
          </a:xfrm>
          <a:prstGeom prst="straightConnector1">
            <a:avLst/>
          </a:prstGeom>
          <a:noFill/>
          <a:ln w="38100" cap="flat" cmpd="sng">
            <a:solidFill>
              <a:schemeClr val="dk2"/>
            </a:solidFill>
            <a:prstDash val="solid"/>
            <a:round/>
            <a:headEnd type="stealth" w="med" len="med"/>
            <a:tailEnd type="none" w="med" len="med"/>
          </a:ln>
          <a:effectLst>
            <a:outerShdw blurRad="57150" dist="19050" dir="5400000" algn="bl" rotWithShape="0">
              <a:srgbClr val="FFFFFF">
                <a:alpha val="50000"/>
              </a:srgbClr>
            </a:outerShdw>
          </a:effectLst>
        </p:spPr>
      </p:cxnSp>
      <p:cxnSp>
        <p:nvCxnSpPr>
          <p:cNvPr id="377" name="Google Shape;377;p46"/>
          <p:cNvCxnSpPr/>
          <p:nvPr/>
        </p:nvCxnSpPr>
        <p:spPr>
          <a:xfrm flipH="1">
            <a:off x="2415992" y="3848383"/>
            <a:ext cx="264600" cy="953100"/>
          </a:xfrm>
          <a:prstGeom prst="straightConnector1">
            <a:avLst/>
          </a:prstGeom>
          <a:noFill/>
          <a:ln w="38100" cap="flat" cmpd="sng">
            <a:solidFill>
              <a:schemeClr val="dk2"/>
            </a:solidFill>
            <a:prstDash val="solid"/>
            <a:round/>
            <a:headEnd type="stealth" w="med" len="med"/>
            <a:tailEnd type="none" w="med" len="med"/>
          </a:ln>
          <a:effectLst>
            <a:outerShdw blurRad="57150" dist="19050" dir="5400000" algn="bl" rotWithShape="0">
              <a:srgbClr val="FFFFFF">
                <a:alpha val="50000"/>
              </a:srgbClr>
            </a:outerShdw>
          </a:effectLst>
        </p:spPr>
      </p:cxnSp>
      <p:cxnSp>
        <p:nvCxnSpPr>
          <p:cNvPr id="378" name="Google Shape;378;p46"/>
          <p:cNvCxnSpPr/>
          <p:nvPr/>
        </p:nvCxnSpPr>
        <p:spPr>
          <a:xfrm>
            <a:off x="3771400" y="4122308"/>
            <a:ext cx="232200" cy="475500"/>
          </a:xfrm>
          <a:prstGeom prst="straightConnector1">
            <a:avLst/>
          </a:prstGeom>
          <a:noFill/>
          <a:ln w="38100" cap="flat" cmpd="sng">
            <a:solidFill>
              <a:schemeClr val="dk2"/>
            </a:solidFill>
            <a:prstDash val="solid"/>
            <a:round/>
            <a:headEnd type="stealth" w="med" len="med"/>
            <a:tailEnd type="none" w="med" len="med"/>
          </a:ln>
          <a:effectLst>
            <a:outerShdw blurRad="57150" dist="19050" dir="5400000" algn="bl" rotWithShape="0">
              <a:srgbClr val="FFFFFF">
                <a:alpha val="50000"/>
              </a:srgbClr>
            </a:outerShdw>
          </a:effectLst>
        </p:spPr>
      </p:cxnSp>
      <p:sp>
        <p:nvSpPr>
          <p:cNvPr id="379" name="Google Shape;379;p46"/>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a:spLocks noGrp="1"/>
          </p:cNvSpPr>
          <p:nvPr>
            <p:ph type="body" idx="1"/>
          </p:nvPr>
        </p:nvSpPr>
        <p:spPr>
          <a:xfrm>
            <a:off x="57150" y="879084"/>
            <a:ext cx="4319700" cy="3102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Embedded </a:t>
            </a:r>
            <a:r>
              <a:rPr lang="en-US" sz="2400"/>
              <a:t>A</a:t>
            </a:r>
            <a:r>
              <a:rPr lang="en-US" sz="2400" b="0" i="0" u="none" strike="noStrike" cap="none">
                <a:solidFill>
                  <a:schemeClr val="dk1"/>
                </a:solidFill>
                <a:latin typeface="Arial"/>
                <a:ea typeface="Arial"/>
                <a:cs typeface="Arial"/>
                <a:sym typeface="Arial"/>
              </a:rPr>
              <a:t>real </a:t>
            </a:r>
            <a:r>
              <a:rPr lang="en-US" sz="2400"/>
              <a:t>S</a:t>
            </a:r>
            <a:r>
              <a:rPr lang="en-US" sz="2400" b="0" i="0" u="none" strike="noStrike" cap="none">
                <a:solidFill>
                  <a:schemeClr val="dk1"/>
                </a:solidFill>
                <a:latin typeface="Arial"/>
                <a:ea typeface="Arial"/>
                <a:cs typeface="Arial"/>
                <a:sym typeface="Arial"/>
              </a:rPr>
              <a:t>trainmeter</a:t>
            </a:r>
            <a:endParaRPr sz="2400" b="0" i="0" u="none" strike="noStrike" cap="none">
              <a:solidFill>
                <a:schemeClr val="dk1"/>
              </a:solidFill>
              <a:latin typeface="Arial"/>
              <a:ea typeface="Arial"/>
              <a:cs typeface="Arial"/>
              <a:sym typeface="Arial"/>
            </a:endParaRPr>
          </a:p>
          <a:p>
            <a:pPr marL="457200" marR="0" lvl="0" indent="-381000" algn="ctr" rtl="0">
              <a:lnSpc>
                <a:spcPct val="100000"/>
              </a:lnSpc>
              <a:spcBef>
                <a:spcPts val="0"/>
              </a:spcBef>
              <a:spcAft>
                <a:spcPts val="0"/>
              </a:spcAft>
              <a:buClr>
                <a:schemeClr val="dk1"/>
              </a:buClr>
              <a:buSzPts val="2400"/>
              <a:buFont typeface="Arial"/>
              <a:buNone/>
            </a:pPr>
            <a:r>
              <a:rPr lang="en-US" sz="2400"/>
              <a:t>“Smart Casing”</a:t>
            </a:r>
            <a:endParaRPr sz="2000"/>
          </a:p>
          <a:p>
            <a:pPr marL="914400" marR="0" lvl="0" indent="-355600" algn="l" rtl="0">
              <a:lnSpc>
                <a:spcPct val="115000"/>
              </a:lnSpc>
              <a:spcBef>
                <a:spcPts val="360"/>
              </a:spcBef>
              <a:spcAft>
                <a:spcPts val="0"/>
              </a:spcAft>
              <a:buSzPts val="2000"/>
              <a:buChar char="●"/>
            </a:pPr>
            <a:r>
              <a:rPr lang="en-US" sz="2000"/>
              <a:t>Integrated reference</a:t>
            </a:r>
            <a:endParaRPr sz="2000"/>
          </a:p>
          <a:p>
            <a:pPr marL="914400" marR="0" lvl="0" indent="-355600" algn="l" rtl="0">
              <a:lnSpc>
                <a:spcPct val="115000"/>
              </a:lnSpc>
              <a:spcBef>
                <a:spcPts val="0"/>
              </a:spcBef>
              <a:spcAft>
                <a:spcPts val="0"/>
              </a:spcAft>
              <a:buSzPts val="2000"/>
              <a:buChar char="●"/>
            </a:pPr>
            <a:r>
              <a:rPr lang="en-US" sz="2000"/>
              <a:t>Adapts to standard pipe</a:t>
            </a:r>
            <a:endParaRPr sz="2000"/>
          </a:p>
          <a:p>
            <a:pPr marL="914400" marR="0" lvl="0" indent="-355600" algn="l" rtl="0">
              <a:lnSpc>
                <a:spcPct val="115000"/>
              </a:lnSpc>
              <a:spcBef>
                <a:spcPts val="0"/>
              </a:spcBef>
              <a:spcAft>
                <a:spcPts val="0"/>
              </a:spcAft>
              <a:buSzPts val="2000"/>
              <a:buChar char="●"/>
            </a:pPr>
            <a:r>
              <a:rPr lang="en-US" sz="2000"/>
              <a:t>“Open-Closed” design</a:t>
            </a:r>
            <a:endParaRPr sz="2000"/>
          </a:p>
          <a:p>
            <a:pPr marL="1371600" marR="0" lvl="1" indent="-355600" algn="l" rtl="0">
              <a:lnSpc>
                <a:spcPct val="115000"/>
              </a:lnSpc>
              <a:spcBef>
                <a:spcPts val="0"/>
              </a:spcBef>
              <a:spcAft>
                <a:spcPts val="0"/>
              </a:spcAft>
              <a:buSzPts val="2000"/>
              <a:buChar char="○"/>
            </a:pPr>
            <a:r>
              <a:rPr lang="en-US" sz="2000"/>
              <a:t>Open at top</a:t>
            </a:r>
            <a:endParaRPr sz="2000"/>
          </a:p>
          <a:p>
            <a:pPr marL="1371600" marR="0" lvl="1" indent="-355600" algn="l" rtl="0">
              <a:lnSpc>
                <a:spcPct val="115000"/>
              </a:lnSpc>
              <a:spcBef>
                <a:spcPts val="0"/>
              </a:spcBef>
              <a:spcAft>
                <a:spcPts val="0"/>
              </a:spcAft>
              <a:buSzPts val="2000"/>
              <a:buChar char="○"/>
            </a:pPr>
            <a:r>
              <a:rPr lang="en-US" sz="2000"/>
              <a:t>Closed at bottom</a:t>
            </a:r>
            <a:endParaRPr sz="2000"/>
          </a:p>
          <a:p>
            <a:pPr marL="914400" marR="0" lvl="0" indent="-355600" algn="l" rtl="0">
              <a:lnSpc>
                <a:spcPct val="115000"/>
              </a:lnSpc>
              <a:spcBef>
                <a:spcPts val="0"/>
              </a:spcBef>
              <a:spcAft>
                <a:spcPts val="0"/>
              </a:spcAft>
              <a:buSzPts val="2000"/>
              <a:buChar char="●"/>
            </a:pPr>
            <a:r>
              <a:rPr lang="en-US" sz="2000"/>
              <a:t>“Open-Open” design</a:t>
            </a:r>
            <a:endParaRPr sz="2000"/>
          </a:p>
          <a:p>
            <a:pPr marL="1371600" marR="0" lvl="1" indent="-355600" algn="l" rtl="0">
              <a:lnSpc>
                <a:spcPct val="115000"/>
              </a:lnSpc>
              <a:spcBef>
                <a:spcPts val="0"/>
              </a:spcBef>
              <a:spcAft>
                <a:spcPts val="0"/>
              </a:spcAft>
              <a:buSzPts val="2000"/>
              <a:buChar char="○"/>
            </a:pPr>
            <a:r>
              <a:rPr lang="en-US" sz="2000"/>
              <a:t>Open at both ends</a:t>
            </a:r>
            <a:endParaRPr sz="2000"/>
          </a:p>
        </p:txBody>
      </p:sp>
      <p:pic>
        <p:nvPicPr>
          <p:cNvPr id="385" name="Google Shape;385;p47"/>
          <p:cNvPicPr preferRelativeResize="0"/>
          <p:nvPr/>
        </p:nvPicPr>
        <p:blipFill rotWithShape="1">
          <a:blip r:embed="rId3">
            <a:alphaModFix/>
          </a:blip>
          <a:srcRect/>
          <a:stretch/>
        </p:blipFill>
        <p:spPr>
          <a:xfrm>
            <a:off x="158850" y="4176689"/>
            <a:ext cx="1202275" cy="1989211"/>
          </a:xfrm>
          <a:prstGeom prst="rect">
            <a:avLst/>
          </a:prstGeom>
          <a:noFill/>
          <a:ln>
            <a:noFill/>
          </a:ln>
        </p:spPr>
      </p:pic>
      <p:pic>
        <p:nvPicPr>
          <p:cNvPr id="386" name="Google Shape;386;p47"/>
          <p:cNvPicPr preferRelativeResize="0"/>
          <p:nvPr/>
        </p:nvPicPr>
        <p:blipFill rotWithShape="1">
          <a:blip r:embed="rId4">
            <a:alphaModFix/>
          </a:blip>
          <a:srcRect l="6650" r="6641"/>
          <a:stretch/>
        </p:blipFill>
        <p:spPr>
          <a:xfrm>
            <a:off x="4376829" y="1163968"/>
            <a:ext cx="1202260" cy="5208899"/>
          </a:xfrm>
          <a:prstGeom prst="rect">
            <a:avLst/>
          </a:prstGeom>
          <a:noFill/>
          <a:ln>
            <a:noFill/>
          </a:ln>
        </p:spPr>
      </p:pic>
      <p:pic>
        <p:nvPicPr>
          <p:cNvPr id="387" name="Google Shape;387;p47"/>
          <p:cNvPicPr preferRelativeResize="0"/>
          <p:nvPr/>
        </p:nvPicPr>
        <p:blipFill rotWithShape="1">
          <a:blip r:embed="rId5">
            <a:alphaModFix/>
          </a:blip>
          <a:srcRect/>
          <a:stretch/>
        </p:blipFill>
        <p:spPr>
          <a:xfrm>
            <a:off x="1562175" y="4172763"/>
            <a:ext cx="2657525" cy="1993137"/>
          </a:xfrm>
          <a:prstGeom prst="rect">
            <a:avLst/>
          </a:prstGeom>
          <a:noFill/>
          <a:ln>
            <a:noFill/>
          </a:ln>
        </p:spPr>
      </p:pic>
      <p:sp>
        <p:nvSpPr>
          <p:cNvPr id="388" name="Google Shape;388;p47"/>
          <p:cNvSpPr txBox="1"/>
          <p:nvPr/>
        </p:nvSpPr>
        <p:spPr>
          <a:xfrm>
            <a:off x="1562050" y="6109275"/>
            <a:ext cx="2657400" cy="4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Fiber-wrapped casing</a:t>
            </a:r>
            <a:endParaRPr/>
          </a:p>
        </p:txBody>
      </p:sp>
      <p:pic>
        <p:nvPicPr>
          <p:cNvPr id="389" name="Google Shape;389;p47"/>
          <p:cNvPicPr preferRelativeResize="0"/>
          <p:nvPr/>
        </p:nvPicPr>
        <p:blipFill rotWithShape="1">
          <a:blip r:embed="rId6">
            <a:alphaModFix/>
          </a:blip>
          <a:srcRect l="29010" r="31255"/>
          <a:stretch/>
        </p:blipFill>
        <p:spPr>
          <a:xfrm>
            <a:off x="7841769" y="1163969"/>
            <a:ext cx="1164683" cy="5208904"/>
          </a:xfrm>
          <a:prstGeom prst="rect">
            <a:avLst/>
          </a:prstGeom>
          <a:noFill/>
          <a:ln>
            <a:noFill/>
          </a:ln>
        </p:spPr>
      </p:pic>
      <p:pic>
        <p:nvPicPr>
          <p:cNvPr id="390" name="Google Shape;390;p47"/>
          <p:cNvPicPr preferRelativeResize="0"/>
          <p:nvPr/>
        </p:nvPicPr>
        <p:blipFill rotWithShape="1">
          <a:blip r:embed="rId7">
            <a:alphaModFix/>
          </a:blip>
          <a:srcRect/>
          <a:stretch/>
        </p:blipFill>
        <p:spPr>
          <a:xfrm>
            <a:off x="5761653" y="1163968"/>
            <a:ext cx="1909930" cy="5208900"/>
          </a:xfrm>
          <a:prstGeom prst="rect">
            <a:avLst/>
          </a:prstGeom>
          <a:noFill/>
          <a:ln>
            <a:noFill/>
          </a:ln>
        </p:spPr>
      </p:pic>
      <p:sp>
        <p:nvSpPr>
          <p:cNvPr id="391" name="Google Shape;391;p47"/>
          <p:cNvSpPr txBox="1"/>
          <p:nvPr/>
        </p:nvSpPr>
        <p:spPr>
          <a:xfrm>
            <a:off x="4376763" y="829843"/>
            <a:ext cx="1202400" cy="4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Open top</a:t>
            </a:r>
            <a:endParaRPr/>
          </a:p>
        </p:txBody>
      </p:sp>
      <p:sp>
        <p:nvSpPr>
          <p:cNvPr id="392" name="Google Shape;392;p47"/>
          <p:cNvSpPr txBox="1"/>
          <p:nvPr/>
        </p:nvSpPr>
        <p:spPr>
          <a:xfrm>
            <a:off x="7822825" y="829843"/>
            <a:ext cx="1164600" cy="47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Fully open</a:t>
            </a:r>
            <a:endParaRPr/>
          </a:p>
        </p:txBody>
      </p:sp>
      <p:sp>
        <p:nvSpPr>
          <p:cNvPr id="393" name="Google Shape;393;p47"/>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a:t>
            </a:r>
            <a:r>
              <a:rPr lang="en-US" sz="3600">
                <a:solidFill>
                  <a:srgbClr val="000000"/>
                </a:solidFill>
              </a:rPr>
              <a:t>Optical Fiber</a:t>
            </a:r>
            <a:endParaRPr sz="3600">
              <a:solidFill>
                <a:srgbClr val="000000"/>
              </a:solidFill>
            </a:endParaRPr>
          </a:p>
        </p:txBody>
      </p:sp>
      <p:sp>
        <p:nvSpPr>
          <p:cNvPr id="399" name="Google Shape;399;p48"/>
          <p:cNvSpPr txBox="1"/>
          <p:nvPr/>
        </p:nvSpPr>
        <p:spPr>
          <a:xfrm>
            <a:off x="962175" y="762000"/>
            <a:ext cx="7206300" cy="972300"/>
          </a:xfrm>
          <a:prstGeom prst="rect">
            <a:avLst/>
          </a:prstGeom>
          <a:noFill/>
          <a:ln>
            <a:noFill/>
          </a:ln>
        </p:spPr>
        <p:txBody>
          <a:bodyPr spcFirstLastPara="1" wrap="square" lIns="91425" tIns="45700" rIns="91425" bIns="45700" anchor="t" anchorCtr="0">
            <a:noAutofit/>
          </a:bodyPr>
          <a:lstStyle/>
          <a:p>
            <a:pPr marL="0" marR="0" lvl="1" indent="0" algn="ctr" rtl="0">
              <a:lnSpc>
                <a:spcPct val="100000"/>
              </a:lnSpc>
              <a:spcBef>
                <a:spcPts val="0"/>
              </a:spcBef>
              <a:spcAft>
                <a:spcPts val="0"/>
              </a:spcAft>
              <a:buClr>
                <a:srgbClr val="000000"/>
              </a:buClr>
              <a:buFont typeface="Arial"/>
              <a:buNone/>
            </a:pPr>
            <a:r>
              <a:rPr lang="en-US" sz="3200"/>
              <a:t>Coherent Microwave Photonics Interferometry (CMPI) for DAS</a:t>
            </a:r>
            <a:endParaRPr sz="3200"/>
          </a:p>
        </p:txBody>
      </p:sp>
      <p:grpSp>
        <p:nvGrpSpPr>
          <p:cNvPr id="400" name="Google Shape;400;p48"/>
          <p:cNvGrpSpPr/>
          <p:nvPr/>
        </p:nvGrpSpPr>
        <p:grpSpPr>
          <a:xfrm>
            <a:off x="8259762" y="740475"/>
            <a:ext cx="960300" cy="1164600"/>
            <a:chOff x="8031162" y="207075"/>
            <a:chExt cx="960300" cy="1164600"/>
          </a:xfrm>
        </p:grpSpPr>
        <p:pic>
          <p:nvPicPr>
            <p:cNvPr id="401" name="Google Shape;401;p48"/>
            <p:cNvPicPr preferRelativeResize="0"/>
            <p:nvPr/>
          </p:nvPicPr>
          <p:blipFill rotWithShape="1">
            <a:blip r:embed="rId3">
              <a:alphaModFix/>
            </a:blip>
            <a:srcRect l="37797" t="21095" r="34311" b="52627"/>
            <a:stretch/>
          </p:blipFill>
          <p:spPr>
            <a:xfrm>
              <a:off x="8107350" y="207075"/>
              <a:ext cx="710700" cy="888300"/>
            </a:xfrm>
            <a:prstGeom prst="rect">
              <a:avLst/>
            </a:prstGeom>
            <a:noFill/>
            <a:ln>
              <a:noFill/>
            </a:ln>
          </p:spPr>
        </p:pic>
        <p:sp>
          <p:nvSpPr>
            <p:cNvPr id="402" name="Google Shape;402;p48"/>
            <p:cNvSpPr txBox="1"/>
            <p:nvPr/>
          </p:nvSpPr>
          <p:spPr>
            <a:xfrm>
              <a:off x="8031162" y="1095375"/>
              <a:ext cx="9603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1200" b="0" i="0" u="none">
                  <a:solidFill>
                    <a:srgbClr val="000000"/>
                  </a:solidFill>
                  <a:latin typeface="Arial"/>
                  <a:ea typeface="Arial"/>
                  <a:cs typeface="Arial"/>
                  <a:sym typeface="Arial"/>
                </a:rPr>
                <a:t>Liwei Hua</a:t>
              </a:r>
              <a:endParaRPr/>
            </a:p>
          </p:txBody>
        </p:sp>
      </p:grpSp>
      <p:grpSp>
        <p:nvGrpSpPr>
          <p:cNvPr id="403" name="Google Shape;403;p48"/>
          <p:cNvGrpSpPr/>
          <p:nvPr/>
        </p:nvGrpSpPr>
        <p:grpSpPr>
          <a:xfrm>
            <a:off x="69998" y="762000"/>
            <a:ext cx="760202" cy="1324875"/>
            <a:chOff x="222398" y="228600"/>
            <a:chExt cx="760202" cy="1324875"/>
          </a:xfrm>
        </p:grpSpPr>
        <p:pic>
          <p:nvPicPr>
            <p:cNvPr id="404" name="Google Shape;404;p48"/>
            <p:cNvPicPr preferRelativeResize="0"/>
            <p:nvPr/>
          </p:nvPicPr>
          <p:blipFill>
            <a:blip r:embed="rId4">
              <a:alphaModFix/>
            </a:blip>
            <a:stretch>
              <a:fillRect/>
            </a:stretch>
          </p:blipFill>
          <p:spPr>
            <a:xfrm>
              <a:off x="222398" y="228600"/>
              <a:ext cx="710630" cy="898501"/>
            </a:xfrm>
            <a:prstGeom prst="rect">
              <a:avLst/>
            </a:prstGeom>
            <a:noFill/>
            <a:ln>
              <a:noFill/>
            </a:ln>
          </p:spPr>
        </p:pic>
        <p:sp>
          <p:nvSpPr>
            <p:cNvPr id="405" name="Google Shape;405;p48"/>
            <p:cNvSpPr txBox="1"/>
            <p:nvPr/>
          </p:nvSpPr>
          <p:spPr>
            <a:xfrm>
              <a:off x="222400" y="1065975"/>
              <a:ext cx="760200" cy="4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Hai Xiao</a:t>
              </a:r>
              <a:endParaRPr sz="1200"/>
            </a:p>
          </p:txBody>
        </p:sp>
      </p:grpSp>
      <p:sp>
        <p:nvSpPr>
          <p:cNvPr id="406" name="Google Shape;406;p48"/>
          <p:cNvSpPr txBox="1">
            <a:spLocks noGrp="1"/>
          </p:cNvSpPr>
          <p:nvPr>
            <p:ph type="body" idx="1"/>
          </p:nvPr>
        </p:nvSpPr>
        <p:spPr>
          <a:xfrm>
            <a:off x="148450" y="1883850"/>
            <a:ext cx="8874900" cy="18510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360"/>
              </a:spcBef>
              <a:spcAft>
                <a:spcPts val="0"/>
              </a:spcAft>
              <a:buClr>
                <a:schemeClr val="dk1"/>
              </a:buClr>
              <a:buSzPts val="2400"/>
              <a:buFont typeface="Arial"/>
              <a:buChar char="●"/>
            </a:pPr>
            <a:r>
              <a:rPr lang="en-US" sz="2400" dirty="0"/>
              <a:t>Exploits incoherent (location) and coherent (</a:t>
            </a:r>
            <a:r>
              <a:rPr lang="en-US" sz="2400" dirty="0" smtClean="0"/>
              <a:t>phase) of light </a:t>
            </a:r>
            <a:endParaRPr sz="2400" b="0" i="0" u="none" strike="noStrike" cap="none" dirty="0">
              <a:solidFill>
                <a:schemeClr val="dk1"/>
              </a:solidFill>
              <a:latin typeface="Arial"/>
              <a:ea typeface="Arial"/>
              <a:cs typeface="Arial"/>
              <a:sym typeface="Arial"/>
            </a:endParaRPr>
          </a:p>
          <a:p>
            <a:pPr marL="457200" marR="0" lvl="0" indent="-381000" algn="l" rtl="0">
              <a:lnSpc>
                <a:spcPct val="115000"/>
              </a:lnSpc>
              <a:spcBef>
                <a:spcPts val="0"/>
              </a:spcBef>
              <a:spcAft>
                <a:spcPts val="0"/>
              </a:spcAft>
              <a:buSzPts val="2400"/>
              <a:buChar char="●"/>
            </a:pPr>
            <a:r>
              <a:rPr lang="en-US" sz="2400" dirty="0"/>
              <a:t>~1 nm resolution, DC to 20 kHz</a:t>
            </a:r>
            <a:endParaRPr sz="2400" dirty="0"/>
          </a:p>
          <a:p>
            <a:pPr marL="457200" marR="0" lvl="0" indent="-381000" algn="l" rtl="0">
              <a:lnSpc>
                <a:spcPct val="115000"/>
              </a:lnSpc>
              <a:spcBef>
                <a:spcPts val="0"/>
              </a:spcBef>
              <a:spcAft>
                <a:spcPts val="0"/>
              </a:spcAft>
              <a:buSzPts val="2400"/>
              <a:buChar char="●"/>
            </a:pPr>
            <a:r>
              <a:rPr lang="en-US" sz="2400" dirty="0"/>
              <a:t>Non-proprietary hardware</a:t>
            </a:r>
            <a:endParaRPr sz="2400" dirty="0"/>
          </a:p>
        </p:txBody>
      </p:sp>
      <p:grpSp>
        <p:nvGrpSpPr>
          <p:cNvPr id="407" name="Google Shape;407;p48"/>
          <p:cNvGrpSpPr/>
          <p:nvPr/>
        </p:nvGrpSpPr>
        <p:grpSpPr>
          <a:xfrm>
            <a:off x="148487" y="3007208"/>
            <a:ext cx="8875049" cy="3981702"/>
            <a:chOff x="1219200" y="1922400"/>
            <a:chExt cx="5029211" cy="2878200"/>
          </a:xfrm>
        </p:grpSpPr>
        <p:sp>
          <p:nvSpPr>
            <p:cNvPr id="408" name="Google Shape;408;p48"/>
            <p:cNvSpPr txBox="1"/>
            <p:nvPr/>
          </p:nvSpPr>
          <p:spPr>
            <a:xfrm>
              <a:off x="2247514" y="2321779"/>
              <a:ext cx="1090800" cy="550500"/>
            </a:xfrm>
            <a:prstGeom prst="rect">
              <a:avLst/>
            </a:prstGeom>
            <a:noFill/>
            <a:ln w="25400" cap="flat" cmpd="sng">
              <a:solidFill>
                <a:srgbClr val="31538F"/>
              </a:solidFill>
              <a:prstDash val="solid"/>
              <a:round/>
              <a:headEnd type="none" w="sm" len="sm"/>
              <a:tailEnd type="none" w="sm" len="sm"/>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Microwave</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source</a:t>
              </a:r>
              <a:endParaRPr/>
            </a:p>
          </p:txBody>
        </p:sp>
        <p:sp>
          <p:nvSpPr>
            <p:cNvPr id="409" name="Google Shape;409;p48"/>
            <p:cNvSpPr txBox="1"/>
            <p:nvPr/>
          </p:nvSpPr>
          <p:spPr>
            <a:xfrm>
              <a:off x="2249281" y="3327106"/>
              <a:ext cx="1138200" cy="807300"/>
            </a:xfrm>
            <a:prstGeom prst="rect">
              <a:avLst/>
            </a:prstGeom>
            <a:noFill/>
            <a:ln w="25400" cap="flat" cmpd="sng">
              <a:solidFill>
                <a:srgbClr val="31538F"/>
              </a:solidFill>
              <a:prstDash val="solid"/>
              <a:round/>
              <a:headEnd type="none" w="sm" len="sm"/>
              <a:tailEnd type="none" w="sm" len="sm"/>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Vector</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Microwave </a:t>
              </a:r>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Detector</a:t>
              </a:r>
              <a:endParaRPr/>
            </a:p>
          </p:txBody>
        </p:sp>
        <p:sp>
          <p:nvSpPr>
            <p:cNvPr id="410" name="Google Shape;410;p48"/>
            <p:cNvSpPr/>
            <p:nvPr/>
          </p:nvSpPr>
          <p:spPr>
            <a:xfrm>
              <a:off x="2674974" y="2878238"/>
              <a:ext cx="187200" cy="448800"/>
            </a:xfrm>
            <a:prstGeom prst="upDown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11" name="Google Shape;411;p48"/>
            <p:cNvSpPr txBox="1"/>
            <p:nvPr/>
          </p:nvSpPr>
          <p:spPr>
            <a:xfrm>
              <a:off x="2795002" y="2924408"/>
              <a:ext cx="5637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dirty="0">
                  <a:solidFill>
                    <a:srgbClr val="0070C0"/>
                  </a:solidFill>
                  <a:latin typeface="Arial"/>
                  <a:ea typeface="Arial"/>
                  <a:cs typeface="Arial"/>
                  <a:sym typeface="Arial"/>
                </a:rPr>
                <a:t>Sync</a:t>
              </a:r>
              <a:endParaRPr dirty="0"/>
            </a:p>
          </p:txBody>
        </p:sp>
        <p:sp>
          <p:nvSpPr>
            <p:cNvPr id="412" name="Google Shape;412;p48"/>
            <p:cNvSpPr txBox="1"/>
            <p:nvPr/>
          </p:nvSpPr>
          <p:spPr>
            <a:xfrm>
              <a:off x="2050833" y="4246546"/>
              <a:ext cx="14370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rgbClr val="000000"/>
                  </a:solidFill>
                  <a:latin typeface="Arial"/>
                  <a:ea typeface="Arial"/>
                  <a:cs typeface="Arial"/>
                  <a:sym typeface="Arial"/>
                </a:rPr>
                <a:t>Photo detector</a:t>
              </a:r>
              <a:endParaRPr/>
            </a:p>
          </p:txBody>
        </p:sp>
        <p:sp>
          <p:nvSpPr>
            <p:cNvPr id="413" name="Google Shape;413;p48"/>
            <p:cNvSpPr/>
            <p:nvPr/>
          </p:nvSpPr>
          <p:spPr>
            <a:xfrm>
              <a:off x="2133498" y="2219088"/>
              <a:ext cx="1367100" cy="2005200"/>
            </a:xfrm>
            <a:prstGeom prst="rect">
              <a:avLst/>
            </a:prstGeom>
            <a:noFill/>
            <a:ln w="254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14" name="Google Shape;414;p48"/>
            <p:cNvSpPr/>
            <p:nvPr/>
          </p:nvSpPr>
          <p:spPr>
            <a:xfrm rot="10800000">
              <a:off x="1673100" y="2959202"/>
              <a:ext cx="460500" cy="207000"/>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15" name="Google Shape;415;p48"/>
            <p:cNvSpPr txBox="1"/>
            <p:nvPr/>
          </p:nvSpPr>
          <p:spPr>
            <a:xfrm rot="-5400000">
              <a:off x="-4500" y="3146100"/>
              <a:ext cx="28782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rgbClr val="000000"/>
                  </a:solidFill>
                  <a:latin typeface="Arial"/>
                  <a:ea typeface="Arial"/>
                  <a:cs typeface="Arial"/>
                  <a:sym typeface="Arial"/>
                </a:rPr>
                <a:t>Frequency response S</a:t>
              </a:r>
              <a:r>
                <a:rPr lang="en-US" sz="1600" b="0" i="0" u="none" strike="noStrike" cap="none" baseline="-25000">
                  <a:solidFill>
                    <a:srgbClr val="000000"/>
                  </a:solidFill>
                  <a:latin typeface="Arial"/>
                  <a:ea typeface="Arial"/>
                  <a:cs typeface="Arial"/>
                  <a:sym typeface="Arial"/>
                </a:rPr>
                <a:t>21</a:t>
              </a:r>
              <a:r>
                <a:rPr lang="en-US" sz="1600" b="0" i="0" u="none" strike="noStrike" cap="none">
                  <a:solidFill>
                    <a:srgbClr val="000000"/>
                  </a:solidFill>
                  <a:latin typeface="Arial"/>
                  <a:ea typeface="Arial"/>
                  <a:cs typeface="Arial"/>
                  <a:sym typeface="Arial"/>
                </a:rPr>
                <a:t>(</a:t>
              </a:r>
              <a:r>
                <a:rPr lang="en-US" sz="1600" b="0" i="1" u="none" strike="noStrike" cap="none">
                  <a:solidFill>
                    <a:srgbClr val="000000"/>
                  </a:solidFill>
                  <a:latin typeface="Calibri"/>
                  <a:ea typeface="Calibri"/>
                  <a:cs typeface="Calibri"/>
                  <a:sym typeface="Calibri"/>
                </a:rPr>
                <a:t>Ω</a:t>
              </a:r>
              <a:r>
                <a:rPr lang="en-US" sz="1600" b="0" i="0" u="none" strike="noStrike" cap="none">
                  <a:solidFill>
                    <a:srgbClr val="000000"/>
                  </a:solidFill>
                  <a:latin typeface="Arial"/>
                  <a:ea typeface="Arial"/>
                  <a:cs typeface="Arial"/>
                  <a:sym typeface="Arial"/>
                </a:rPr>
                <a:t>)</a:t>
              </a:r>
              <a:endParaRPr/>
            </a:p>
          </p:txBody>
        </p:sp>
        <p:cxnSp>
          <p:nvCxnSpPr>
            <p:cNvPr id="416" name="Google Shape;416;p48"/>
            <p:cNvCxnSpPr>
              <a:stCxn id="417" idx="4"/>
              <a:endCxn id="418" idx="3"/>
            </p:cNvCxnSpPr>
            <p:nvPr/>
          </p:nvCxnSpPr>
          <p:spPr>
            <a:xfrm rot="5400000">
              <a:off x="3891832" y="4023153"/>
              <a:ext cx="348300" cy="468300"/>
            </a:xfrm>
            <a:prstGeom prst="bentConnector2">
              <a:avLst/>
            </a:prstGeom>
            <a:noFill/>
            <a:ln w="25400" cap="flat" cmpd="sng">
              <a:solidFill>
                <a:srgbClr val="4472C4"/>
              </a:solidFill>
              <a:prstDash val="solid"/>
              <a:miter lim="800000"/>
              <a:headEnd type="none" w="sm" len="sm"/>
              <a:tailEnd type="triangle" w="med" len="med"/>
            </a:ln>
          </p:spPr>
        </p:cxnSp>
        <p:grpSp>
          <p:nvGrpSpPr>
            <p:cNvPr id="419" name="Google Shape;419;p48"/>
            <p:cNvGrpSpPr/>
            <p:nvPr/>
          </p:nvGrpSpPr>
          <p:grpSpPr>
            <a:xfrm>
              <a:off x="4131678" y="3787132"/>
              <a:ext cx="336909" cy="296021"/>
              <a:chOff x="5948769" y="4469555"/>
              <a:chExt cx="594300" cy="594300"/>
            </a:xfrm>
          </p:grpSpPr>
          <p:sp>
            <p:nvSpPr>
              <p:cNvPr id="417" name="Google Shape;417;p48"/>
              <p:cNvSpPr/>
              <p:nvPr/>
            </p:nvSpPr>
            <p:spPr>
              <a:xfrm>
                <a:off x="5948769" y="4469555"/>
                <a:ext cx="594300" cy="594300"/>
              </a:xfrm>
              <a:prstGeom prst="ellipse">
                <a:avLst/>
              </a:prstGeom>
              <a:noFill/>
              <a:ln w="254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20" name="Google Shape;420;p48"/>
              <p:cNvSpPr/>
              <p:nvPr/>
            </p:nvSpPr>
            <p:spPr>
              <a:xfrm rot="-4744632">
                <a:off x="6068671" y="4590186"/>
                <a:ext cx="365726" cy="365726"/>
              </a:xfrm>
              <a:prstGeom prst="arc">
                <a:avLst>
                  <a:gd name="adj1" fmla="val 16200000"/>
                  <a:gd name="adj2" fmla="val 10844976"/>
                </a:avLst>
              </a:prstGeom>
              <a:noFill/>
              <a:ln w="25400" cap="flat" cmpd="sng">
                <a:solidFill>
                  <a:srgbClr val="4472C4"/>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000000"/>
                  </a:solidFill>
                  <a:latin typeface="Arial"/>
                  <a:ea typeface="Arial"/>
                  <a:cs typeface="Arial"/>
                  <a:sym typeface="Arial"/>
                </a:endParaRPr>
              </a:p>
            </p:txBody>
          </p:sp>
        </p:grpSp>
        <p:cxnSp>
          <p:nvCxnSpPr>
            <p:cNvPr id="421" name="Google Shape;421;p48"/>
            <p:cNvCxnSpPr>
              <a:stCxn id="417" idx="6"/>
            </p:cNvCxnSpPr>
            <p:nvPr/>
          </p:nvCxnSpPr>
          <p:spPr>
            <a:xfrm rot="10800000" flipH="1">
              <a:off x="4468586" y="3931842"/>
              <a:ext cx="1621800" cy="3300"/>
            </a:xfrm>
            <a:prstGeom prst="straightConnector1">
              <a:avLst/>
            </a:prstGeom>
            <a:noFill/>
            <a:ln w="25400" cap="flat" cmpd="sng">
              <a:solidFill>
                <a:srgbClr val="4472C4"/>
              </a:solidFill>
              <a:prstDash val="solid"/>
              <a:miter lim="800000"/>
              <a:headEnd type="none" w="sm" len="sm"/>
              <a:tailEnd type="triangle" w="med" len="med"/>
            </a:ln>
          </p:spPr>
        </p:cxnSp>
        <p:sp>
          <p:nvSpPr>
            <p:cNvPr id="422" name="Google Shape;422;p48"/>
            <p:cNvSpPr txBox="1"/>
            <p:nvPr/>
          </p:nvSpPr>
          <p:spPr>
            <a:xfrm>
              <a:off x="4168442" y="2836538"/>
              <a:ext cx="1062300" cy="288000"/>
            </a:xfrm>
            <a:prstGeom prst="rect">
              <a:avLst/>
            </a:prstGeom>
            <a:noFill/>
            <a:ln w="12700" cap="flat" cmpd="sng">
              <a:solidFill>
                <a:srgbClr val="31538F"/>
              </a:solidFill>
              <a:prstDash val="solid"/>
              <a:round/>
              <a:headEnd type="none" w="sm" len="sm"/>
              <a:tailEnd type="none" w="sm" len="sm"/>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Modulator</a:t>
              </a:r>
              <a:endParaRPr/>
            </a:p>
          </p:txBody>
        </p:sp>
        <p:cxnSp>
          <p:nvCxnSpPr>
            <p:cNvPr id="423" name="Google Shape;423;p48"/>
            <p:cNvCxnSpPr/>
            <p:nvPr/>
          </p:nvCxnSpPr>
          <p:spPr>
            <a:xfrm rot="10800000">
              <a:off x="5223083" y="2981911"/>
              <a:ext cx="299400" cy="0"/>
            </a:xfrm>
            <a:prstGeom prst="straightConnector1">
              <a:avLst/>
            </a:prstGeom>
            <a:noFill/>
            <a:ln w="25400" cap="flat" cmpd="sng">
              <a:solidFill>
                <a:srgbClr val="4472C4"/>
              </a:solidFill>
              <a:prstDash val="solid"/>
              <a:miter lim="800000"/>
              <a:headEnd type="none" w="sm" len="sm"/>
              <a:tailEnd type="triangle" w="med" len="med"/>
            </a:ln>
          </p:spPr>
        </p:cxnSp>
        <p:sp>
          <p:nvSpPr>
            <p:cNvPr id="424" name="Google Shape;424;p48"/>
            <p:cNvSpPr txBox="1"/>
            <p:nvPr/>
          </p:nvSpPr>
          <p:spPr>
            <a:xfrm>
              <a:off x="5452386" y="2478650"/>
              <a:ext cx="5934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rgbClr val="000000"/>
                  </a:solidFill>
                  <a:latin typeface="Arial"/>
                  <a:ea typeface="Arial"/>
                  <a:cs typeface="Arial"/>
                  <a:sym typeface="Arial"/>
                </a:rPr>
                <a:t>Laser</a:t>
              </a:r>
              <a:endParaRPr/>
            </a:p>
          </p:txBody>
        </p:sp>
        <p:cxnSp>
          <p:nvCxnSpPr>
            <p:cNvPr id="425" name="Google Shape;425;p48"/>
            <p:cNvCxnSpPr>
              <a:endCxn id="417" idx="2"/>
            </p:cNvCxnSpPr>
            <p:nvPr/>
          </p:nvCxnSpPr>
          <p:spPr>
            <a:xfrm rot="5400000">
              <a:off x="3660378" y="3453342"/>
              <a:ext cx="953100" cy="10500"/>
            </a:xfrm>
            <a:prstGeom prst="bentConnector4">
              <a:avLst>
                <a:gd name="adj1" fmla="val 42235"/>
                <a:gd name="adj2" fmla="val 1385123"/>
              </a:avLst>
            </a:prstGeom>
            <a:noFill/>
            <a:ln w="25400" cap="flat" cmpd="sng">
              <a:solidFill>
                <a:srgbClr val="4472C4"/>
              </a:solidFill>
              <a:prstDash val="solid"/>
              <a:miter lim="800000"/>
              <a:headEnd type="none" w="sm" len="sm"/>
              <a:tailEnd type="triangle" w="med" len="med"/>
            </a:ln>
          </p:spPr>
        </p:cxnSp>
        <p:grpSp>
          <p:nvGrpSpPr>
            <p:cNvPr id="426" name="Google Shape;426;p48"/>
            <p:cNvGrpSpPr/>
            <p:nvPr/>
          </p:nvGrpSpPr>
          <p:grpSpPr>
            <a:xfrm>
              <a:off x="3416853" y="4268806"/>
              <a:ext cx="414990" cy="325416"/>
              <a:chOff x="2694312" y="3745314"/>
              <a:chExt cx="467700" cy="413700"/>
            </a:xfrm>
          </p:grpSpPr>
          <p:grpSp>
            <p:nvGrpSpPr>
              <p:cNvPr id="427" name="Google Shape;427;p48"/>
              <p:cNvGrpSpPr/>
              <p:nvPr/>
            </p:nvGrpSpPr>
            <p:grpSpPr>
              <a:xfrm>
                <a:off x="2806195" y="3768349"/>
                <a:ext cx="293971" cy="334469"/>
                <a:chOff x="4161389" y="5444821"/>
                <a:chExt cx="318530" cy="365700"/>
              </a:xfrm>
            </p:grpSpPr>
            <p:cxnSp>
              <p:nvCxnSpPr>
                <p:cNvPr id="428" name="Google Shape;428;p48"/>
                <p:cNvCxnSpPr/>
                <p:nvPr/>
              </p:nvCxnSpPr>
              <p:spPr>
                <a:xfrm flipH="1">
                  <a:off x="4268476" y="5444821"/>
                  <a:ext cx="600" cy="365700"/>
                </a:xfrm>
                <a:prstGeom prst="straightConnector1">
                  <a:avLst/>
                </a:prstGeom>
                <a:noFill/>
                <a:ln w="12700" cap="flat" cmpd="sng">
                  <a:solidFill>
                    <a:srgbClr val="4472C4"/>
                  </a:solidFill>
                  <a:prstDash val="solid"/>
                  <a:miter lim="800000"/>
                  <a:headEnd type="none" w="sm" len="sm"/>
                  <a:tailEnd type="none" w="sm" len="sm"/>
                </a:ln>
              </p:spPr>
            </p:cxnSp>
            <p:sp>
              <p:nvSpPr>
                <p:cNvPr id="429" name="Google Shape;429;p48"/>
                <p:cNvSpPr/>
                <p:nvPr/>
              </p:nvSpPr>
              <p:spPr>
                <a:xfrm>
                  <a:off x="4161389" y="5546512"/>
                  <a:ext cx="215400" cy="136200"/>
                </a:xfrm>
                <a:prstGeom prst="triangle">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cxnSp>
              <p:nvCxnSpPr>
                <p:cNvPr id="430" name="Google Shape;430;p48"/>
                <p:cNvCxnSpPr/>
                <p:nvPr/>
              </p:nvCxnSpPr>
              <p:spPr>
                <a:xfrm>
                  <a:off x="4161389" y="5546512"/>
                  <a:ext cx="215400" cy="0"/>
                </a:xfrm>
                <a:prstGeom prst="straightConnector1">
                  <a:avLst/>
                </a:prstGeom>
                <a:noFill/>
                <a:ln w="12700" cap="flat" cmpd="sng">
                  <a:solidFill>
                    <a:srgbClr val="4472C4"/>
                  </a:solidFill>
                  <a:prstDash val="solid"/>
                  <a:miter lim="800000"/>
                  <a:headEnd type="none" w="sm" len="sm"/>
                  <a:tailEnd type="none" w="sm" len="sm"/>
                </a:ln>
              </p:spPr>
            </p:cxnSp>
            <p:cxnSp>
              <p:nvCxnSpPr>
                <p:cNvPr id="431" name="Google Shape;431;p48"/>
                <p:cNvCxnSpPr/>
                <p:nvPr/>
              </p:nvCxnSpPr>
              <p:spPr>
                <a:xfrm flipH="1">
                  <a:off x="4388419" y="5606888"/>
                  <a:ext cx="91500" cy="41700"/>
                </a:xfrm>
                <a:prstGeom prst="straightConnector1">
                  <a:avLst/>
                </a:prstGeom>
                <a:noFill/>
                <a:ln w="12700" cap="flat" cmpd="sng">
                  <a:solidFill>
                    <a:srgbClr val="4472C4"/>
                  </a:solidFill>
                  <a:prstDash val="solid"/>
                  <a:miter lim="800000"/>
                  <a:headEnd type="none" w="sm" len="sm"/>
                  <a:tailEnd type="stealth" w="sm" len="sm"/>
                </a:ln>
              </p:spPr>
            </p:cxnSp>
            <p:cxnSp>
              <p:nvCxnSpPr>
                <p:cNvPr id="432" name="Google Shape;432;p48"/>
                <p:cNvCxnSpPr/>
                <p:nvPr/>
              </p:nvCxnSpPr>
              <p:spPr>
                <a:xfrm flipH="1">
                  <a:off x="4381444" y="5538081"/>
                  <a:ext cx="98400" cy="49200"/>
                </a:xfrm>
                <a:prstGeom prst="straightConnector1">
                  <a:avLst/>
                </a:prstGeom>
                <a:noFill/>
                <a:ln w="12700" cap="flat" cmpd="sng">
                  <a:solidFill>
                    <a:srgbClr val="4472C4"/>
                  </a:solidFill>
                  <a:prstDash val="solid"/>
                  <a:miter lim="800000"/>
                  <a:headEnd type="none" w="sm" len="sm"/>
                  <a:tailEnd type="stealth" w="sm" len="sm"/>
                </a:ln>
              </p:spPr>
            </p:cxnSp>
          </p:grpSp>
          <p:sp>
            <p:nvSpPr>
              <p:cNvPr id="418" name="Google Shape;418;p48"/>
              <p:cNvSpPr/>
              <p:nvPr/>
            </p:nvSpPr>
            <p:spPr>
              <a:xfrm>
                <a:off x="2694312" y="3745314"/>
                <a:ext cx="467700" cy="4137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grpSp>
        <p:grpSp>
          <p:nvGrpSpPr>
            <p:cNvPr id="433" name="Google Shape;433;p48"/>
            <p:cNvGrpSpPr/>
            <p:nvPr/>
          </p:nvGrpSpPr>
          <p:grpSpPr>
            <a:xfrm>
              <a:off x="5517644" y="2820116"/>
              <a:ext cx="414937" cy="325457"/>
              <a:chOff x="7542786" y="3301116"/>
              <a:chExt cx="506700" cy="452400"/>
            </a:xfrm>
          </p:grpSpPr>
          <p:grpSp>
            <p:nvGrpSpPr>
              <p:cNvPr id="434" name="Google Shape;434;p48"/>
              <p:cNvGrpSpPr/>
              <p:nvPr/>
            </p:nvGrpSpPr>
            <p:grpSpPr>
              <a:xfrm rot="10800000">
                <a:off x="7611168" y="3344434"/>
                <a:ext cx="318530" cy="365700"/>
                <a:chOff x="4161389" y="5444821"/>
                <a:chExt cx="318530" cy="365700"/>
              </a:xfrm>
            </p:grpSpPr>
            <p:cxnSp>
              <p:nvCxnSpPr>
                <p:cNvPr id="435" name="Google Shape;435;p48"/>
                <p:cNvCxnSpPr/>
                <p:nvPr/>
              </p:nvCxnSpPr>
              <p:spPr>
                <a:xfrm flipH="1">
                  <a:off x="4268476" y="5444821"/>
                  <a:ext cx="600" cy="365700"/>
                </a:xfrm>
                <a:prstGeom prst="straightConnector1">
                  <a:avLst/>
                </a:prstGeom>
                <a:noFill/>
                <a:ln w="12700" cap="flat" cmpd="sng">
                  <a:solidFill>
                    <a:srgbClr val="4472C4"/>
                  </a:solidFill>
                  <a:prstDash val="solid"/>
                  <a:miter lim="800000"/>
                  <a:headEnd type="none" w="sm" len="sm"/>
                  <a:tailEnd type="none" w="sm" len="sm"/>
                </a:ln>
              </p:spPr>
            </p:cxnSp>
            <p:sp>
              <p:nvSpPr>
                <p:cNvPr id="436" name="Google Shape;436;p48"/>
                <p:cNvSpPr/>
                <p:nvPr/>
              </p:nvSpPr>
              <p:spPr>
                <a:xfrm>
                  <a:off x="4161389" y="5546512"/>
                  <a:ext cx="215400" cy="136200"/>
                </a:xfrm>
                <a:prstGeom prst="triangle">
                  <a:avLst>
                    <a:gd name="adj" fmla="val 50000"/>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cxnSp>
              <p:nvCxnSpPr>
                <p:cNvPr id="437" name="Google Shape;437;p48"/>
                <p:cNvCxnSpPr/>
                <p:nvPr/>
              </p:nvCxnSpPr>
              <p:spPr>
                <a:xfrm>
                  <a:off x="4161389" y="5546512"/>
                  <a:ext cx="215400" cy="0"/>
                </a:xfrm>
                <a:prstGeom prst="straightConnector1">
                  <a:avLst/>
                </a:prstGeom>
                <a:noFill/>
                <a:ln w="12700" cap="flat" cmpd="sng">
                  <a:solidFill>
                    <a:srgbClr val="4472C4"/>
                  </a:solidFill>
                  <a:prstDash val="solid"/>
                  <a:miter lim="800000"/>
                  <a:headEnd type="none" w="sm" len="sm"/>
                  <a:tailEnd type="none" w="sm" len="sm"/>
                </a:ln>
              </p:spPr>
            </p:cxnSp>
            <p:cxnSp>
              <p:nvCxnSpPr>
                <p:cNvPr id="438" name="Google Shape;438;p48"/>
                <p:cNvCxnSpPr/>
                <p:nvPr/>
              </p:nvCxnSpPr>
              <p:spPr>
                <a:xfrm flipH="1">
                  <a:off x="4388419" y="5606888"/>
                  <a:ext cx="91500" cy="41700"/>
                </a:xfrm>
                <a:prstGeom prst="straightConnector1">
                  <a:avLst/>
                </a:prstGeom>
                <a:noFill/>
                <a:ln w="12700" cap="flat" cmpd="sng">
                  <a:solidFill>
                    <a:srgbClr val="4472C4"/>
                  </a:solidFill>
                  <a:prstDash val="solid"/>
                  <a:miter lim="800000"/>
                  <a:headEnd type="stealth" w="sm" len="sm"/>
                  <a:tailEnd type="none" w="sm" len="sm"/>
                </a:ln>
              </p:spPr>
            </p:cxnSp>
            <p:cxnSp>
              <p:nvCxnSpPr>
                <p:cNvPr id="439" name="Google Shape;439;p48"/>
                <p:cNvCxnSpPr/>
                <p:nvPr/>
              </p:nvCxnSpPr>
              <p:spPr>
                <a:xfrm flipH="1">
                  <a:off x="4381444" y="5538081"/>
                  <a:ext cx="98400" cy="49200"/>
                </a:xfrm>
                <a:prstGeom prst="straightConnector1">
                  <a:avLst/>
                </a:prstGeom>
                <a:noFill/>
                <a:ln w="12700" cap="flat" cmpd="sng">
                  <a:solidFill>
                    <a:srgbClr val="4472C4"/>
                  </a:solidFill>
                  <a:prstDash val="solid"/>
                  <a:miter lim="800000"/>
                  <a:headEnd type="stealth" w="sm" len="sm"/>
                  <a:tailEnd type="none" w="sm" len="sm"/>
                </a:ln>
              </p:spPr>
            </p:cxnSp>
          </p:grpSp>
          <p:sp>
            <p:nvSpPr>
              <p:cNvPr id="440" name="Google Shape;440;p48"/>
              <p:cNvSpPr/>
              <p:nvPr/>
            </p:nvSpPr>
            <p:spPr>
              <a:xfrm rot="10800000">
                <a:off x="7542786" y="3301116"/>
                <a:ext cx="506700" cy="452400"/>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41" name="Google Shape;441;p48"/>
              <p:cNvSpPr/>
              <p:nvPr/>
            </p:nvSpPr>
            <p:spPr>
              <a:xfrm>
                <a:off x="7581572" y="3329101"/>
                <a:ext cx="150813" cy="81731"/>
              </a:xfrm>
              <a:custGeom>
                <a:avLst/>
                <a:gdLst/>
                <a:ahLst/>
                <a:cxnLst/>
                <a:rect l="l" t="t" r="r" b="b"/>
                <a:pathLst>
                  <a:path w="1206500" h="908123" extrusionOk="0">
                    <a:moveTo>
                      <a:pt x="0" y="908050"/>
                    </a:moveTo>
                    <a:cubicBezTo>
                      <a:pt x="101600" y="454025"/>
                      <a:pt x="203200" y="0"/>
                      <a:pt x="349250" y="0"/>
                    </a:cubicBezTo>
                    <a:cubicBezTo>
                      <a:pt x="495300" y="0"/>
                      <a:pt x="733425" y="899583"/>
                      <a:pt x="876300" y="908050"/>
                    </a:cubicBezTo>
                    <a:cubicBezTo>
                      <a:pt x="1019175" y="916517"/>
                      <a:pt x="1150408" y="192617"/>
                      <a:pt x="1206500" y="50800"/>
                    </a:cubicBez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grpSp>
        <p:grpSp>
          <p:nvGrpSpPr>
            <p:cNvPr id="442" name="Google Shape;442;p48"/>
            <p:cNvGrpSpPr/>
            <p:nvPr/>
          </p:nvGrpSpPr>
          <p:grpSpPr>
            <a:xfrm>
              <a:off x="4527493" y="3498956"/>
              <a:ext cx="1720918" cy="841079"/>
              <a:chOff x="7057694" y="4402603"/>
              <a:chExt cx="2101500" cy="1169139"/>
            </a:xfrm>
          </p:grpSpPr>
          <p:grpSp>
            <p:nvGrpSpPr>
              <p:cNvPr id="443" name="Google Shape;443;p48"/>
              <p:cNvGrpSpPr/>
              <p:nvPr/>
            </p:nvGrpSpPr>
            <p:grpSpPr>
              <a:xfrm>
                <a:off x="7282637" y="4957906"/>
                <a:ext cx="1361205" cy="101316"/>
                <a:chOff x="7282637" y="5234548"/>
                <a:chExt cx="1361205" cy="101316"/>
              </a:xfrm>
            </p:grpSpPr>
            <p:sp>
              <p:nvSpPr>
                <p:cNvPr id="444" name="Google Shape;444;p48"/>
                <p:cNvSpPr/>
                <p:nvPr/>
              </p:nvSpPr>
              <p:spPr>
                <a:xfrm>
                  <a:off x="7282637" y="5244364"/>
                  <a:ext cx="91500" cy="9150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45" name="Google Shape;445;p48"/>
                <p:cNvSpPr/>
                <p:nvPr/>
              </p:nvSpPr>
              <p:spPr>
                <a:xfrm>
                  <a:off x="7973908" y="5234548"/>
                  <a:ext cx="91500" cy="9150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46" name="Google Shape;446;p48"/>
                <p:cNvSpPr/>
                <p:nvPr/>
              </p:nvSpPr>
              <p:spPr>
                <a:xfrm>
                  <a:off x="8137365" y="5234548"/>
                  <a:ext cx="91500" cy="9150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47" name="Google Shape;447;p48"/>
                <p:cNvSpPr/>
                <p:nvPr/>
              </p:nvSpPr>
              <p:spPr>
                <a:xfrm>
                  <a:off x="8552342" y="5234548"/>
                  <a:ext cx="91500" cy="91500"/>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grpSp>
          <p:sp>
            <p:nvSpPr>
              <p:cNvPr id="448" name="Google Shape;448;p48"/>
              <p:cNvSpPr/>
              <p:nvPr/>
            </p:nvSpPr>
            <p:spPr>
              <a:xfrm>
                <a:off x="7796089" y="4854446"/>
                <a:ext cx="594300" cy="267300"/>
              </a:xfrm>
              <a:prstGeom prst="rect">
                <a:avLst/>
              </a:prstGeom>
              <a:noFill/>
              <a:ln w="2540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sp>
            <p:nvSpPr>
              <p:cNvPr id="449" name="Google Shape;449;p48"/>
              <p:cNvSpPr txBox="1"/>
              <p:nvPr/>
            </p:nvSpPr>
            <p:spPr>
              <a:xfrm>
                <a:off x="7057694" y="4402603"/>
                <a:ext cx="2101500" cy="47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Reflector pair</a:t>
                </a:r>
                <a:endParaRPr/>
              </a:p>
            </p:txBody>
          </p:sp>
          <p:sp>
            <p:nvSpPr>
              <p:cNvPr id="450" name="Google Shape;450;p48"/>
              <p:cNvSpPr/>
              <p:nvPr/>
            </p:nvSpPr>
            <p:spPr>
              <a:xfrm rot="5400000">
                <a:off x="7813101" y="5267386"/>
                <a:ext cx="234900" cy="371700"/>
              </a:xfrm>
              <a:prstGeom prst="uturnArrow">
                <a:avLst>
                  <a:gd name="adj1" fmla="val 17424"/>
                  <a:gd name="adj2" fmla="val 25000"/>
                  <a:gd name="adj3" fmla="val 105401"/>
                  <a:gd name="adj4" fmla="val 43543"/>
                  <a:gd name="adj5" fmla="val 10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000000"/>
                  </a:solidFill>
                  <a:latin typeface="Arial"/>
                  <a:ea typeface="Arial"/>
                  <a:cs typeface="Arial"/>
                  <a:sym typeface="Arial"/>
                </a:endParaRPr>
              </a:p>
            </p:txBody>
          </p:sp>
          <p:sp>
            <p:nvSpPr>
              <p:cNvPr id="451" name="Google Shape;451;p48"/>
              <p:cNvSpPr/>
              <p:nvPr/>
            </p:nvSpPr>
            <p:spPr>
              <a:xfrm rot="5400000">
                <a:off x="8223760" y="5268593"/>
                <a:ext cx="234900" cy="371400"/>
              </a:xfrm>
              <a:prstGeom prst="uturnArrow">
                <a:avLst>
                  <a:gd name="adj1" fmla="val 24173"/>
                  <a:gd name="adj2" fmla="val 25000"/>
                  <a:gd name="adj3" fmla="val 103666"/>
                  <a:gd name="adj4" fmla="val 43750"/>
                  <a:gd name="adj5" fmla="val 10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000000"/>
                  </a:solidFill>
                  <a:latin typeface="Arial"/>
                  <a:ea typeface="Arial"/>
                  <a:cs typeface="Arial"/>
                  <a:sym typeface="Arial"/>
                </a:endParaRPr>
              </a:p>
            </p:txBody>
          </p:sp>
          <p:sp>
            <p:nvSpPr>
              <p:cNvPr id="452" name="Google Shape;452;p48"/>
              <p:cNvSpPr/>
              <p:nvPr/>
            </p:nvSpPr>
            <p:spPr>
              <a:xfrm>
                <a:off x="7061200" y="5141901"/>
                <a:ext cx="1938900" cy="233100"/>
              </a:xfrm>
              <a:prstGeom prst="right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Verdana"/>
                  <a:buNone/>
                </a:pPr>
                <a:endParaRPr sz="1600" b="0" i="0" u="none" strike="noStrike" cap="none">
                  <a:solidFill>
                    <a:srgbClr val="FFFFFF"/>
                  </a:solidFill>
                  <a:latin typeface="Arial"/>
                  <a:ea typeface="Arial"/>
                  <a:cs typeface="Arial"/>
                  <a:sym typeface="Arial"/>
                </a:endParaRPr>
              </a:p>
            </p:txBody>
          </p:sp>
        </p:grpSp>
        <p:sp>
          <p:nvSpPr>
            <p:cNvPr id="453" name="Google Shape;453;p48"/>
            <p:cNvSpPr txBox="1"/>
            <p:nvPr/>
          </p:nvSpPr>
          <p:spPr>
            <a:xfrm>
              <a:off x="4771257" y="4267500"/>
              <a:ext cx="13806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rgbClr val="000000"/>
                  </a:solidFill>
                  <a:latin typeface="Arial"/>
                  <a:ea typeface="Arial"/>
                  <a:cs typeface="Arial"/>
                  <a:sym typeface="Arial"/>
                </a:rPr>
                <a:t>Lightwave</a:t>
              </a:r>
              <a:endParaRPr/>
            </a:p>
          </p:txBody>
        </p:sp>
        <p:cxnSp>
          <p:nvCxnSpPr>
            <p:cNvPr id="454" name="Google Shape;454;p48"/>
            <p:cNvCxnSpPr>
              <a:stCxn id="408" idx="3"/>
              <a:endCxn id="422" idx="0"/>
            </p:cNvCxnSpPr>
            <p:nvPr/>
          </p:nvCxnSpPr>
          <p:spPr>
            <a:xfrm>
              <a:off x="3338314" y="2597029"/>
              <a:ext cx="1361100" cy="239400"/>
            </a:xfrm>
            <a:prstGeom prst="bentConnector2">
              <a:avLst/>
            </a:prstGeom>
            <a:noFill/>
            <a:ln w="25400" cap="flat" cmpd="sng">
              <a:solidFill>
                <a:srgbClr val="000000"/>
              </a:solidFill>
              <a:prstDash val="solid"/>
              <a:miter lim="800000"/>
              <a:headEnd type="none" w="sm" len="sm"/>
              <a:tailEnd type="triangle" w="med" len="med"/>
            </a:ln>
          </p:spPr>
        </p:cxnSp>
        <p:cxnSp>
          <p:nvCxnSpPr>
            <p:cNvPr id="455" name="Google Shape;455;p48"/>
            <p:cNvCxnSpPr>
              <a:stCxn id="418" idx="0"/>
              <a:endCxn id="409" idx="3"/>
            </p:cNvCxnSpPr>
            <p:nvPr/>
          </p:nvCxnSpPr>
          <p:spPr>
            <a:xfrm rot="5400000" flipH="1">
              <a:off x="3237048" y="3881506"/>
              <a:ext cx="537900" cy="236700"/>
            </a:xfrm>
            <a:prstGeom prst="bentConnector2">
              <a:avLst/>
            </a:prstGeom>
            <a:noFill/>
            <a:ln w="25400" cap="flat" cmpd="sng">
              <a:solidFill>
                <a:srgbClr val="000000"/>
              </a:solidFill>
              <a:prstDash val="solid"/>
              <a:miter lim="800000"/>
              <a:headEnd type="none" w="sm" len="sm"/>
              <a:tailEnd type="triangle" w="med" len="med"/>
            </a:ln>
          </p:spPr>
        </p:cxnSp>
        <p:sp>
          <p:nvSpPr>
            <p:cNvPr id="456" name="Google Shape;456;p48"/>
            <p:cNvSpPr txBox="1"/>
            <p:nvPr/>
          </p:nvSpPr>
          <p:spPr>
            <a:xfrm>
              <a:off x="3512026" y="2321779"/>
              <a:ext cx="10422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0" i="0" u="none" strike="noStrike" cap="none">
                  <a:solidFill>
                    <a:srgbClr val="000000"/>
                  </a:solidFill>
                  <a:latin typeface="Arial"/>
                  <a:ea typeface="Arial"/>
                  <a:cs typeface="Arial"/>
                  <a:sym typeface="Arial"/>
                </a:rPr>
                <a:t>Microwave</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9"/>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Conclusions</a:t>
            </a:r>
            <a:endParaRPr sz="3600">
              <a:solidFill>
                <a:srgbClr val="000000"/>
              </a:solidFill>
            </a:endParaRPr>
          </a:p>
        </p:txBody>
      </p:sp>
      <p:sp>
        <p:nvSpPr>
          <p:cNvPr id="462" name="Google Shape;462;p49"/>
          <p:cNvSpPr txBox="1"/>
          <p:nvPr/>
        </p:nvSpPr>
        <p:spPr>
          <a:xfrm>
            <a:off x="164700" y="1123332"/>
            <a:ext cx="8814600" cy="5647200"/>
          </a:xfrm>
          <a:prstGeom prst="rect">
            <a:avLst/>
          </a:prstGeom>
          <a:noFill/>
          <a:ln>
            <a:noFill/>
          </a:ln>
        </p:spPr>
        <p:txBody>
          <a:bodyPr spcFirstLastPara="1" wrap="square" lIns="90000" tIns="45000" rIns="90000" bIns="45000" anchor="t" anchorCtr="0">
            <a:noAutofit/>
          </a:bodyPr>
          <a:lstStyle/>
          <a:p>
            <a:pPr marL="76200" marR="0" lvl="0" algn="ctr" rtl="0">
              <a:lnSpc>
                <a:spcPct val="114000"/>
              </a:lnSpc>
              <a:spcBef>
                <a:spcPts val="0"/>
              </a:spcBef>
              <a:spcAft>
                <a:spcPts val="0"/>
              </a:spcAft>
              <a:buSzPts val="2400"/>
            </a:pPr>
            <a:r>
              <a:rPr lang="en-US" sz="2800" dirty="0">
                <a:solidFill>
                  <a:schemeClr val="dk1"/>
                </a:solidFill>
              </a:rPr>
              <a:t>New strainmeter designs that will reduce the cost of deployment compared to the current state-of-the-art.</a:t>
            </a:r>
            <a:endParaRPr sz="2800" dirty="0">
              <a:solidFill>
                <a:schemeClr val="dk1"/>
              </a:solidFill>
            </a:endParaRPr>
          </a:p>
          <a:p>
            <a:pPr marL="914400" indent="-381000" algn="just">
              <a:lnSpc>
                <a:spcPct val="114000"/>
              </a:lnSpc>
              <a:spcBef>
                <a:spcPts val="800"/>
              </a:spcBef>
              <a:buClr>
                <a:schemeClr val="dk1"/>
              </a:buClr>
              <a:buSzPts val="2400"/>
              <a:buChar char="○"/>
            </a:pPr>
            <a:r>
              <a:rPr lang="en-US" sz="2400" dirty="0">
                <a:solidFill>
                  <a:schemeClr val="dk1"/>
                </a:solidFill>
              </a:rPr>
              <a:t>Electromagnetic based on commercial sensors</a:t>
            </a:r>
            <a:endParaRPr sz="2400" dirty="0">
              <a:solidFill>
                <a:schemeClr val="dk1"/>
              </a:solidFill>
            </a:endParaRPr>
          </a:p>
          <a:p>
            <a:pPr marL="1371600" marR="0" lvl="2" indent="-381000" algn="just" rtl="0">
              <a:lnSpc>
                <a:spcPct val="114000"/>
              </a:lnSpc>
              <a:spcBef>
                <a:spcPts val="800"/>
              </a:spcBef>
              <a:spcAft>
                <a:spcPts val="0"/>
              </a:spcAft>
              <a:buClr>
                <a:schemeClr val="dk1"/>
              </a:buClr>
              <a:buSzPts val="2400"/>
              <a:buChar char="■"/>
            </a:pPr>
            <a:r>
              <a:rPr lang="en-US" sz="2400" dirty="0">
                <a:solidFill>
                  <a:schemeClr val="dk1"/>
                </a:solidFill>
              </a:rPr>
              <a:t>Grout-in (expendable)</a:t>
            </a:r>
            <a:endParaRPr sz="2400" dirty="0">
              <a:solidFill>
                <a:schemeClr val="dk1"/>
              </a:solidFill>
            </a:endParaRPr>
          </a:p>
          <a:p>
            <a:pPr marL="1371600" marR="0" lvl="2" indent="-381000" algn="just" rtl="0">
              <a:lnSpc>
                <a:spcPct val="114000"/>
              </a:lnSpc>
              <a:spcBef>
                <a:spcPts val="800"/>
              </a:spcBef>
              <a:spcAft>
                <a:spcPts val="0"/>
              </a:spcAft>
              <a:buClr>
                <a:schemeClr val="dk1"/>
              </a:buClr>
              <a:buSzPts val="2400"/>
              <a:buChar char="■"/>
            </a:pPr>
            <a:r>
              <a:rPr lang="en-US" sz="2400" dirty="0">
                <a:solidFill>
                  <a:schemeClr val="dk1"/>
                </a:solidFill>
              </a:rPr>
              <a:t>Removable (not yet…)</a:t>
            </a:r>
            <a:endParaRPr sz="2400" dirty="0">
              <a:solidFill>
                <a:schemeClr val="dk1"/>
              </a:solidFill>
            </a:endParaRPr>
          </a:p>
          <a:p>
            <a:pPr marL="914400" marR="0" lvl="1" indent="-381000" algn="just" rtl="0">
              <a:lnSpc>
                <a:spcPct val="114000"/>
              </a:lnSpc>
              <a:spcBef>
                <a:spcPts val="800"/>
              </a:spcBef>
              <a:spcAft>
                <a:spcPts val="0"/>
              </a:spcAft>
              <a:buClr>
                <a:schemeClr val="dk1"/>
              </a:buClr>
              <a:buSzPts val="2400"/>
              <a:buChar char="○"/>
            </a:pPr>
            <a:r>
              <a:rPr lang="en-US" sz="2400" dirty="0">
                <a:solidFill>
                  <a:schemeClr val="dk1"/>
                </a:solidFill>
              </a:rPr>
              <a:t>Embedded optical fiber Michelson</a:t>
            </a:r>
            <a:endParaRPr sz="2400" dirty="0">
              <a:solidFill>
                <a:schemeClr val="dk1"/>
              </a:solidFill>
            </a:endParaRPr>
          </a:p>
          <a:p>
            <a:pPr marL="1371600" marR="0" lvl="2" indent="-381000" algn="just" rtl="0">
              <a:lnSpc>
                <a:spcPct val="114000"/>
              </a:lnSpc>
              <a:spcBef>
                <a:spcPts val="800"/>
              </a:spcBef>
              <a:spcAft>
                <a:spcPts val="0"/>
              </a:spcAft>
              <a:buClr>
                <a:schemeClr val="dk1"/>
              </a:buClr>
              <a:buSzPts val="2400"/>
              <a:buChar char="■"/>
            </a:pPr>
            <a:r>
              <a:rPr lang="en-US" sz="2400" dirty="0">
                <a:solidFill>
                  <a:schemeClr val="dk1"/>
                </a:solidFill>
              </a:rPr>
              <a:t>Single-component (areal)</a:t>
            </a:r>
            <a:endParaRPr sz="2400" dirty="0">
              <a:solidFill>
                <a:schemeClr val="dk1"/>
              </a:solidFill>
            </a:endParaRPr>
          </a:p>
          <a:p>
            <a:pPr marL="1371600" marR="0" lvl="2" indent="-381000" algn="just" rtl="0">
              <a:lnSpc>
                <a:spcPct val="114000"/>
              </a:lnSpc>
              <a:spcBef>
                <a:spcPts val="800"/>
              </a:spcBef>
              <a:spcAft>
                <a:spcPts val="0"/>
              </a:spcAft>
              <a:buClr>
                <a:schemeClr val="dk1"/>
              </a:buClr>
              <a:buSzPts val="2400"/>
              <a:buChar char="■"/>
            </a:pPr>
            <a:r>
              <a:rPr lang="en-US" sz="2400" dirty="0" err="1">
                <a:solidFill>
                  <a:schemeClr val="dk1"/>
                </a:solidFill>
              </a:rPr>
              <a:t>Mulit</a:t>
            </a:r>
            <a:r>
              <a:rPr lang="en-US" sz="2400" dirty="0">
                <a:solidFill>
                  <a:schemeClr val="dk1"/>
                </a:solidFill>
              </a:rPr>
              <a:t>-component (horizontal tensor)</a:t>
            </a:r>
            <a:endParaRPr sz="2400" dirty="0">
              <a:solidFill>
                <a:schemeClr val="dk1"/>
              </a:solidFill>
            </a:endParaRPr>
          </a:p>
          <a:p>
            <a:pPr marL="1371600" marR="0" lvl="2" indent="-381000" algn="just" rtl="0">
              <a:lnSpc>
                <a:spcPct val="114000"/>
              </a:lnSpc>
              <a:spcBef>
                <a:spcPts val="800"/>
              </a:spcBef>
              <a:spcAft>
                <a:spcPts val="0"/>
              </a:spcAft>
              <a:buClr>
                <a:schemeClr val="dk1"/>
              </a:buClr>
              <a:buSzPts val="2400"/>
              <a:buChar char="■"/>
            </a:pPr>
            <a:r>
              <a:rPr lang="en-US" sz="2400" dirty="0">
                <a:solidFill>
                  <a:schemeClr val="dk1"/>
                </a:solidFill>
              </a:rPr>
              <a:t>Smart casing!</a:t>
            </a:r>
            <a:endParaRPr sz="2400" dirty="0">
              <a:solidFill>
                <a:schemeClr val="dk1"/>
              </a:solidFill>
            </a:endParaRPr>
          </a:p>
          <a:p>
            <a:pPr marL="914400" marR="0" lvl="1" indent="-381000" algn="just" rtl="0">
              <a:lnSpc>
                <a:spcPct val="114000"/>
              </a:lnSpc>
              <a:spcBef>
                <a:spcPts val="800"/>
              </a:spcBef>
              <a:spcAft>
                <a:spcPts val="800"/>
              </a:spcAft>
              <a:buClr>
                <a:schemeClr val="dk1"/>
              </a:buClr>
              <a:buSzPts val="2400"/>
              <a:buChar char="○"/>
            </a:pPr>
            <a:r>
              <a:rPr lang="en-US" sz="2400" dirty="0">
                <a:solidFill>
                  <a:schemeClr val="dk1"/>
                </a:solidFill>
              </a:rPr>
              <a:t>Microwave photonics for DAS</a:t>
            </a:r>
            <a:endParaRP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Background and Motivation</a:t>
            </a:r>
            <a:endParaRPr sz="3600">
              <a:solidFill>
                <a:srgbClr val="000000"/>
              </a:solidFill>
            </a:endParaRPr>
          </a:p>
        </p:txBody>
      </p:sp>
      <p:pic>
        <p:nvPicPr>
          <p:cNvPr id="168" name="Google Shape;168;p29"/>
          <p:cNvPicPr preferRelativeResize="0"/>
          <p:nvPr/>
        </p:nvPicPr>
        <p:blipFill rotWithShape="1">
          <a:blip r:embed="rId3">
            <a:alphaModFix/>
          </a:blip>
          <a:srcRect/>
          <a:stretch/>
        </p:blipFill>
        <p:spPr>
          <a:xfrm>
            <a:off x="851781" y="1425950"/>
            <a:ext cx="7440432" cy="5276850"/>
          </a:xfrm>
          <a:prstGeom prst="rect">
            <a:avLst/>
          </a:prstGeom>
          <a:noFill/>
          <a:ln>
            <a:noFill/>
          </a:ln>
        </p:spPr>
      </p:pic>
      <p:sp>
        <p:nvSpPr>
          <p:cNvPr id="169" name="Google Shape;169;p29"/>
          <p:cNvSpPr txBox="1"/>
          <p:nvPr/>
        </p:nvSpPr>
        <p:spPr>
          <a:xfrm>
            <a:off x="851788" y="825925"/>
            <a:ext cx="7440300" cy="52380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en-US" sz="3200" b="0" strike="noStrike">
                <a:solidFill>
                  <a:srgbClr val="000000"/>
                </a:solidFill>
                <a:latin typeface="Arial"/>
                <a:ea typeface="Arial"/>
                <a:cs typeface="Arial"/>
                <a:sym typeface="Arial"/>
              </a:rPr>
              <a:t>  Before Injectio</a:t>
            </a:r>
            <a:r>
              <a:rPr lang="en-US" sz="3200"/>
              <a:t>n</a:t>
            </a:r>
            <a:endParaRPr sz="1800" b="0"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Background and Motivation</a:t>
            </a:r>
            <a:endParaRPr sz="3600">
              <a:solidFill>
                <a:srgbClr val="000000"/>
              </a:solidFill>
            </a:endParaRPr>
          </a:p>
        </p:txBody>
      </p:sp>
      <p:sp>
        <p:nvSpPr>
          <p:cNvPr id="175" name="Google Shape;175;p30"/>
          <p:cNvSpPr txBox="1"/>
          <p:nvPr/>
        </p:nvSpPr>
        <p:spPr>
          <a:xfrm>
            <a:off x="851788" y="825925"/>
            <a:ext cx="7440300" cy="52380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en-US" sz="3200" b="0" strike="noStrike">
                <a:solidFill>
                  <a:srgbClr val="000000"/>
                </a:solidFill>
                <a:latin typeface="Arial"/>
                <a:ea typeface="Arial"/>
                <a:cs typeface="Arial"/>
                <a:sym typeface="Arial"/>
              </a:rPr>
              <a:t>  </a:t>
            </a:r>
            <a:r>
              <a:rPr lang="en-US" sz="3200"/>
              <a:t>During</a:t>
            </a:r>
            <a:r>
              <a:rPr lang="en-US" sz="3200" b="0" strike="noStrike">
                <a:solidFill>
                  <a:srgbClr val="000000"/>
                </a:solidFill>
                <a:latin typeface="Arial"/>
                <a:ea typeface="Arial"/>
                <a:cs typeface="Arial"/>
                <a:sym typeface="Arial"/>
              </a:rPr>
              <a:t> Injectio</a:t>
            </a:r>
            <a:r>
              <a:rPr lang="en-US" sz="3200"/>
              <a:t>n</a:t>
            </a:r>
            <a:endParaRPr sz="1800" b="0" strike="noStrike">
              <a:solidFill>
                <a:srgbClr val="000000"/>
              </a:solidFill>
              <a:latin typeface="Arial"/>
              <a:ea typeface="Arial"/>
              <a:cs typeface="Arial"/>
              <a:sym typeface="Arial"/>
            </a:endParaRPr>
          </a:p>
        </p:txBody>
      </p:sp>
      <p:pic>
        <p:nvPicPr>
          <p:cNvPr id="176" name="Google Shape;176;p30"/>
          <p:cNvPicPr preferRelativeResize="0"/>
          <p:nvPr/>
        </p:nvPicPr>
        <p:blipFill rotWithShape="1">
          <a:blip r:embed="rId3">
            <a:alphaModFix/>
          </a:blip>
          <a:srcRect/>
          <a:stretch/>
        </p:blipFill>
        <p:spPr>
          <a:xfrm>
            <a:off x="851732" y="1437437"/>
            <a:ext cx="7440300" cy="52653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Background and Motivation</a:t>
            </a:r>
            <a:endParaRPr sz="3600">
              <a:solidFill>
                <a:srgbClr val="000000"/>
              </a:solidFill>
            </a:endParaRPr>
          </a:p>
        </p:txBody>
      </p:sp>
      <p:pic>
        <p:nvPicPr>
          <p:cNvPr id="182" name="Google Shape;182;p31"/>
          <p:cNvPicPr preferRelativeResize="0"/>
          <p:nvPr/>
        </p:nvPicPr>
        <p:blipFill>
          <a:blip r:embed="rId3">
            <a:alphaModFix/>
          </a:blip>
          <a:stretch>
            <a:fillRect/>
          </a:stretch>
        </p:blipFill>
        <p:spPr>
          <a:xfrm>
            <a:off x="154499" y="799198"/>
            <a:ext cx="4326157" cy="5932651"/>
          </a:xfrm>
          <a:prstGeom prst="rect">
            <a:avLst/>
          </a:prstGeom>
          <a:noFill/>
          <a:ln>
            <a:noFill/>
          </a:ln>
        </p:spPr>
      </p:pic>
      <p:sp>
        <p:nvSpPr>
          <p:cNvPr id="183" name="Google Shape;183;p31"/>
          <p:cNvSpPr txBox="1"/>
          <p:nvPr/>
        </p:nvSpPr>
        <p:spPr>
          <a:xfrm>
            <a:off x="9338875" y="1348325"/>
            <a:ext cx="3533100" cy="3113700"/>
          </a:xfrm>
          <a:prstGeom prst="rect">
            <a:avLst/>
          </a:prstGeom>
          <a:noFill/>
          <a:ln>
            <a:noFill/>
          </a:ln>
        </p:spPr>
        <p:txBody>
          <a:bodyPr spcFirstLastPara="1" wrap="square" lIns="90000" tIns="45000" rIns="90000" bIns="45000" anchor="t" anchorCtr="0">
            <a:noAutofit/>
          </a:bodyPr>
          <a:lstStyle/>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The resulting deformation is traditionally monitored by making pressure and/or tilt measurements in one or more nearby wells. These data can be used to estimate the geomechanical properties of the injection site. However, modeling results suggest that the material parameters can be better constrained with the inclusion of strain measurements.</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Explanation of Data Scenarios:</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A – Reservoir Pressure Data Only</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B – Tilt Meter Data Only</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C – Strain Tensor Data Only</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D – Confining P + Tilt Data</a:t>
            </a:r>
            <a:endParaRPr sz="1200" b="0" strike="noStrike">
              <a:solidFill>
                <a:srgbClr val="000000"/>
              </a:solidFill>
              <a:latin typeface="Arial"/>
              <a:ea typeface="Arial"/>
              <a:cs typeface="Arial"/>
              <a:sym typeface="Arial"/>
            </a:endParaRPr>
          </a:p>
          <a:p>
            <a:pPr marL="0" marR="0" lvl="0" indent="0" algn="just" rtl="0">
              <a:spcBef>
                <a:spcPts val="0"/>
              </a:spcBef>
              <a:spcAft>
                <a:spcPts val="0"/>
              </a:spcAft>
              <a:buNone/>
            </a:pPr>
            <a:r>
              <a:rPr lang="en-US" sz="1200" b="0" strike="noStrike">
                <a:solidFill>
                  <a:srgbClr val="000000"/>
                </a:solidFill>
                <a:latin typeface="Arial"/>
                <a:ea typeface="Arial"/>
                <a:cs typeface="Arial"/>
                <a:sym typeface="Arial"/>
              </a:rPr>
              <a:t>E – Confining P + Tilt + Strain Data</a:t>
            </a:r>
            <a:endParaRPr sz="1200" b="0" strike="noStrike">
              <a:solidFill>
                <a:srgbClr val="000000"/>
              </a:solidFill>
              <a:latin typeface="Arial"/>
              <a:ea typeface="Arial"/>
              <a:cs typeface="Arial"/>
              <a:sym typeface="Arial"/>
            </a:endParaRPr>
          </a:p>
        </p:txBody>
      </p:sp>
      <p:sp>
        <p:nvSpPr>
          <p:cNvPr id="184" name="Google Shape;184;p31"/>
          <p:cNvSpPr txBox="1">
            <a:spLocks noGrp="1"/>
          </p:cNvSpPr>
          <p:nvPr>
            <p:ph type="body" idx="1"/>
          </p:nvPr>
        </p:nvSpPr>
        <p:spPr>
          <a:xfrm>
            <a:off x="4414800" y="986400"/>
            <a:ext cx="4729200" cy="48852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15000"/>
              </a:lnSpc>
              <a:spcBef>
                <a:spcPts val="0"/>
              </a:spcBef>
              <a:spcAft>
                <a:spcPts val="0"/>
              </a:spcAft>
              <a:buSzPts val="3000"/>
              <a:buChar char="●"/>
            </a:pPr>
            <a:r>
              <a:rPr lang="en-US" sz="3000"/>
              <a:t>Previous innovations</a:t>
            </a:r>
            <a:endParaRPr sz="3000"/>
          </a:p>
          <a:p>
            <a:pPr marL="914400" marR="0" lvl="1" indent="-381000" algn="l" rtl="0">
              <a:lnSpc>
                <a:spcPct val="115000"/>
              </a:lnSpc>
              <a:spcBef>
                <a:spcPts val="0"/>
              </a:spcBef>
              <a:spcAft>
                <a:spcPts val="0"/>
              </a:spcAft>
              <a:buSzPts val="2400"/>
              <a:buChar char="○"/>
            </a:pPr>
            <a:r>
              <a:rPr lang="en-US" sz="2400"/>
              <a:t>Strain &amp; tilt improves parameter estimation</a:t>
            </a:r>
            <a:endParaRPr sz="2400"/>
          </a:p>
          <a:p>
            <a:pPr marL="914400" marR="0" lvl="1" indent="-381000" algn="l" rtl="0">
              <a:lnSpc>
                <a:spcPct val="115000"/>
              </a:lnSpc>
              <a:spcBef>
                <a:spcPts val="0"/>
              </a:spcBef>
              <a:spcAft>
                <a:spcPts val="0"/>
              </a:spcAft>
              <a:buSzPts val="2400"/>
              <a:buChar char="○"/>
            </a:pPr>
            <a:r>
              <a:rPr lang="en-US" sz="2400"/>
              <a:t>Measurements in cap rock</a:t>
            </a:r>
            <a:endParaRPr sz="2400"/>
          </a:p>
          <a:p>
            <a:pPr marL="0" marR="0" lvl="0" indent="0" algn="l" rtl="0">
              <a:lnSpc>
                <a:spcPct val="115000"/>
              </a:lnSpc>
              <a:spcBef>
                <a:spcPts val="0"/>
              </a:spcBef>
              <a:spcAft>
                <a:spcPts val="0"/>
              </a:spcAft>
              <a:buNone/>
            </a:pPr>
            <a:endParaRPr sz="2400"/>
          </a:p>
          <a:p>
            <a:pPr marL="0" marR="0" lvl="0" indent="0" algn="l" rtl="0">
              <a:lnSpc>
                <a:spcPct val="115000"/>
              </a:lnSpc>
              <a:spcBef>
                <a:spcPts val="0"/>
              </a:spcBef>
              <a:spcAft>
                <a:spcPts val="0"/>
              </a:spcAft>
              <a:buNone/>
            </a:pPr>
            <a:endParaRPr sz="2400"/>
          </a:p>
          <a:p>
            <a:pPr marL="457200" lvl="0" indent="-419100" algn="l" rtl="0">
              <a:spcBef>
                <a:spcPts val="0"/>
              </a:spcBef>
              <a:spcAft>
                <a:spcPts val="0"/>
              </a:spcAft>
              <a:buSzPts val="3000"/>
              <a:buChar char="●"/>
            </a:pPr>
            <a:r>
              <a:rPr lang="en-US" sz="3000"/>
              <a:t>Project goals</a:t>
            </a:r>
            <a:endParaRPr sz="3000"/>
          </a:p>
          <a:p>
            <a:pPr marL="914400" lvl="1" indent="-381000" algn="l" rtl="0">
              <a:spcBef>
                <a:spcPts val="0"/>
              </a:spcBef>
              <a:spcAft>
                <a:spcPts val="0"/>
              </a:spcAft>
              <a:buSzPts val="2400"/>
              <a:buChar char="○"/>
            </a:pPr>
            <a:r>
              <a:rPr lang="en-US" sz="2400"/>
              <a:t>Develop low-cost strainmeters &amp; tiltmeters</a:t>
            </a:r>
            <a:endParaRPr sz="2400"/>
          </a:p>
          <a:p>
            <a:pPr marL="914400" lvl="1" indent="-381000" algn="l" rtl="0">
              <a:spcBef>
                <a:spcPts val="0"/>
              </a:spcBef>
              <a:spcAft>
                <a:spcPts val="0"/>
              </a:spcAft>
              <a:buSzPts val="2400"/>
              <a:buChar char="○"/>
            </a:pPr>
            <a:r>
              <a:rPr lang="en-US" sz="2400"/>
              <a:t>Inversion of real strain &amp; tilt data </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32"/>
          <p:cNvGrpSpPr/>
          <p:nvPr/>
        </p:nvGrpSpPr>
        <p:grpSpPr>
          <a:xfrm>
            <a:off x="2333" y="1401927"/>
            <a:ext cx="9100673" cy="2483062"/>
            <a:chOff x="48697873" y="21735584"/>
            <a:chExt cx="8142322" cy="2088186"/>
          </a:xfrm>
        </p:grpSpPr>
        <p:grpSp>
          <p:nvGrpSpPr>
            <p:cNvPr id="190" name="Google Shape;190;p32"/>
            <p:cNvGrpSpPr/>
            <p:nvPr/>
          </p:nvGrpSpPr>
          <p:grpSpPr>
            <a:xfrm>
              <a:off x="48697873" y="21740139"/>
              <a:ext cx="2667798" cy="2083631"/>
              <a:chOff x="152400" y="4033466"/>
              <a:chExt cx="2278222" cy="1767736"/>
            </a:xfrm>
          </p:grpSpPr>
          <p:pic>
            <p:nvPicPr>
              <p:cNvPr id="191" name="Google Shape;191;p32" descr="C:\Users\LMURDOC\Box Sync\projects\Avant field\Alex figs\avant1a\data8_sims1_obj01.png"/>
              <p:cNvPicPr preferRelativeResize="0"/>
              <p:nvPr/>
            </p:nvPicPr>
            <p:blipFill rotWithShape="1">
              <a:blip r:embed="rId3">
                <a:alphaModFix/>
              </a:blip>
              <a:srcRect/>
              <a:stretch/>
            </p:blipFill>
            <p:spPr>
              <a:xfrm>
                <a:off x="152400" y="4033466"/>
                <a:ext cx="2278222" cy="1767736"/>
              </a:xfrm>
              <a:prstGeom prst="rect">
                <a:avLst/>
              </a:prstGeom>
              <a:noFill/>
              <a:ln>
                <a:noFill/>
              </a:ln>
            </p:spPr>
          </p:pic>
          <p:sp>
            <p:nvSpPr>
              <p:cNvPr id="192" name="Google Shape;192;p32"/>
              <p:cNvSpPr/>
              <p:nvPr/>
            </p:nvSpPr>
            <p:spPr>
              <a:xfrm>
                <a:off x="469900" y="4083050"/>
                <a:ext cx="1923900" cy="1416000"/>
              </a:xfrm>
              <a:custGeom>
                <a:avLst/>
                <a:gdLst/>
                <a:ahLst/>
                <a:cxnLst/>
                <a:rect l="l" t="t" r="r" b="b"/>
                <a:pathLst>
                  <a:path w="120000" h="120000" extrusionOk="0">
                    <a:moveTo>
                      <a:pt x="0" y="120000"/>
                    </a:moveTo>
                    <a:lnTo>
                      <a:pt x="32079" y="119730"/>
                    </a:lnTo>
                    <a:lnTo>
                      <a:pt x="39009" y="84215"/>
                    </a:lnTo>
                    <a:lnTo>
                      <a:pt x="49306" y="40358"/>
                    </a:lnTo>
                    <a:lnTo>
                      <a:pt x="60792" y="0"/>
                    </a:lnTo>
                    <a:lnTo>
                      <a:pt x="80792" y="39013"/>
                    </a:lnTo>
                    <a:lnTo>
                      <a:pt x="99207" y="63766"/>
                    </a:lnTo>
                    <a:lnTo>
                      <a:pt x="120000" y="80986"/>
                    </a:lnTo>
                  </a:path>
                </a:pathLst>
              </a:custGeom>
              <a:noFill/>
              <a:ln w="38100" cap="flat" cmpd="sng">
                <a:solidFill>
                  <a:srgbClr val="92D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93" name="Google Shape;193;p32"/>
            <p:cNvGrpSpPr/>
            <p:nvPr/>
          </p:nvGrpSpPr>
          <p:grpSpPr>
            <a:xfrm>
              <a:off x="51464009" y="21737340"/>
              <a:ext cx="2686200" cy="2083630"/>
              <a:chOff x="2590800" y="4033466"/>
              <a:chExt cx="2293937" cy="1767735"/>
            </a:xfrm>
          </p:grpSpPr>
          <p:pic>
            <p:nvPicPr>
              <p:cNvPr id="194" name="Google Shape;194;p32" descr="C:\Users\LMURDOC\Box Sync\projects\Avant field\Alex figs\avant1a\data8_sims1_obj02.png"/>
              <p:cNvPicPr preferRelativeResize="0"/>
              <p:nvPr/>
            </p:nvPicPr>
            <p:blipFill rotWithShape="1">
              <a:blip r:embed="rId4">
                <a:alphaModFix/>
              </a:blip>
              <a:srcRect/>
              <a:stretch/>
            </p:blipFill>
            <p:spPr>
              <a:xfrm>
                <a:off x="2590800" y="4033466"/>
                <a:ext cx="2293937" cy="1767735"/>
              </a:xfrm>
              <a:prstGeom prst="rect">
                <a:avLst/>
              </a:prstGeom>
              <a:noFill/>
              <a:ln>
                <a:noFill/>
              </a:ln>
            </p:spPr>
          </p:pic>
          <p:sp>
            <p:nvSpPr>
              <p:cNvPr id="195" name="Google Shape;195;p32"/>
              <p:cNvSpPr/>
              <p:nvPr/>
            </p:nvSpPr>
            <p:spPr>
              <a:xfrm>
                <a:off x="2908300" y="4257675"/>
                <a:ext cx="1933500" cy="1200300"/>
              </a:xfrm>
              <a:custGeom>
                <a:avLst/>
                <a:gdLst/>
                <a:ahLst/>
                <a:cxnLst/>
                <a:rect l="l" t="t" r="r" b="b"/>
                <a:pathLst>
                  <a:path w="120000" h="120000" extrusionOk="0">
                    <a:moveTo>
                      <a:pt x="0" y="317"/>
                    </a:moveTo>
                    <a:lnTo>
                      <a:pt x="33103" y="0"/>
                    </a:lnTo>
                    <a:lnTo>
                      <a:pt x="44334" y="58095"/>
                    </a:lnTo>
                    <a:lnTo>
                      <a:pt x="54581" y="97460"/>
                    </a:lnTo>
                    <a:lnTo>
                      <a:pt x="61477" y="120000"/>
                    </a:lnTo>
                    <a:lnTo>
                      <a:pt x="75270" y="96190"/>
                    </a:lnTo>
                    <a:lnTo>
                      <a:pt x="87290" y="84444"/>
                    </a:lnTo>
                    <a:lnTo>
                      <a:pt x="100492" y="76507"/>
                    </a:lnTo>
                    <a:lnTo>
                      <a:pt x="120000" y="67936"/>
                    </a:lnTo>
                  </a:path>
                </a:pathLst>
              </a:custGeom>
              <a:noFill/>
              <a:ln w="38100" cap="flat" cmpd="sng">
                <a:solidFill>
                  <a:srgbClr val="92D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96" name="Google Shape;196;p32"/>
            <p:cNvGrpSpPr/>
            <p:nvPr/>
          </p:nvGrpSpPr>
          <p:grpSpPr>
            <a:xfrm>
              <a:off x="54230145" y="21735584"/>
              <a:ext cx="2610049" cy="2083630"/>
              <a:chOff x="5098992" y="4048600"/>
              <a:chExt cx="2228906" cy="1767735"/>
            </a:xfrm>
          </p:grpSpPr>
          <p:pic>
            <p:nvPicPr>
              <p:cNvPr id="197" name="Google Shape;197;p32" descr="C:\Users\LMURDOC\Box Sync\projects\Avant field\Alex figs\avant1a\data8_sims1_obj03.png"/>
              <p:cNvPicPr preferRelativeResize="0"/>
              <p:nvPr/>
            </p:nvPicPr>
            <p:blipFill rotWithShape="1">
              <a:blip r:embed="rId5">
                <a:alphaModFix/>
              </a:blip>
              <a:srcRect/>
              <a:stretch/>
            </p:blipFill>
            <p:spPr>
              <a:xfrm>
                <a:off x="5098992" y="4048600"/>
                <a:ext cx="2228906" cy="1767735"/>
              </a:xfrm>
              <a:prstGeom prst="rect">
                <a:avLst/>
              </a:prstGeom>
              <a:noFill/>
              <a:ln>
                <a:noFill/>
              </a:ln>
            </p:spPr>
          </p:pic>
          <p:sp>
            <p:nvSpPr>
              <p:cNvPr id="198" name="Google Shape;198;p32"/>
              <p:cNvSpPr/>
              <p:nvPr/>
            </p:nvSpPr>
            <p:spPr>
              <a:xfrm>
                <a:off x="5359400" y="4410075"/>
                <a:ext cx="1917600" cy="981000"/>
              </a:xfrm>
              <a:custGeom>
                <a:avLst/>
                <a:gdLst/>
                <a:ahLst/>
                <a:cxnLst/>
                <a:rect l="l" t="t" r="r" b="b"/>
                <a:pathLst>
                  <a:path w="120000" h="120000" extrusionOk="0">
                    <a:moveTo>
                      <a:pt x="0" y="120000"/>
                    </a:moveTo>
                    <a:lnTo>
                      <a:pt x="32980" y="117281"/>
                    </a:lnTo>
                    <a:lnTo>
                      <a:pt x="60993" y="3106"/>
                    </a:lnTo>
                    <a:lnTo>
                      <a:pt x="66158" y="0"/>
                    </a:lnTo>
                    <a:lnTo>
                      <a:pt x="75298" y="776"/>
                    </a:lnTo>
                    <a:lnTo>
                      <a:pt x="120000" y="12815"/>
                    </a:lnTo>
                  </a:path>
                </a:pathLst>
              </a:custGeom>
              <a:noFill/>
              <a:ln w="38100" cap="flat" cmpd="sng">
                <a:solidFill>
                  <a:srgbClr val="92D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199" name="Google Shape;199;p32"/>
          <p:cNvGrpSpPr/>
          <p:nvPr/>
        </p:nvGrpSpPr>
        <p:grpSpPr>
          <a:xfrm>
            <a:off x="80400" y="4073584"/>
            <a:ext cx="6305277" cy="2703157"/>
            <a:chOff x="60581150" y="19617525"/>
            <a:chExt cx="7000418" cy="3021975"/>
          </a:xfrm>
        </p:grpSpPr>
        <p:grpSp>
          <p:nvGrpSpPr>
            <p:cNvPr id="200" name="Google Shape;200;p32"/>
            <p:cNvGrpSpPr/>
            <p:nvPr/>
          </p:nvGrpSpPr>
          <p:grpSpPr>
            <a:xfrm>
              <a:off x="60581150" y="19617525"/>
              <a:ext cx="3467201" cy="3021975"/>
              <a:chOff x="3893100" y="635625"/>
              <a:chExt cx="3467201" cy="3021975"/>
            </a:xfrm>
          </p:grpSpPr>
          <p:pic>
            <p:nvPicPr>
              <p:cNvPr id="201" name="Google Shape;201;p32" descr="C:\Users\LMURDOC\Box Sync\projects\Avant field\Alex figs\avant1a\pareto_log_coin_sims.png"/>
              <p:cNvPicPr preferRelativeResize="0"/>
              <p:nvPr/>
            </p:nvPicPr>
            <p:blipFill rotWithShape="1">
              <a:blip r:embed="rId6">
                <a:alphaModFix/>
              </a:blip>
              <a:srcRect r="12342"/>
              <a:stretch/>
            </p:blipFill>
            <p:spPr>
              <a:xfrm>
                <a:off x="3893100" y="635625"/>
                <a:ext cx="3467201" cy="3021975"/>
              </a:xfrm>
              <a:prstGeom prst="rect">
                <a:avLst/>
              </a:prstGeom>
              <a:noFill/>
              <a:ln>
                <a:noFill/>
              </a:ln>
            </p:spPr>
          </p:pic>
          <p:sp>
            <p:nvSpPr>
              <p:cNvPr id="202" name="Google Shape;202;p32"/>
              <p:cNvSpPr/>
              <p:nvPr/>
            </p:nvSpPr>
            <p:spPr>
              <a:xfrm>
                <a:off x="6324600" y="968096"/>
                <a:ext cx="845100" cy="810600"/>
              </a:xfrm>
              <a:prstGeom prst="ellipse">
                <a:avLst/>
              </a:prstGeom>
              <a:noFill/>
              <a:ln w="63500" cap="flat" cmpd="sng">
                <a:solidFill>
                  <a:srgbClr val="000000">
                    <a:alpha val="74900"/>
                  </a:srgbClr>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2"/>
              <p:cNvSpPr/>
              <p:nvPr/>
            </p:nvSpPr>
            <p:spPr>
              <a:xfrm>
                <a:off x="6619946" y="1360848"/>
                <a:ext cx="243000" cy="221400"/>
              </a:xfrm>
              <a:prstGeom prst="flowChartSummingJunction">
                <a:avLst/>
              </a:prstGeom>
              <a:solidFill>
                <a:srgbClr val="66FF66">
                  <a:alpha val="71370"/>
                </a:srgbClr>
              </a:solidFill>
              <a:ln w="1587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a:solidFill>
                    <a:srgbClr val="000000"/>
                  </a:solidFill>
                  <a:latin typeface="Arial"/>
                  <a:ea typeface="Arial"/>
                  <a:cs typeface="Arial"/>
                  <a:sym typeface="Arial"/>
                </a:endParaRPr>
              </a:p>
            </p:txBody>
          </p:sp>
          <p:sp>
            <p:nvSpPr>
              <p:cNvPr id="204" name="Google Shape;204;p32"/>
              <p:cNvSpPr/>
              <p:nvPr/>
            </p:nvSpPr>
            <p:spPr>
              <a:xfrm>
                <a:off x="5715000" y="1386881"/>
                <a:ext cx="237900" cy="221400"/>
              </a:xfrm>
              <a:prstGeom prst="flowChartOr">
                <a:avLst/>
              </a:prstGeom>
              <a:solidFill>
                <a:srgbClr val="FFFF00"/>
              </a:solidFill>
              <a:ln w="1587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a:solidFill>
                    <a:srgbClr val="000000"/>
                  </a:solidFill>
                  <a:latin typeface="Arial"/>
                  <a:ea typeface="Arial"/>
                  <a:cs typeface="Arial"/>
                  <a:sym typeface="Arial"/>
                </a:endParaRPr>
              </a:p>
            </p:txBody>
          </p:sp>
        </p:grpSp>
        <p:grpSp>
          <p:nvGrpSpPr>
            <p:cNvPr id="205" name="Google Shape;205;p32"/>
            <p:cNvGrpSpPr/>
            <p:nvPr/>
          </p:nvGrpSpPr>
          <p:grpSpPr>
            <a:xfrm>
              <a:off x="64114501" y="19617790"/>
              <a:ext cx="3467067" cy="2887933"/>
              <a:chOff x="64832641" y="19879077"/>
              <a:chExt cx="3004651" cy="2498861"/>
            </a:xfrm>
          </p:grpSpPr>
          <p:pic>
            <p:nvPicPr>
              <p:cNvPr id="206" name="Google Shape;206;p32"/>
              <p:cNvPicPr preferRelativeResize="0"/>
              <p:nvPr/>
            </p:nvPicPr>
            <p:blipFill rotWithShape="1">
              <a:blip r:embed="rId7">
                <a:alphaModFix/>
              </a:blip>
              <a:srcRect l="21375" t="11681" r="26208" b="9016"/>
              <a:stretch/>
            </p:blipFill>
            <p:spPr>
              <a:xfrm>
                <a:off x="64832641" y="19879077"/>
                <a:ext cx="3004651" cy="2498861"/>
              </a:xfrm>
              <a:prstGeom prst="rect">
                <a:avLst/>
              </a:prstGeom>
              <a:noFill/>
              <a:ln>
                <a:noFill/>
              </a:ln>
            </p:spPr>
          </p:pic>
          <p:sp>
            <p:nvSpPr>
              <p:cNvPr id="207" name="Google Shape;207;p32"/>
              <p:cNvSpPr/>
              <p:nvPr/>
            </p:nvSpPr>
            <p:spPr>
              <a:xfrm>
                <a:off x="66627096" y="20734699"/>
                <a:ext cx="243000" cy="221400"/>
              </a:xfrm>
              <a:prstGeom prst="flowChartSummingJunction">
                <a:avLst/>
              </a:prstGeom>
              <a:solidFill>
                <a:srgbClr val="66FF66">
                  <a:alpha val="71370"/>
                </a:srgbClr>
              </a:solidFill>
              <a:ln w="1587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a:solidFill>
                    <a:srgbClr val="000000"/>
                  </a:solidFill>
                  <a:latin typeface="Arial"/>
                  <a:ea typeface="Arial"/>
                  <a:cs typeface="Arial"/>
                  <a:sym typeface="Arial"/>
                </a:endParaRPr>
              </a:p>
            </p:txBody>
          </p:sp>
          <p:sp>
            <p:nvSpPr>
              <p:cNvPr id="208" name="Google Shape;208;p32"/>
              <p:cNvSpPr/>
              <p:nvPr/>
            </p:nvSpPr>
            <p:spPr>
              <a:xfrm>
                <a:off x="66331750" y="20353875"/>
                <a:ext cx="845100" cy="810600"/>
              </a:xfrm>
              <a:prstGeom prst="ellipse">
                <a:avLst/>
              </a:prstGeom>
              <a:noFill/>
              <a:ln w="63500" cap="flat" cmpd="sng">
                <a:solidFill>
                  <a:srgbClr val="000000">
                    <a:alpha val="74900"/>
                  </a:srgbClr>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2"/>
              <p:cNvSpPr/>
              <p:nvPr/>
            </p:nvSpPr>
            <p:spPr>
              <a:xfrm>
                <a:off x="65712497" y="20734698"/>
                <a:ext cx="237900" cy="221400"/>
              </a:xfrm>
              <a:prstGeom prst="flowChartOr">
                <a:avLst/>
              </a:prstGeom>
              <a:solidFill>
                <a:srgbClr val="FFFF00"/>
              </a:solidFill>
              <a:ln w="1587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a:solidFill>
                    <a:srgbClr val="000000"/>
                  </a:solidFill>
                  <a:latin typeface="Arial"/>
                  <a:ea typeface="Arial"/>
                  <a:cs typeface="Arial"/>
                  <a:sym typeface="Arial"/>
                </a:endParaRPr>
              </a:p>
            </p:txBody>
          </p:sp>
        </p:grpSp>
      </p:grpSp>
      <p:sp>
        <p:nvSpPr>
          <p:cNvPr id="210" name="Google Shape;210;p32"/>
          <p:cNvSpPr txBox="1"/>
          <p:nvPr/>
        </p:nvSpPr>
        <p:spPr>
          <a:xfrm>
            <a:off x="135800" y="760025"/>
            <a:ext cx="8820300" cy="703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3000" b="1">
                <a:solidFill>
                  <a:schemeClr val="dk1"/>
                </a:solidFill>
              </a:rPr>
              <a:t>Time Series Fits:</a:t>
            </a:r>
            <a:r>
              <a:rPr lang="en-US" sz="2400">
                <a:solidFill>
                  <a:schemeClr val="dk1"/>
                </a:solidFill>
              </a:rPr>
              <a:t>  Trials (gray &amp; blue) and best (green)</a:t>
            </a:r>
            <a:endParaRPr sz="2400">
              <a:solidFill>
                <a:schemeClr val="lt1"/>
              </a:solidFill>
            </a:endParaRPr>
          </a:p>
        </p:txBody>
      </p:sp>
      <p:sp>
        <p:nvSpPr>
          <p:cNvPr id="211" name="Google Shape;211;p32"/>
          <p:cNvSpPr txBox="1"/>
          <p:nvPr/>
        </p:nvSpPr>
        <p:spPr>
          <a:xfrm>
            <a:off x="6406125" y="4185400"/>
            <a:ext cx="2843700" cy="2364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3000" b="1">
                <a:solidFill>
                  <a:schemeClr val="dk1"/>
                </a:solidFill>
              </a:rPr>
              <a:t>Geometry</a:t>
            </a:r>
            <a:endParaRPr sz="3000" b="1">
              <a:solidFill>
                <a:schemeClr val="dk1"/>
              </a:solidFill>
            </a:endParaRPr>
          </a:p>
          <a:p>
            <a:pPr marL="457200" lvl="0" indent="-381000" algn="just" rtl="0">
              <a:lnSpc>
                <a:spcPct val="115000"/>
              </a:lnSpc>
              <a:spcBef>
                <a:spcPts val="0"/>
              </a:spcBef>
              <a:spcAft>
                <a:spcPts val="0"/>
              </a:spcAft>
              <a:buClr>
                <a:schemeClr val="dk1"/>
              </a:buClr>
              <a:buSzPts val="2400"/>
              <a:buChar char="●"/>
            </a:pPr>
            <a:r>
              <a:rPr lang="en-US" sz="2400">
                <a:solidFill>
                  <a:schemeClr val="dk1"/>
                </a:solidFill>
              </a:rPr>
              <a:t>Location</a:t>
            </a:r>
            <a:endParaRPr sz="2400">
              <a:solidFill>
                <a:schemeClr val="dk1"/>
              </a:solidFill>
            </a:endParaRPr>
          </a:p>
          <a:p>
            <a:pPr marL="457200" lvl="0" indent="-381000" algn="just" rtl="0">
              <a:lnSpc>
                <a:spcPct val="115000"/>
              </a:lnSpc>
              <a:spcBef>
                <a:spcPts val="0"/>
              </a:spcBef>
              <a:spcAft>
                <a:spcPts val="0"/>
              </a:spcAft>
              <a:buClr>
                <a:schemeClr val="dk1"/>
              </a:buClr>
              <a:buSzPts val="2400"/>
              <a:buChar char="●"/>
            </a:pPr>
            <a:r>
              <a:rPr lang="en-US" sz="2400">
                <a:solidFill>
                  <a:schemeClr val="dk1"/>
                </a:solidFill>
              </a:rPr>
              <a:t>Size</a:t>
            </a:r>
            <a:endParaRPr sz="2400">
              <a:solidFill>
                <a:schemeClr val="dk1"/>
              </a:solidFill>
            </a:endParaRPr>
          </a:p>
          <a:p>
            <a:pPr marL="914400" lvl="1" indent="-381000" algn="just" rtl="0">
              <a:lnSpc>
                <a:spcPct val="115000"/>
              </a:lnSpc>
              <a:spcBef>
                <a:spcPts val="0"/>
              </a:spcBef>
              <a:spcAft>
                <a:spcPts val="0"/>
              </a:spcAft>
              <a:buClr>
                <a:schemeClr val="dk1"/>
              </a:buClr>
              <a:buSzPts val="2400"/>
              <a:buChar char="○"/>
            </a:pPr>
            <a:r>
              <a:rPr lang="en-US" sz="2400">
                <a:solidFill>
                  <a:schemeClr val="dk1"/>
                </a:solidFill>
              </a:rPr>
              <a:t>Permeability tradeoff</a:t>
            </a:r>
            <a:endParaRPr sz="2400">
              <a:solidFill>
                <a:schemeClr val="dk1"/>
              </a:solidFill>
            </a:endParaRPr>
          </a:p>
        </p:txBody>
      </p:sp>
      <p:sp>
        <p:nvSpPr>
          <p:cNvPr id="212" name="Google Shape;212;p32"/>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Background and Motivation</a:t>
            </a:r>
            <a:endParaRPr sz="36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a:solidFill>
                  <a:srgbClr val="000000"/>
                </a:solidFill>
              </a:rPr>
              <a:t>Background and Motivation</a:t>
            </a:r>
            <a:endParaRPr sz="3600">
              <a:solidFill>
                <a:srgbClr val="000000"/>
              </a:solidFill>
            </a:endParaRPr>
          </a:p>
        </p:txBody>
      </p:sp>
      <p:sp>
        <p:nvSpPr>
          <p:cNvPr id="218" name="Google Shape;218;p33"/>
          <p:cNvSpPr txBox="1"/>
          <p:nvPr/>
        </p:nvSpPr>
        <p:spPr>
          <a:xfrm>
            <a:off x="265700" y="951600"/>
            <a:ext cx="5447400" cy="5619900"/>
          </a:xfrm>
          <a:prstGeom prst="rect">
            <a:avLst/>
          </a:prstGeom>
          <a:noFill/>
          <a:ln>
            <a:noFill/>
          </a:ln>
        </p:spPr>
        <p:txBody>
          <a:bodyPr spcFirstLastPara="1" wrap="square" lIns="91425" tIns="45700" rIns="91425" bIns="45700" anchor="t" anchorCtr="0">
            <a:noAutofit/>
          </a:bodyPr>
          <a:lstStyle/>
          <a:p>
            <a:pPr marL="0" lvl="0" indent="0" algn="l" rtl="0">
              <a:lnSpc>
                <a:spcPct val="114000"/>
              </a:lnSpc>
              <a:spcBef>
                <a:spcPts val="0"/>
              </a:spcBef>
              <a:spcAft>
                <a:spcPts val="0"/>
              </a:spcAft>
              <a:buNone/>
            </a:pPr>
            <a:r>
              <a:rPr lang="en-US" sz="3000" b="1"/>
              <a:t>PROBLEM:</a:t>
            </a:r>
            <a:endParaRPr sz="3000" b="1"/>
          </a:p>
          <a:p>
            <a:pPr marL="342900" lvl="0" indent="-342900" algn="l" rtl="0">
              <a:lnSpc>
                <a:spcPct val="114000"/>
              </a:lnSpc>
              <a:spcBef>
                <a:spcPts val="0"/>
              </a:spcBef>
              <a:spcAft>
                <a:spcPts val="0"/>
              </a:spcAft>
              <a:buClr>
                <a:srgbClr val="000000"/>
              </a:buClr>
              <a:buSzPts val="2800"/>
              <a:buChar char="●"/>
            </a:pPr>
            <a:r>
              <a:rPr lang="en-US" sz="2800">
                <a:solidFill>
                  <a:schemeClr val="dk1"/>
                </a:solidFill>
              </a:rPr>
              <a:t>Borehole strainmeters are (practically) obsolete!</a:t>
            </a:r>
            <a:endParaRPr sz="2800">
              <a:solidFill>
                <a:schemeClr val="dk1"/>
              </a:solidFill>
            </a:endParaRPr>
          </a:p>
          <a:p>
            <a:pPr marL="0" lvl="0" indent="0" algn="l" rtl="0">
              <a:lnSpc>
                <a:spcPct val="114000"/>
              </a:lnSpc>
              <a:spcBef>
                <a:spcPts val="0"/>
              </a:spcBef>
              <a:spcAft>
                <a:spcPts val="0"/>
              </a:spcAft>
              <a:buNone/>
            </a:pPr>
            <a:endParaRPr sz="2800" b="1">
              <a:solidFill>
                <a:schemeClr val="dk1"/>
              </a:solidFill>
            </a:endParaRPr>
          </a:p>
          <a:p>
            <a:pPr marL="0" lvl="0" indent="0" algn="l" rtl="0">
              <a:lnSpc>
                <a:spcPct val="114000"/>
              </a:lnSpc>
              <a:spcBef>
                <a:spcPts val="0"/>
              </a:spcBef>
              <a:spcAft>
                <a:spcPts val="0"/>
              </a:spcAft>
              <a:buNone/>
            </a:pPr>
            <a:r>
              <a:rPr lang="en-US" sz="3000" b="1">
                <a:solidFill>
                  <a:schemeClr val="dk1"/>
                </a:solidFill>
              </a:rPr>
              <a:t>SOLUTION?</a:t>
            </a:r>
            <a:endParaRPr sz="3000" b="1">
              <a:solidFill>
                <a:schemeClr val="dk1"/>
              </a:solidFill>
            </a:endParaRPr>
          </a:p>
          <a:p>
            <a:pPr marL="342900" marR="0" lvl="0" indent="-342900" algn="l" rtl="0">
              <a:lnSpc>
                <a:spcPct val="114000"/>
              </a:lnSpc>
              <a:spcBef>
                <a:spcPts val="0"/>
              </a:spcBef>
              <a:spcAft>
                <a:spcPts val="0"/>
              </a:spcAft>
              <a:buClr>
                <a:schemeClr val="dk1"/>
              </a:buClr>
              <a:buSzPts val="2800"/>
              <a:buFont typeface="Arial"/>
              <a:buChar char="●"/>
            </a:pPr>
            <a:r>
              <a:rPr lang="en-US" sz="2800">
                <a:solidFill>
                  <a:schemeClr val="dk1"/>
                </a:solidFill>
              </a:rPr>
              <a:t>New electromagnetic</a:t>
            </a:r>
            <a:endParaRPr sz="2800">
              <a:solidFill>
                <a:schemeClr val="dk1"/>
              </a:solidFill>
            </a:endParaRPr>
          </a:p>
          <a:p>
            <a:pPr marL="742950" marR="0" lvl="1" indent="-285750" algn="l" rtl="0">
              <a:lnSpc>
                <a:spcPct val="114000"/>
              </a:lnSpc>
              <a:spcBef>
                <a:spcPts val="0"/>
              </a:spcBef>
              <a:spcAft>
                <a:spcPts val="0"/>
              </a:spcAft>
              <a:buClr>
                <a:schemeClr val="dk1"/>
              </a:buClr>
              <a:buSzPts val="2400"/>
              <a:buChar char="○"/>
            </a:pPr>
            <a:r>
              <a:rPr lang="en-US" sz="2400">
                <a:solidFill>
                  <a:schemeClr val="dk1"/>
                </a:solidFill>
              </a:rPr>
              <a:t>Using commercial sensors</a:t>
            </a:r>
            <a:endParaRPr sz="2400">
              <a:solidFill>
                <a:schemeClr val="dk1"/>
              </a:solidFill>
            </a:endParaRPr>
          </a:p>
          <a:p>
            <a:pPr marL="342900" lvl="0" indent="-342900" algn="l" rtl="0">
              <a:lnSpc>
                <a:spcPct val="114000"/>
              </a:lnSpc>
              <a:spcBef>
                <a:spcPts val="0"/>
              </a:spcBef>
              <a:spcAft>
                <a:spcPts val="0"/>
              </a:spcAft>
              <a:buClr>
                <a:schemeClr val="dk1"/>
              </a:buClr>
              <a:buSzPts val="2800"/>
              <a:buChar char="●"/>
            </a:pPr>
            <a:r>
              <a:rPr lang="en-US" sz="2800">
                <a:solidFill>
                  <a:schemeClr val="dk1"/>
                </a:solidFill>
              </a:rPr>
              <a:t>New optical fiber</a:t>
            </a:r>
            <a:endParaRPr sz="2800">
              <a:solidFill>
                <a:schemeClr val="dk1"/>
              </a:solidFill>
            </a:endParaRPr>
          </a:p>
          <a:p>
            <a:pPr marL="742950" lvl="1" indent="-285750" algn="l" rtl="0">
              <a:lnSpc>
                <a:spcPct val="114000"/>
              </a:lnSpc>
              <a:spcBef>
                <a:spcPts val="0"/>
              </a:spcBef>
              <a:spcAft>
                <a:spcPts val="0"/>
              </a:spcAft>
              <a:buClr>
                <a:schemeClr val="dk1"/>
              </a:buClr>
              <a:buSzPts val="2400"/>
              <a:buChar char="○"/>
            </a:pPr>
            <a:r>
              <a:rPr lang="en-US" sz="2400">
                <a:solidFill>
                  <a:schemeClr val="dk1"/>
                </a:solidFill>
              </a:rPr>
              <a:t>Short baseline sensing elements</a:t>
            </a:r>
            <a:endParaRPr sz="2400">
              <a:solidFill>
                <a:schemeClr val="dk1"/>
              </a:solidFill>
            </a:endParaRPr>
          </a:p>
          <a:p>
            <a:pPr marL="742950" lvl="1" indent="-285750" algn="l" rtl="0">
              <a:lnSpc>
                <a:spcPct val="114000"/>
              </a:lnSpc>
              <a:spcBef>
                <a:spcPts val="0"/>
              </a:spcBef>
              <a:spcAft>
                <a:spcPts val="0"/>
              </a:spcAft>
              <a:buClr>
                <a:schemeClr val="dk1"/>
              </a:buClr>
              <a:buSzPts val="2400"/>
              <a:buChar char="○"/>
            </a:pPr>
            <a:r>
              <a:rPr lang="en-US" sz="2400">
                <a:solidFill>
                  <a:schemeClr val="dk1"/>
                </a:solidFill>
              </a:rPr>
              <a:t>Long lengths of fiber with novel embedding geometries</a:t>
            </a:r>
            <a:endParaRPr sz="2400">
              <a:solidFill>
                <a:schemeClr val="dk1"/>
              </a:solidFill>
            </a:endParaRPr>
          </a:p>
        </p:txBody>
      </p:sp>
      <p:sp>
        <p:nvSpPr>
          <p:cNvPr id="219" name="Google Shape;219;p33"/>
          <p:cNvSpPr txBox="1"/>
          <p:nvPr/>
        </p:nvSpPr>
        <p:spPr>
          <a:xfrm>
            <a:off x="5813325" y="6495300"/>
            <a:ext cx="3151800" cy="27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US" sz="1200" b="0" i="0" u="none">
                <a:solidFill>
                  <a:srgbClr val="000000"/>
                </a:solidFill>
                <a:latin typeface="Arial"/>
                <a:ea typeface="Arial"/>
                <a:cs typeface="Arial"/>
                <a:sym typeface="Arial"/>
              </a:rPr>
              <a:t>Gladwin borehole strainmeter</a:t>
            </a:r>
            <a:endParaRPr/>
          </a:p>
        </p:txBody>
      </p:sp>
      <p:pic>
        <p:nvPicPr>
          <p:cNvPr id="220" name="Google Shape;220;p33"/>
          <p:cNvPicPr preferRelativeResize="0"/>
          <p:nvPr/>
        </p:nvPicPr>
        <p:blipFill>
          <a:blip r:embed="rId3">
            <a:alphaModFix/>
          </a:blip>
          <a:stretch>
            <a:fillRect/>
          </a:stretch>
        </p:blipFill>
        <p:spPr>
          <a:xfrm>
            <a:off x="5813320" y="875395"/>
            <a:ext cx="3151691" cy="561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E</a:t>
            </a:r>
            <a:r>
              <a:rPr lang="en-US" sz="3600">
                <a:solidFill>
                  <a:srgbClr val="000000"/>
                </a:solidFill>
              </a:rPr>
              <a:t>lectromagnetic</a:t>
            </a:r>
            <a:endParaRPr sz="3600">
              <a:solidFill>
                <a:srgbClr val="000000"/>
              </a:solidFill>
            </a:endParaRPr>
          </a:p>
        </p:txBody>
      </p:sp>
      <p:pic>
        <p:nvPicPr>
          <p:cNvPr id="226" name="Google Shape;226;p34"/>
          <p:cNvPicPr preferRelativeResize="0"/>
          <p:nvPr/>
        </p:nvPicPr>
        <p:blipFill rotWithShape="1">
          <a:blip r:embed="rId3">
            <a:alphaModFix/>
          </a:blip>
          <a:srcRect/>
          <a:stretch/>
        </p:blipFill>
        <p:spPr>
          <a:xfrm>
            <a:off x="53300" y="3768975"/>
            <a:ext cx="9044075" cy="3040550"/>
          </a:xfrm>
          <a:prstGeom prst="rect">
            <a:avLst/>
          </a:prstGeom>
          <a:noFill/>
          <a:ln>
            <a:noFill/>
          </a:ln>
        </p:spPr>
      </p:pic>
      <p:sp>
        <p:nvSpPr>
          <p:cNvPr id="227" name="Google Shape;227;p34"/>
          <p:cNvSpPr/>
          <p:nvPr/>
        </p:nvSpPr>
        <p:spPr>
          <a:xfrm>
            <a:off x="214550" y="866551"/>
            <a:ext cx="8739600" cy="29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00"/>
                </a:solidFill>
              </a:rPr>
              <a:t>Eddy current displacement transducers</a:t>
            </a:r>
            <a:endParaRPr/>
          </a:p>
          <a:p>
            <a:pPr marL="0" marR="0" lvl="0" indent="0" algn="l" rtl="0">
              <a:spcBef>
                <a:spcPts val="0"/>
              </a:spcBef>
              <a:spcAft>
                <a:spcPts val="0"/>
              </a:spcAft>
              <a:buNone/>
            </a:pPr>
            <a:endParaRPr sz="800">
              <a:solidFill>
                <a:srgbClr val="000000"/>
              </a:solidFill>
            </a:endParaRPr>
          </a:p>
          <a:p>
            <a:pPr marL="285750" marR="0" lvl="0" indent="-323850" algn="l" rtl="0">
              <a:spcBef>
                <a:spcPts val="0"/>
              </a:spcBef>
              <a:spcAft>
                <a:spcPts val="0"/>
              </a:spcAft>
              <a:buClr>
                <a:srgbClr val="000000"/>
              </a:buClr>
              <a:buSzPts val="2400"/>
              <a:buFont typeface="Arial"/>
              <a:buChar char="●"/>
            </a:pPr>
            <a:r>
              <a:rPr lang="en-US" sz="2400">
                <a:solidFill>
                  <a:srgbClr val="000000"/>
                </a:solidFill>
              </a:rPr>
              <a:t>Non-contact</a:t>
            </a:r>
            <a:endParaRPr sz="2400"/>
          </a:p>
          <a:p>
            <a:pPr marL="914400" marR="0" lvl="1" indent="-381000" algn="l" rtl="0">
              <a:spcBef>
                <a:spcPts val="0"/>
              </a:spcBef>
              <a:spcAft>
                <a:spcPts val="0"/>
              </a:spcAft>
              <a:buClr>
                <a:srgbClr val="000000"/>
              </a:buClr>
              <a:buSzPts val="2400"/>
              <a:buChar char="○"/>
            </a:pPr>
            <a:r>
              <a:rPr lang="en-US" sz="2400"/>
              <a:t>R</a:t>
            </a:r>
            <a:r>
              <a:rPr lang="en-US" sz="2400">
                <a:solidFill>
                  <a:srgbClr val="000000"/>
                </a:solidFill>
              </a:rPr>
              <a:t>equires conductive target</a:t>
            </a:r>
            <a:endParaRPr sz="2400"/>
          </a:p>
          <a:p>
            <a:pPr marL="285750" marR="0" lvl="0" indent="-323850" algn="l" rtl="0">
              <a:spcBef>
                <a:spcPts val="0"/>
              </a:spcBef>
              <a:spcAft>
                <a:spcPts val="0"/>
              </a:spcAft>
              <a:buClr>
                <a:srgbClr val="000000"/>
              </a:buClr>
              <a:buSzPts val="2400"/>
              <a:buFont typeface="Arial"/>
              <a:buChar char="●"/>
            </a:pPr>
            <a:r>
              <a:rPr lang="en-US" sz="2400">
                <a:solidFill>
                  <a:srgbClr val="000000"/>
                </a:solidFill>
              </a:rPr>
              <a:t>High resolution</a:t>
            </a:r>
            <a:endParaRPr sz="2400"/>
          </a:p>
          <a:p>
            <a:pPr marL="914400" marR="0" lvl="1" indent="-381000" algn="l" rtl="0">
              <a:spcBef>
                <a:spcPts val="0"/>
              </a:spcBef>
              <a:spcAft>
                <a:spcPts val="0"/>
              </a:spcAft>
              <a:buClr>
                <a:srgbClr val="000000"/>
              </a:buClr>
              <a:buSzPts val="2400"/>
              <a:buChar char="○"/>
            </a:pPr>
            <a:r>
              <a:rPr lang="en-US" sz="2400">
                <a:solidFill>
                  <a:srgbClr val="000000"/>
                </a:solidFill>
              </a:rPr>
              <a:t>1 nm single-ended</a:t>
            </a:r>
            <a:endParaRPr sz="2400"/>
          </a:p>
          <a:p>
            <a:pPr marL="914400" marR="0" lvl="1" indent="-381000" algn="l" rtl="0">
              <a:spcBef>
                <a:spcPts val="0"/>
              </a:spcBef>
              <a:spcAft>
                <a:spcPts val="0"/>
              </a:spcAft>
              <a:buClr>
                <a:srgbClr val="000000"/>
              </a:buClr>
              <a:buSzPts val="2400"/>
              <a:buChar char="○"/>
            </a:pPr>
            <a:r>
              <a:rPr lang="en-US" sz="2400">
                <a:solidFill>
                  <a:srgbClr val="000000"/>
                </a:solidFill>
              </a:rPr>
              <a:t>0.1 nm differential</a:t>
            </a:r>
            <a:endParaRPr sz="2400"/>
          </a:p>
          <a:p>
            <a:pPr marL="285750" marR="0" lvl="0" indent="-323850" algn="l" rtl="0">
              <a:spcBef>
                <a:spcPts val="0"/>
              </a:spcBef>
              <a:spcAft>
                <a:spcPts val="0"/>
              </a:spcAft>
              <a:buClr>
                <a:srgbClr val="000000"/>
              </a:buClr>
              <a:buSzPts val="2400"/>
              <a:buFont typeface="Arial"/>
              <a:buChar char="●"/>
            </a:pPr>
            <a:r>
              <a:rPr lang="en-US" sz="2400">
                <a:solidFill>
                  <a:srgbClr val="000000"/>
                </a:solidFill>
              </a:rPr>
              <a:t>$5,000 for 3 singles or 2 differentials</a:t>
            </a:r>
            <a:endParaRPr sz="2400">
              <a:solidFill>
                <a:srgbClr val="000000"/>
              </a:solidFill>
            </a:endParaRPr>
          </a:p>
        </p:txBody>
      </p:sp>
      <p:pic>
        <p:nvPicPr>
          <p:cNvPr id="228" name="Google Shape;228;p34"/>
          <p:cNvPicPr preferRelativeResize="0"/>
          <p:nvPr/>
        </p:nvPicPr>
        <p:blipFill rotWithShape="1">
          <a:blip r:embed="rId4">
            <a:alphaModFix/>
          </a:blip>
          <a:srcRect l="24847" t="19926" r="15781" b="12317"/>
          <a:stretch/>
        </p:blipFill>
        <p:spPr>
          <a:xfrm>
            <a:off x="5719298" y="1417568"/>
            <a:ext cx="3235850" cy="2077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0" y="0"/>
            <a:ext cx="9144000" cy="799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US" sz="3600" b="0" i="0" u="none" strike="noStrike" cap="none">
                <a:solidFill>
                  <a:srgbClr val="000000"/>
                </a:solidFill>
                <a:latin typeface="Arial"/>
                <a:ea typeface="Arial"/>
                <a:cs typeface="Arial"/>
                <a:sym typeface="Arial"/>
              </a:rPr>
              <a:t>Instrument Development: E</a:t>
            </a:r>
            <a:r>
              <a:rPr lang="en-US" sz="3600">
                <a:solidFill>
                  <a:srgbClr val="000000"/>
                </a:solidFill>
              </a:rPr>
              <a:t>lectromagnetic</a:t>
            </a:r>
            <a:endParaRPr sz="3600">
              <a:solidFill>
                <a:srgbClr val="000000"/>
              </a:solidFill>
            </a:endParaRPr>
          </a:p>
        </p:txBody>
      </p:sp>
      <p:pic>
        <p:nvPicPr>
          <p:cNvPr id="234" name="Google Shape;234;p35"/>
          <p:cNvPicPr preferRelativeResize="0"/>
          <p:nvPr/>
        </p:nvPicPr>
        <p:blipFill rotWithShape="1">
          <a:blip r:embed="rId3">
            <a:alphaModFix/>
          </a:blip>
          <a:srcRect/>
          <a:stretch/>
        </p:blipFill>
        <p:spPr>
          <a:xfrm>
            <a:off x="1506537" y="773112"/>
            <a:ext cx="2603400" cy="5669100"/>
          </a:xfrm>
          <a:prstGeom prst="rect">
            <a:avLst/>
          </a:prstGeom>
          <a:noFill/>
          <a:ln>
            <a:noFill/>
          </a:ln>
        </p:spPr>
      </p:pic>
      <p:pic>
        <p:nvPicPr>
          <p:cNvPr id="235" name="Google Shape;235;p35"/>
          <p:cNvPicPr preferRelativeResize="0"/>
          <p:nvPr/>
        </p:nvPicPr>
        <p:blipFill rotWithShape="1">
          <a:blip r:embed="rId4">
            <a:alphaModFix/>
          </a:blip>
          <a:srcRect/>
          <a:stretch/>
        </p:blipFill>
        <p:spPr>
          <a:xfrm>
            <a:off x="122237" y="773112"/>
            <a:ext cx="2227200" cy="5669100"/>
          </a:xfrm>
          <a:prstGeom prst="rect">
            <a:avLst/>
          </a:prstGeom>
          <a:noFill/>
          <a:ln>
            <a:noFill/>
          </a:ln>
        </p:spPr>
      </p:pic>
      <p:sp>
        <p:nvSpPr>
          <p:cNvPr id="236" name="Google Shape;236;p35"/>
          <p:cNvSpPr txBox="1"/>
          <p:nvPr/>
        </p:nvSpPr>
        <p:spPr>
          <a:xfrm>
            <a:off x="274637" y="6457950"/>
            <a:ext cx="12969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a:buNone/>
            </a:pPr>
            <a:r>
              <a:rPr lang="en-US" sz="1800" b="0" i="0" u="none">
                <a:solidFill>
                  <a:srgbClr val="000000"/>
                </a:solidFill>
                <a:latin typeface="Times"/>
                <a:ea typeface="Times"/>
                <a:cs typeface="Times"/>
                <a:sym typeface="Times"/>
              </a:rPr>
              <a:t>Removable</a:t>
            </a:r>
            <a:endParaRPr/>
          </a:p>
        </p:txBody>
      </p:sp>
      <p:sp>
        <p:nvSpPr>
          <p:cNvPr id="237" name="Google Shape;237;p35"/>
          <p:cNvSpPr txBox="1"/>
          <p:nvPr/>
        </p:nvSpPr>
        <p:spPr>
          <a:xfrm>
            <a:off x="2779712" y="6457950"/>
            <a:ext cx="12969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a:buNone/>
            </a:pPr>
            <a:r>
              <a:rPr lang="en-US" sz="1800" b="0" i="0" u="none">
                <a:solidFill>
                  <a:srgbClr val="000000"/>
                </a:solidFill>
                <a:latin typeface="Times"/>
                <a:ea typeface="Times"/>
                <a:cs typeface="Times"/>
                <a:sym typeface="Times"/>
              </a:rPr>
              <a:t>Grout-in</a:t>
            </a:r>
            <a:endParaRPr/>
          </a:p>
        </p:txBody>
      </p:sp>
      <p:sp>
        <p:nvSpPr>
          <p:cNvPr id="238" name="Google Shape;238;p35"/>
          <p:cNvSpPr txBox="1"/>
          <p:nvPr/>
        </p:nvSpPr>
        <p:spPr>
          <a:xfrm>
            <a:off x="4476300" y="773100"/>
            <a:ext cx="4557600" cy="6054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3000">
                <a:solidFill>
                  <a:schemeClr val="dk1"/>
                </a:solidFill>
              </a:rPr>
              <a:t>Eddy Current Systems</a:t>
            </a:r>
            <a:endParaRPr sz="2400"/>
          </a:p>
          <a:p>
            <a:pPr marL="342900" marR="0" lvl="0" indent="0" algn="l" rtl="0">
              <a:lnSpc>
                <a:spcPct val="100000"/>
              </a:lnSpc>
              <a:spcBef>
                <a:spcPts val="0"/>
              </a:spcBef>
              <a:spcAft>
                <a:spcPts val="0"/>
              </a:spcAft>
              <a:buNone/>
            </a:pPr>
            <a:endParaRPr sz="2400"/>
          </a:p>
          <a:p>
            <a:pPr marL="342900" lvl="0" indent="-368300" algn="l" rtl="0">
              <a:spcBef>
                <a:spcPts val="0"/>
              </a:spcBef>
              <a:spcAft>
                <a:spcPts val="0"/>
              </a:spcAft>
              <a:buClr>
                <a:srgbClr val="000000"/>
              </a:buClr>
              <a:buSzPts val="2400"/>
              <a:buFont typeface="Arial"/>
              <a:buChar char="●"/>
            </a:pPr>
            <a:r>
              <a:rPr lang="en-US" sz="2400">
                <a:solidFill>
                  <a:schemeClr val="dk1"/>
                </a:solidFill>
              </a:rPr>
              <a:t>Commercial eddy current sensor integration</a:t>
            </a:r>
            <a:endParaRPr sz="2400"/>
          </a:p>
          <a:p>
            <a:pPr marL="342900" marR="0" lvl="0" indent="0" algn="l" rtl="0">
              <a:lnSpc>
                <a:spcPct val="100000"/>
              </a:lnSpc>
              <a:spcBef>
                <a:spcPts val="0"/>
              </a:spcBef>
              <a:spcAft>
                <a:spcPts val="0"/>
              </a:spcAft>
              <a:buNone/>
            </a:pPr>
            <a:endParaRPr sz="2400"/>
          </a:p>
          <a:p>
            <a:pPr marL="342900" marR="0" lvl="0" indent="-368300" algn="l" rtl="0">
              <a:lnSpc>
                <a:spcPct val="100000"/>
              </a:lnSpc>
              <a:spcBef>
                <a:spcPts val="0"/>
              </a:spcBef>
              <a:spcAft>
                <a:spcPts val="0"/>
              </a:spcAft>
              <a:buClr>
                <a:srgbClr val="000000"/>
              </a:buClr>
              <a:buSzPts val="2400"/>
              <a:buFont typeface="Arial"/>
              <a:buChar char="●"/>
            </a:pPr>
            <a:r>
              <a:rPr lang="en-US" sz="2400" i="0" u="none">
                <a:solidFill>
                  <a:srgbClr val="000000"/>
                </a:solidFill>
              </a:rPr>
              <a:t>Removable and expendable (grout-in) configurations</a:t>
            </a:r>
            <a:endParaRPr sz="2400"/>
          </a:p>
          <a:p>
            <a:pPr marL="342900" marR="0" lvl="0" indent="0" algn="l" rtl="0">
              <a:lnSpc>
                <a:spcPct val="100000"/>
              </a:lnSpc>
              <a:spcBef>
                <a:spcPts val="0"/>
              </a:spcBef>
              <a:spcAft>
                <a:spcPts val="0"/>
              </a:spcAft>
              <a:buNone/>
            </a:pPr>
            <a:endParaRPr sz="2400"/>
          </a:p>
          <a:p>
            <a:pPr marL="342900" marR="0" lvl="0" indent="-368300" algn="l" rtl="0">
              <a:lnSpc>
                <a:spcPct val="100000"/>
              </a:lnSpc>
              <a:spcBef>
                <a:spcPts val="0"/>
              </a:spcBef>
              <a:spcAft>
                <a:spcPts val="0"/>
              </a:spcAft>
              <a:buClr>
                <a:srgbClr val="000000"/>
              </a:buClr>
              <a:buSzPts val="2400"/>
              <a:buFont typeface="Arial"/>
              <a:buChar char="●"/>
            </a:pPr>
            <a:r>
              <a:rPr lang="en-US" sz="2400"/>
              <a:t>4 strain components</a:t>
            </a:r>
            <a:endParaRPr sz="2400"/>
          </a:p>
          <a:p>
            <a:pPr marL="914400" marR="0" lvl="1" indent="-381000" algn="l" rtl="0">
              <a:lnSpc>
                <a:spcPct val="100000"/>
              </a:lnSpc>
              <a:spcBef>
                <a:spcPts val="0"/>
              </a:spcBef>
              <a:spcAft>
                <a:spcPts val="0"/>
              </a:spcAft>
              <a:buSzPts val="2400"/>
              <a:buChar char="○"/>
            </a:pPr>
            <a:r>
              <a:rPr lang="en-US" sz="2400"/>
              <a:t>3 horizontal</a:t>
            </a:r>
            <a:endParaRPr sz="2400"/>
          </a:p>
          <a:p>
            <a:pPr marL="914400" marR="0" lvl="1" indent="-381000" algn="l" rtl="0">
              <a:lnSpc>
                <a:spcPct val="100000"/>
              </a:lnSpc>
              <a:spcBef>
                <a:spcPts val="0"/>
              </a:spcBef>
              <a:spcAft>
                <a:spcPts val="0"/>
              </a:spcAft>
              <a:buSzPts val="2400"/>
              <a:buChar char="○"/>
            </a:pPr>
            <a:r>
              <a:rPr lang="en-US" sz="2400"/>
              <a:t>1 vertical</a:t>
            </a:r>
            <a:endParaRPr sz="2400"/>
          </a:p>
          <a:p>
            <a:pPr marL="914400" marR="0" lvl="0" indent="0" algn="l" rtl="0">
              <a:lnSpc>
                <a:spcPct val="100000"/>
              </a:lnSpc>
              <a:spcBef>
                <a:spcPts val="0"/>
              </a:spcBef>
              <a:spcAft>
                <a:spcPts val="0"/>
              </a:spcAft>
              <a:buNone/>
            </a:pPr>
            <a:endParaRPr sz="2400"/>
          </a:p>
          <a:p>
            <a:pPr marL="342900" marR="0" lvl="0" indent="-368300" algn="l" rtl="0">
              <a:lnSpc>
                <a:spcPct val="100000"/>
              </a:lnSpc>
              <a:spcBef>
                <a:spcPts val="0"/>
              </a:spcBef>
              <a:spcAft>
                <a:spcPts val="0"/>
              </a:spcAft>
              <a:buClr>
                <a:schemeClr val="dk1"/>
              </a:buClr>
              <a:buSzPts val="2400"/>
              <a:buFont typeface="Arial"/>
              <a:buChar char="●"/>
            </a:pPr>
            <a:r>
              <a:rPr lang="en-US" sz="2400"/>
              <a:t>2 tilt components</a:t>
            </a:r>
            <a:endParaRPr sz="2400" i="0" u="none">
              <a:solidFill>
                <a:srgbClr val="000000"/>
              </a:solidFill>
            </a:endParaRPr>
          </a:p>
          <a:p>
            <a:pPr marL="342900" marR="0" lvl="0" indent="0" algn="l" rtl="0">
              <a:lnSpc>
                <a:spcPct val="100000"/>
              </a:lnSpc>
              <a:spcBef>
                <a:spcPts val="0"/>
              </a:spcBef>
              <a:spcAft>
                <a:spcPts val="0"/>
              </a:spcAft>
              <a:buNone/>
            </a:pPr>
            <a:endParaRPr sz="2400"/>
          </a:p>
          <a:p>
            <a:pPr marL="342900" lvl="0" indent="-368300" algn="l" rtl="0">
              <a:spcBef>
                <a:spcPts val="0"/>
              </a:spcBef>
              <a:spcAft>
                <a:spcPts val="0"/>
              </a:spcAft>
              <a:buClr>
                <a:schemeClr val="dk1"/>
              </a:buClr>
              <a:buSzPts val="2400"/>
              <a:buFont typeface="Arial"/>
              <a:buChar char="●"/>
            </a:pPr>
            <a:r>
              <a:rPr lang="en-US" sz="2400">
                <a:solidFill>
                  <a:schemeClr val="dk1"/>
                </a:solidFill>
              </a:rPr>
              <a:t>~1 part-per-billion resolution</a:t>
            </a:r>
            <a:endParaRPr sz="2400"/>
          </a:p>
        </p:txBody>
      </p:sp>
    </p:spTree>
  </p:cSld>
  <p:clrMapOvr>
    <a:masterClrMapping/>
  </p:clrMapOvr>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801</Words>
  <Application>Microsoft Office PowerPoint</Application>
  <PresentationFormat>On-screen Show (4:3)</PresentationFormat>
  <Paragraphs>209</Paragraphs>
  <Slides>23</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Times</vt:lpstr>
      <vt:lpstr>Verdana</vt:lpstr>
      <vt:lpstr>Default Design</vt:lpstr>
      <vt:lpstr>Simple Light</vt:lpstr>
      <vt:lpstr>New Electromagnetic and Optical Fiber Strainmeters and Tiltmeters for Measuring Deformation</vt:lpstr>
      <vt:lpstr>Outline</vt:lpstr>
      <vt:lpstr>Background and Motivation</vt:lpstr>
      <vt:lpstr>Background and Motivation</vt:lpstr>
      <vt:lpstr>Background and Motivation</vt:lpstr>
      <vt:lpstr>Background and Motivation</vt:lpstr>
      <vt:lpstr>Background and Motivation</vt:lpstr>
      <vt:lpstr>Instrument Development: Electromagnetic</vt:lpstr>
      <vt:lpstr>Instrument Development: Electromagnetic</vt:lpstr>
      <vt:lpstr>Instrument Development: Electromagnetic</vt:lpstr>
      <vt:lpstr>Instrument Development: Electromagnetic</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Instrument Development: Optical Fiber</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Electromagnetic and Optical Fiber Strainmeters and Tiltmeters for Measuring Deformation</dc:title>
  <cp:lastModifiedBy>sdewolf</cp:lastModifiedBy>
  <cp:revision>3</cp:revision>
  <dcterms:modified xsi:type="dcterms:W3CDTF">2018-10-29T19:58:57Z</dcterms:modified>
</cp:coreProperties>
</file>