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8" r:id="rId3"/>
    <p:sldId id="261" r:id="rId4"/>
    <p:sldId id="281" r:id="rId5"/>
    <p:sldId id="267" r:id="rId6"/>
    <p:sldId id="284" r:id="rId7"/>
    <p:sldId id="288" r:id="rId8"/>
    <p:sldId id="285" r:id="rId9"/>
    <p:sldId id="286" r:id="rId10"/>
    <p:sldId id="287" r:id="rId11"/>
    <p:sldId id="277" r:id="rId12"/>
    <p:sldId id="283" r:id="rId13"/>
    <p:sldId id="260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625" autoAdjust="0"/>
  </p:normalViewPr>
  <p:slideViewPr>
    <p:cSldViewPr snapToGrid="0">
      <p:cViewPr varScale="1">
        <p:scale>
          <a:sx n="81" d="100"/>
          <a:sy n="81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95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5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182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17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036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96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165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07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87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495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28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BC96-2CF4-4623-9FBB-09BA7F768680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669B-4030-4760-AC7D-90E2FDEF1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77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pere.la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mailto:dghenno@ampere.lat" TargetMode="External"/><Relationship Id="rId4" Type="http://schemas.openxmlformats.org/officeDocument/2006/relationships/hyperlink" Target="mailto:solicitudes@ampere.l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2853" y="2267621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3pPr>
            <a:lvl4pPr eaLnBrk="0" hangingPunct="0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259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6565" y="2776284"/>
            <a:ext cx="4182328" cy="1470024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Long-</a:t>
            </a:r>
            <a:r>
              <a:rPr lang="es-ES" altLang="es-MX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range</a:t>
            </a:r>
            <a:endParaRPr lang="es-ES" altLang="es-MX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MX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RF Links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Advancements in enabling technology</a:t>
            </a:r>
          </a:p>
          <a:p>
            <a:pPr algn="ctr"/>
            <a:endParaRPr lang="es-MX" altLang="es-MX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65F9D1-03E2-4A4C-91FB-DABA2CC7A3A6}"/>
              </a:ext>
            </a:extLst>
          </p:cNvPr>
          <p:cNvSpPr txBox="1"/>
          <p:nvPr/>
        </p:nvSpPr>
        <p:spPr>
          <a:xfrm>
            <a:off x="286258" y="6572250"/>
            <a:ext cx="47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Diana Ghenno Barajas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pic>
        <p:nvPicPr>
          <p:cNvPr id="160" name="Imagen 159" descr="Captura de pantalla 2017-05-18 a la(s) 13.12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957075"/>
            <a:ext cx="816430" cy="1157725"/>
          </a:xfrm>
          <a:prstGeom prst="rect">
            <a:avLst/>
          </a:prstGeom>
        </p:spPr>
      </p:pic>
      <p:sp>
        <p:nvSpPr>
          <p:cNvPr id="161" name="Rectángulo 160"/>
          <p:cNvSpPr/>
          <p:nvPr/>
        </p:nvSpPr>
        <p:spPr>
          <a:xfrm>
            <a:off x="606884" y="2572717"/>
            <a:ext cx="1106088" cy="102409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62" name="Rectángulo 161"/>
          <p:cNvSpPr/>
          <p:nvPr/>
        </p:nvSpPr>
        <p:spPr>
          <a:xfrm>
            <a:off x="774700" y="3507696"/>
            <a:ext cx="355041" cy="5166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73" name="Grupo 1"/>
          <p:cNvGrpSpPr/>
          <p:nvPr/>
        </p:nvGrpSpPr>
        <p:grpSpPr>
          <a:xfrm>
            <a:off x="805662" y="3725152"/>
            <a:ext cx="1492906" cy="425002"/>
            <a:chOff x="907262" y="3331452"/>
            <a:chExt cx="1492906" cy="425002"/>
          </a:xfrm>
        </p:grpSpPr>
        <p:sp>
          <p:nvSpPr>
            <p:cNvPr id="74" name="Rectángulo redondeado 73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RED TAPALAPA 2</a:t>
              </a:r>
            </a:p>
            <a:p>
              <a:pPr algn="ctr"/>
              <a:r>
                <a:rPr lang="es-MX" sz="1200" dirty="0"/>
                <a:t>192.168.22.2</a:t>
              </a:r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76" name="Grupo 4"/>
          <p:cNvGrpSpPr/>
          <p:nvPr/>
        </p:nvGrpSpPr>
        <p:grpSpPr>
          <a:xfrm>
            <a:off x="2709768" y="3647269"/>
            <a:ext cx="1492906" cy="580767"/>
            <a:chOff x="3586068" y="3253569"/>
            <a:chExt cx="1492906" cy="580767"/>
          </a:xfrm>
        </p:grpSpPr>
        <p:sp>
          <p:nvSpPr>
            <p:cNvPr id="77" name="Rectángulo redondeado 76"/>
            <p:cNvSpPr/>
            <p:nvPr/>
          </p:nvSpPr>
          <p:spPr>
            <a:xfrm>
              <a:off x="3739571" y="3253569"/>
              <a:ext cx="1339403" cy="5807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TAPALAPA 2</a:t>
              </a:r>
            </a:p>
            <a:p>
              <a:pPr algn="ctr"/>
              <a:r>
                <a:rPr lang="es-MX" sz="1200" dirty="0"/>
                <a:t>192.168.22.1</a:t>
              </a:r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3586068" y="3396978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3590184" y="3586449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80" name="Conector recto 79"/>
          <p:cNvCxnSpPr>
            <a:stCxn id="75" idx="1"/>
            <a:endCxn id="79" idx="0"/>
          </p:cNvCxnSpPr>
          <p:nvPr/>
        </p:nvCxnSpPr>
        <p:spPr>
          <a:xfrm flipV="1">
            <a:off x="2145065" y="3980149"/>
            <a:ext cx="645571" cy="8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o 9"/>
          <p:cNvGrpSpPr/>
          <p:nvPr/>
        </p:nvGrpSpPr>
        <p:grpSpPr>
          <a:xfrm>
            <a:off x="5133210" y="2201627"/>
            <a:ext cx="1492906" cy="580767"/>
            <a:chOff x="3586068" y="3253569"/>
            <a:chExt cx="1492906" cy="580767"/>
          </a:xfrm>
        </p:grpSpPr>
        <p:sp>
          <p:nvSpPr>
            <p:cNvPr id="82" name="Rectángulo redondeado 81"/>
            <p:cNvSpPr/>
            <p:nvPr/>
          </p:nvSpPr>
          <p:spPr>
            <a:xfrm>
              <a:off x="3739571" y="3253569"/>
              <a:ext cx="1339403" cy="5807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ARTESA 368</a:t>
              </a:r>
            </a:p>
            <a:p>
              <a:pPr algn="ctr"/>
              <a:r>
                <a:rPr lang="es-MX" sz="1200" dirty="0"/>
                <a:t>192.168.22.144</a:t>
              </a:r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3586068" y="3396978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3590184" y="3586449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5" name="Grupo 13"/>
          <p:cNvGrpSpPr/>
          <p:nvPr/>
        </p:nvGrpSpPr>
        <p:grpSpPr>
          <a:xfrm>
            <a:off x="7461492" y="1181065"/>
            <a:ext cx="1492906" cy="425002"/>
            <a:chOff x="907262" y="3331452"/>
            <a:chExt cx="1492906" cy="425002"/>
          </a:xfrm>
        </p:grpSpPr>
        <p:sp>
          <p:nvSpPr>
            <p:cNvPr id="86" name="Rectángulo redondeado 85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ARTESA 362</a:t>
              </a:r>
            </a:p>
            <a:p>
              <a:pPr algn="ctr"/>
              <a:r>
                <a:rPr lang="es-MX" sz="1200" dirty="0"/>
                <a:t>192.168.22.130</a:t>
              </a:r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8" name="Grupo 27"/>
          <p:cNvGrpSpPr/>
          <p:nvPr/>
        </p:nvGrpSpPr>
        <p:grpSpPr>
          <a:xfrm>
            <a:off x="7461491" y="608912"/>
            <a:ext cx="1492906" cy="425002"/>
            <a:chOff x="754861" y="2606899"/>
            <a:chExt cx="1492906" cy="425002"/>
          </a:xfrm>
        </p:grpSpPr>
        <p:sp>
          <p:nvSpPr>
            <p:cNvPr id="89" name="Rectángulo redondeado 88"/>
            <p:cNvSpPr/>
            <p:nvPr/>
          </p:nvSpPr>
          <p:spPr>
            <a:xfrm>
              <a:off x="754861" y="2606899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ARTESA 358</a:t>
              </a:r>
            </a:p>
            <a:p>
              <a:pPr algn="ctr"/>
              <a:r>
                <a:rPr lang="es-MX" sz="1200" dirty="0"/>
                <a:t>192.168.22.143</a:t>
              </a:r>
            </a:p>
          </p:txBody>
        </p:sp>
        <p:sp>
          <p:nvSpPr>
            <p:cNvPr id="90" name="Rectángulo 89"/>
            <p:cNvSpPr/>
            <p:nvPr/>
          </p:nvSpPr>
          <p:spPr>
            <a:xfrm>
              <a:off x="2094264" y="2819400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91" name="Grupo 30"/>
          <p:cNvGrpSpPr/>
          <p:nvPr/>
        </p:nvGrpSpPr>
        <p:grpSpPr>
          <a:xfrm>
            <a:off x="7461491" y="1753218"/>
            <a:ext cx="1492906" cy="425002"/>
            <a:chOff x="907262" y="3331452"/>
            <a:chExt cx="1492906" cy="425002"/>
          </a:xfrm>
        </p:grpSpPr>
        <p:sp>
          <p:nvSpPr>
            <p:cNvPr id="92" name="Rectángulo redondeado 91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ARTESA 367</a:t>
              </a:r>
            </a:p>
            <a:p>
              <a:pPr algn="ctr"/>
              <a:r>
                <a:rPr lang="es-MX" sz="1200" dirty="0"/>
                <a:t>192.168.22.195</a:t>
              </a:r>
            </a:p>
          </p:txBody>
        </p:sp>
        <p:sp>
          <p:nvSpPr>
            <p:cNvPr id="93" name="Rectángulo 92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94" name="Grupo 33"/>
          <p:cNvGrpSpPr/>
          <p:nvPr/>
        </p:nvGrpSpPr>
        <p:grpSpPr>
          <a:xfrm>
            <a:off x="7461492" y="2851663"/>
            <a:ext cx="1492906" cy="425002"/>
            <a:chOff x="907262" y="3331452"/>
            <a:chExt cx="1492906" cy="425002"/>
          </a:xfrm>
        </p:grpSpPr>
        <p:sp>
          <p:nvSpPr>
            <p:cNvPr id="95" name="Rectángulo redondeado 94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ARTESA 380</a:t>
              </a:r>
            </a:p>
            <a:p>
              <a:pPr algn="ctr"/>
              <a:r>
                <a:rPr lang="es-MX" sz="1200" dirty="0"/>
                <a:t>192.168.22.121</a:t>
              </a:r>
            </a:p>
          </p:txBody>
        </p:sp>
        <p:sp>
          <p:nvSpPr>
            <p:cNvPr id="96" name="Rectángulo 95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97" name="Grupo 36"/>
          <p:cNvGrpSpPr/>
          <p:nvPr/>
        </p:nvGrpSpPr>
        <p:grpSpPr>
          <a:xfrm>
            <a:off x="7461491" y="2279510"/>
            <a:ext cx="1492906" cy="425002"/>
            <a:chOff x="754861" y="2606899"/>
            <a:chExt cx="1492906" cy="425002"/>
          </a:xfrm>
        </p:grpSpPr>
        <p:sp>
          <p:nvSpPr>
            <p:cNvPr id="167" name="Rectángulo redondeado 166"/>
            <p:cNvSpPr/>
            <p:nvPr/>
          </p:nvSpPr>
          <p:spPr>
            <a:xfrm>
              <a:off x="754861" y="2606899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ARTESA 374</a:t>
              </a:r>
            </a:p>
            <a:p>
              <a:pPr algn="ctr"/>
              <a:r>
                <a:rPr lang="es-MX" sz="1200" dirty="0"/>
                <a:t>192.168.22.174</a:t>
              </a:r>
            </a:p>
          </p:txBody>
        </p:sp>
        <p:sp>
          <p:nvSpPr>
            <p:cNvPr id="168" name="Rectángulo 167"/>
            <p:cNvSpPr/>
            <p:nvPr/>
          </p:nvSpPr>
          <p:spPr>
            <a:xfrm>
              <a:off x="2094264" y="2819400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69" name="Grupo 39"/>
          <p:cNvGrpSpPr/>
          <p:nvPr/>
        </p:nvGrpSpPr>
        <p:grpSpPr>
          <a:xfrm>
            <a:off x="7461491" y="3423816"/>
            <a:ext cx="1492906" cy="425002"/>
            <a:chOff x="907262" y="3331452"/>
            <a:chExt cx="1492906" cy="425002"/>
          </a:xfrm>
        </p:grpSpPr>
        <p:sp>
          <p:nvSpPr>
            <p:cNvPr id="170" name="Rectángulo redondeado 169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ARTESA 381</a:t>
              </a:r>
            </a:p>
            <a:p>
              <a:pPr algn="ctr"/>
              <a:r>
                <a:rPr lang="es-MX" sz="1200" dirty="0"/>
                <a:t>192.168.22.119</a:t>
              </a:r>
            </a:p>
          </p:txBody>
        </p:sp>
        <p:sp>
          <p:nvSpPr>
            <p:cNvPr id="171" name="Rectángulo 170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72" name="Grupo 42"/>
          <p:cNvGrpSpPr/>
          <p:nvPr/>
        </p:nvGrpSpPr>
        <p:grpSpPr>
          <a:xfrm>
            <a:off x="7436670" y="3945898"/>
            <a:ext cx="1492906" cy="425002"/>
            <a:chOff x="907262" y="3331452"/>
            <a:chExt cx="1492906" cy="425002"/>
          </a:xfrm>
        </p:grpSpPr>
        <p:sp>
          <p:nvSpPr>
            <p:cNvPr id="173" name="Rectángulo redondeado 172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ARTESA 393</a:t>
              </a:r>
            </a:p>
            <a:p>
              <a:pPr algn="ctr"/>
              <a:r>
                <a:rPr lang="es-MX" sz="1200" dirty="0"/>
                <a:t>192.168.22.180</a:t>
              </a:r>
            </a:p>
          </p:txBody>
        </p:sp>
        <p:sp>
          <p:nvSpPr>
            <p:cNvPr id="174" name="Rectángulo 173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75" name="Grupo 45"/>
          <p:cNvGrpSpPr/>
          <p:nvPr/>
        </p:nvGrpSpPr>
        <p:grpSpPr>
          <a:xfrm>
            <a:off x="4979707" y="4707898"/>
            <a:ext cx="1492906" cy="425002"/>
            <a:chOff x="753759" y="3331452"/>
            <a:chExt cx="1492906" cy="425002"/>
          </a:xfrm>
        </p:grpSpPr>
        <p:sp>
          <p:nvSpPr>
            <p:cNvPr id="176" name="Rectángulo redondeado 175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SHISHITO 2</a:t>
              </a:r>
            </a:p>
            <a:p>
              <a:pPr algn="ctr"/>
              <a:r>
                <a:rPr lang="es-MX" sz="1200" dirty="0"/>
                <a:t>192.168.22.132</a:t>
              </a:r>
            </a:p>
          </p:txBody>
        </p:sp>
        <p:sp>
          <p:nvSpPr>
            <p:cNvPr id="177" name="Rectángulo 176"/>
            <p:cNvSpPr/>
            <p:nvPr/>
          </p:nvSpPr>
          <p:spPr>
            <a:xfrm>
              <a:off x="753759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78" name="Grupo 48"/>
          <p:cNvGrpSpPr/>
          <p:nvPr/>
        </p:nvGrpSpPr>
        <p:grpSpPr>
          <a:xfrm>
            <a:off x="5133210" y="5345401"/>
            <a:ext cx="1492906" cy="425002"/>
            <a:chOff x="907262" y="3331452"/>
            <a:chExt cx="1492906" cy="425002"/>
          </a:xfrm>
        </p:grpSpPr>
        <p:sp>
          <p:nvSpPr>
            <p:cNvPr id="179" name="Rectángulo redondeado 178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REP SHISHITO 2</a:t>
              </a:r>
            </a:p>
            <a:p>
              <a:pPr algn="ctr"/>
              <a:r>
                <a:rPr lang="es-MX" sz="1200" dirty="0"/>
                <a:t>192.168.22.195</a:t>
              </a:r>
            </a:p>
          </p:txBody>
        </p:sp>
        <p:sp>
          <p:nvSpPr>
            <p:cNvPr id="180" name="Rectángulo 179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1" name="Grupo 51"/>
          <p:cNvGrpSpPr/>
          <p:nvPr/>
        </p:nvGrpSpPr>
        <p:grpSpPr>
          <a:xfrm>
            <a:off x="7474420" y="5141805"/>
            <a:ext cx="1492906" cy="425002"/>
            <a:chOff x="907262" y="3331452"/>
            <a:chExt cx="1492906" cy="425002"/>
          </a:xfrm>
        </p:grpSpPr>
        <p:sp>
          <p:nvSpPr>
            <p:cNvPr id="182" name="Rectángulo redondeado 181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SHISHITO 6</a:t>
              </a:r>
            </a:p>
            <a:p>
              <a:pPr algn="ctr"/>
              <a:r>
                <a:rPr lang="es-MX" sz="1200" dirty="0"/>
                <a:t>192.168.22.120</a:t>
              </a:r>
            </a:p>
          </p:txBody>
        </p:sp>
        <p:sp>
          <p:nvSpPr>
            <p:cNvPr id="183" name="Rectángulo 182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4" name="Grupo 54"/>
          <p:cNvGrpSpPr/>
          <p:nvPr/>
        </p:nvGrpSpPr>
        <p:grpSpPr>
          <a:xfrm>
            <a:off x="7449599" y="5663887"/>
            <a:ext cx="1492906" cy="425002"/>
            <a:chOff x="907262" y="3331452"/>
            <a:chExt cx="1492906" cy="425002"/>
          </a:xfrm>
        </p:grpSpPr>
        <p:sp>
          <p:nvSpPr>
            <p:cNvPr id="185" name="Rectángulo redondeado 184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SHISHITO 12</a:t>
              </a:r>
            </a:p>
            <a:p>
              <a:pPr algn="ctr"/>
              <a:r>
                <a:rPr lang="es-MX" sz="1200" dirty="0"/>
                <a:t>192.168.22.118</a:t>
              </a:r>
            </a:p>
          </p:txBody>
        </p:sp>
        <p:sp>
          <p:nvSpPr>
            <p:cNvPr id="186" name="Rectángulo 185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187" name="Conector recto 186"/>
          <p:cNvCxnSpPr>
            <a:stCxn id="77" idx="3"/>
            <a:endCxn id="82" idx="1"/>
          </p:cNvCxnSpPr>
          <p:nvPr/>
        </p:nvCxnSpPr>
        <p:spPr>
          <a:xfrm flipV="1">
            <a:off x="4202674" y="2492011"/>
            <a:ext cx="1084039" cy="1445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/>
          <p:cNvCxnSpPr>
            <a:stCxn id="77" idx="3"/>
            <a:endCxn id="176" idx="1"/>
          </p:cNvCxnSpPr>
          <p:nvPr/>
        </p:nvCxnSpPr>
        <p:spPr>
          <a:xfrm>
            <a:off x="4202674" y="3937653"/>
            <a:ext cx="930536" cy="982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188"/>
          <p:cNvCxnSpPr>
            <a:stCxn id="82" idx="3"/>
            <a:endCxn id="89" idx="1"/>
          </p:cNvCxnSpPr>
          <p:nvPr/>
        </p:nvCxnSpPr>
        <p:spPr>
          <a:xfrm flipV="1">
            <a:off x="6626116" y="821413"/>
            <a:ext cx="835375" cy="1670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189"/>
          <p:cNvCxnSpPr>
            <a:stCxn id="82" idx="3"/>
            <a:endCxn id="86" idx="1"/>
          </p:cNvCxnSpPr>
          <p:nvPr/>
        </p:nvCxnSpPr>
        <p:spPr>
          <a:xfrm flipV="1">
            <a:off x="6626116" y="1393566"/>
            <a:ext cx="835376" cy="1098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/>
          <p:cNvCxnSpPr>
            <a:stCxn id="82" idx="3"/>
            <a:endCxn id="92" idx="1"/>
          </p:cNvCxnSpPr>
          <p:nvPr/>
        </p:nvCxnSpPr>
        <p:spPr>
          <a:xfrm flipV="1">
            <a:off x="6626116" y="1965719"/>
            <a:ext cx="835375" cy="526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191"/>
          <p:cNvCxnSpPr>
            <a:stCxn id="82" idx="3"/>
            <a:endCxn id="167" idx="1"/>
          </p:cNvCxnSpPr>
          <p:nvPr/>
        </p:nvCxnSpPr>
        <p:spPr>
          <a:xfrm>
            <a:off x="6626116" y="2492011"/>
            <a:ext cx="83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192"/>
          <p:cNvCxnSpPr>
            <a:stCxn id="82" idx="3"/>
            <a:endCxn id="95" idx="1"/>
          </p:cNvCxnSpPr>
          <p:nvPr/>
        </p:nvCxnSpPr>
        <p:spPr>
          <a:xfrm>
            <a:off x="6626116" y="2492011"/>
            <a:ext cx="835376" cy="572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193"/>
          <p:cNvCxnSpPr>
            <a:stCxn id="82" idx="3"/>
            <a:endCxn id="170" idx="1"/>
          </p:cNvCxnSpPr>
          <p:nvPr/>
        </p:nvCxnSpPr>
        <p:spPr>
          <a:xfrm>
            <a:off x="6626116" y="2492011"/>
            <a:ext cx="835375" cy="1144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/>
          <p:cNvCxnSpPr>
            <a:stCxn id="82" idx="3"/>
            <a:endCxn id="173" idx="1"/>
          </p:cNvCxnSpPr>
          <p:nvPr/>
        </p:nvCxnSpPr>
        <p:spPr>
          <a:xfrm>
            <a:off x="6626116" y="2492011"/>
            <a:ext cx="810554" cy="166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ctor recto 195"/>
          <p:cNvCxnSpPr>
            <a:stCxn id="179" idx="3"/>
            <a:endCxn id="182" idx="1"/>
          </p:cNvCxnSpPr>
          <p:nvPr/>
        </p:nvCxnSpPr>
        <p:spPr>
          <a:xfrm flipV="1">
            <a:off x="6472613" y="5354306"/>
            <a:ext cx="1001807" cy="203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recto 196"/>
          <p:cNvCxnSpPr>
            <a:stCxn id="179" idx="3"/>
            <a:endCxn id="185" idx="1"/>
          </p:cNvCxnSpPr>
          <p:nvPr/>
        </p:nvCxnSpPr>
        <p:spPr>
          <a:xfrm>
            <a:off x="6472613" y="5557902"/>
            <a:ext cx="976986" cy="318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ángulo 197"/>
          <p:cNvSpPr/>
          <p:nvPr/>
        </p:nvSpPr>
        <p:spPr>
          <a:xfrm>
            <a:off x="5781174" y="5132900"/>
            <a:ext cx="69329" cy="221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9" name="Rectángulo 198"/>
          <p:cNvSpPr/>
          <p:nvPr/>
        </p:nvSpPr>
        <p:spPr>
          <a:xfrm>
            <a:off x="175084" y="3868117"/>
            <a:ext cx="142416" cy="102409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02" name="CuadroTexto 201"/>
          <p:cNvSpPr txBox="1"/>
          <p:nvPr/>
        </p:nvSpPr>
        <p:spPr>
          <a:xfrm>
            <a:off x="2977436" y="4381500"/>
            <a:ext cx="214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Repetidor 1 (B2B)</a:t>
            </a:r>
          </a:p>
        </p:txBody>
      </p:sp>
      <p:sp>
        <p:nvSpPr>
          <p:cNvPr id="204" name="CuadroTexto 203"/>
          <p:cNvSpPr txBox="1"/>
          <p:nvPr/>
        </p:nvSpPr>
        <p:spPr>
          <a:xfrm>
            <a:off x="5190067" y="1782234"/>
            <a:ext cx="214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Repetidor 2 (B2B)</a:t>
            </a:r>
          </a:p>
        </p:txBody>
      </p:sp>
      <p:sp>
        <p:nvSpPr>
          <p:cNvPr id="205" name="CuadroTexto 204"/>
          <p:cNvSpPr txBox="1"/>
          <p:nvPr/>
        </p:nvSpPr>
        <p:spPr>
          <a:xfrm>
            <a:off x="5190059" y="4265789"/>
            <a:ext cx="214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Repetidor 3 (B2B)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FF82F3F0-8C04-4523-88AB-BD91AE241519}"/>
              </a:ext>
            </a:extLst>
          </p:cNvPr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IRIS Workshop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8A220237-7D40-49B0-B01B-7439419F5E15}"/>
              </a:ext>
            </a:extLst>
          </p:cNvPr>
          <p:cNvSpPr txBox="1"/>
          <p:nvPr/>
        </p:nvSpPr>
        <p:spPr>
          <a:xfrm>
            <a:off x="1423162" y="1329186"/>
            <a:ext cx="222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TAPALAPA 2 NETWORK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50542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pic>
        <p:nvPicPr>
          <p:cNvPr id="2" name="Imagen 1" descr="Captura de pantalla 2017-05-18 a la(s) 12.5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2563"/>
            <a:ext cx="8989620" cy="50953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D5A4908-7AF0-4251-AF93-BDD2A002D683}"/>
              </a:ext>
            </a:extLst>
          </p:cNvPr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IRIS Workshop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0ABAB3-9E26-477D-9151-80621992B116}"/>
              </a:ext>
            </a:extLst>
          </p:cNvPr>
          <p:cNvSpPr txBox="1"/>
          <p:nvPr/>
        </p:nvSpPr>
        <p:spPr>
          <a:xfrm>
            <a:off x="5990859" y="475134"/>
            <a:ext cx="22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MULTI MASTERSYNC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3516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1" y="4997609"/>
            <a:ext cx="2523749" cy="15361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sp>
        <p:nvSpPr>
          <p:cNvPr id="4" name="Rectángulo 3"/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IRIS Workshop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67032" y="1257093"/>
            <a:ext cx="838485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s-ES" sz="2400" dirty="0"/>
          </a:p>
          <a:p>
            <a:pPr marL="342900" indent="-342900">
              <a:buFontTx/>
              <a:buChar char="-"/>
            </a:pPr>
            <a:endParaRPr lang="es-ES" sz="2400" dirty="0"/>
          </a:p>
          <a:p>
            <a:pPr marL="342900" indent="-342900">
              <a:buFontTx/>
              <a:buChar char="-"/>
            </a:pPr>
            <a:endParaRPr lang="es-ES" sz="2400" dirty="0"/>
          </a:p>
          <a:p>
            <a:pPr marL="342900" indent="-342900">
              <a:buFontTx/>
              <a:buChar char="-"/>
            </a:pPr>
            <a:r>
              <a:rPr lang="es-ES" sz="2400" dirty="0"/>
              <a:t>Technical support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Design and feasibility studies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Training in site 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DEMO projects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Expertise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Personalized attention</a:t>
            </a:r>
          </a:p>
          <a:p>
            <a:pPr marL="342900" indent="-342900">
              <a:buFontTx/>
              <a:buChar char="-"/>
            </a:pPr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pPr algn="ctr"/>
            <a:r>
              <a:rPr lang="es-ES" sz="4000" b="1" dirty="0"/>
              <a:t>ACCOUNTABILITY!</a:t>
            </a:r>
            <a:endParaRPr lang="es-MX" sz="4000" b="1" dirty="0"/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MX" sz="2400" dirty="0">
              <a:solidFill>
                <a:srgbClr val="FF0000"/>
              </a:solidFill>
            </a:endParaRPr>
          </a:p>
          <a:p>
            <a:br>
              <a:rPr lang="es-ES" sz="2400" dirty="0"/>
            </a:b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9EBBFD-E930-4864-8787-FF55E12DBB01}"/>
              </a:ext>
            </a:extLst>
          </p:cNvPr>
          <p:cNvSpPr txBox="1"/>
          <p:nvPr/>
        </p:nvSpPr>
        <p:spPr>
          <a:xfrm>
            <a:off x="5990859" y="475134"/>
            <a:ext cx="22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ADDED VALUES</a:t>
            </a:r>
            <a:endParaRPr lang="es-MX" b="1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FFC67-28D0-41BB-A2C1-9629ADCBA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76" y="1061187"/>
            <a:ext cx="56197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4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1" b="10362"/>
          <a:stretch/>
        </p:blipFill>
        <p:spPr>
          <a:xfrm>
            <a:off x="33071" y="270456"/>
            <a:ext cx="9110929" cy="6263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571" y="491269"/>
            <a:ext cx="525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001939"/>
                </a:solidFill>
                <a:latin typeface="Century Gothic" panose="020B0502020202020204" pitchFamily="34" charset="0"/>
              </a:rPr>
              <a:t>Datos de Contacto</a:t>
            </a:r>
            <a:r>
              <a:rPr lang="es-ES_tradnl" sz="2800" dirty="0">
                <a:solidFill>
                  <a:srgbClr val="001939"/>
                </a:solidFill>
                <a:latin typeface="Century Gothic" panose="020B0502020202020204" pitchFamily="34" charset="0"/>
              </a:rPr>
              <a:t>.</a:t>
            </a:r>
            <a:r>
              <a:rPr lang="es-MX" sz="1600" dirty="0">
                <a:solidFill>
                  <a:srgbClr val="00193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571" y="1083300"/>
            <a:ext cx="43766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AMPERE 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Instrumentación y Telemetría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es-MX" sz="1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MX" sz="1400" b="0" i="0" dirty="0">
                <a:solidFill>
                  <a:srgbClr val="1155CC"/>
                </a:solidFill>
                <a:effectLst/>
                <a:latin typeface="Century Gothic" panose="020B0502020202020204" pitchFamily="34" charset="0"/>
                <a:hlinkClick r:id="rId3"/>
              </a:rPr>
              <a:t>www.ampere.lat</a:t>
            </a:r>
            <a:endParaRPr lang="es-MX" sz="1400" dirty="0">
              <a:solidFill>
                <a:srgbClr val="1155CC"/>
              </a:solidFill>
              <a:latin typeface="Century Gothic" panose="020B0502020202020204" pitchFamily="34" charset="0"/>
              <a:hlinkClick r:id="rId4"/>
            </a:endParaRPr>
          </a:p>
          <a:p>
            <a:r>
              <a:rPr lang="es-MX" sz="1400" dirty="0" err="1">
                <a:solidFill>
                  <a:srgbClr val="1155CC"/>
                </a:solidFill>
                <a:latin typeface="Century Gothic" panose="020B0502020202020204" pitchFamily="34" charset="0"/>
                <a:hlinkClick r:id="rId4"/>
              </a:rPr>
              <a:t>solicitudes@ampere.lat</a:t>
            </a:r>
            <a:endParaRPr lang="es-MX" sz="1400" dirty="0">
              <a:solidFill>
                <a:srgbClr val="1155CC"/>
              </a:solidFill>
              <a:latin typeface="Century Gothic" panose="020B0502020202020204" pitchFamily="34" charset="0"/>
            </a:endParaRPr>
          </a:p>
          <a:p>
            <a:endParaRPr lang="es-MX" sz="1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México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+52(55) 8421-2607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Chile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+56(22) 570-9442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Perú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+51(1) 705-2216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Argentina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+54(11) 5168-5857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Colombia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+57(1) 508-6969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EUA</a:t>
            </a:r>
            <a:b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+1(720) 243-5779</a:t>
            </a:r>
            <a:endParaRPr lang="es-MX" sz="1400" dirty="0"/>
          </a:p>
        </p:txBody>
      </p:sp>
      <p:sp>
        <p:nvSpPr>
          <p:cNvPr id="20" name="Rectangle 19"/>
          <p:cNvSpPr/>
          <p:nvPr/>
        </p:nvSpPr>
        <p:spPr>
          <a:xfrm>
            <a:off x="3630047" y="3559543"/>
            <a:ext cx="52417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Diana G. </a:t>
            </a:r>
            <a:r>
              <a:rPr lang="es-MX" sz="2000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Ghenno</a:t>
            </a:r>
            <a:r>
              <a:rPr lang="es-MX" sz="20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Barajas	</a:t>
            </a:r>
            <a:br>
              <a:rPr lang="es-MX" sz="20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</a:br>
            <a:r>
              <a:rPr lang="es-MX" sz="1600" dirty="0">
                <a:solidFill>
                  <a:srgbClr val="222222"/>
                </a:solidFill>
                <a:latin typeface="Century Gothic" panose="020B0502020202020204" pitchFamily="34" charset="0"/>
              </a:rPr>
              <a:t>Telemetry </a:t>
            </a:r>
            <a:r>
              <a:rPr lang="es-MX" sz="1600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Division</a:t>
            </a:r>
            <a:endParaRPr lang="es-MX" sz="1600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r>
              <a:rPr lang="es-MX" sz="1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   </a:t>
            </a:r>
            <a:br>
              <a:rPr lang="es-MX" sz="1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</a:br>
            <a:r>
              <a:rPr lang="es-MX" sz="1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                                                      </a:t>
            </a:r>
          </a:p>
          <a:p>
            <a:r>
              <a:rPr lang="es-MX" sz="1600" dirty="0">
                <a:solidFill>
                  <a:srgbClr val="0000FF"/>
                </a:solidFill>
                <a:latin typeface="Century Gothic" panose="020B0502020202020204" pitchFamily="34" charset="0"/>
              </a:rPr>
              <a:t>dghenno@ampere.com.mx</a:t>
            </a:r>
            <a:br>
              <a:rPr lang="es-MX" sz="1600" b="0" i="0" dirty="0"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</a:br>
            <a:r>
              <a:rPr lang="es-MX" sz="1600" b="0" i="0" dirty="0" err="1">
                <a:solidFill>
                  <a:srgbClr val="0000FF"/>
                </a:solidFill>
                <a:effectLst/>
                <a:latin typeface="Century Gothic" panose="020B0502020202020204" pitchFamily="34" charset="0"/>
                <a:hlinkClick r:id="rId5"/>
              </a:rPr>
              <a:t>dghenno@ampere.lat</a:t>
            </a:r>
            <a:endParaRPr lang="es-MX" sz="1600" b="0" i="0" dirty="0">
              <a:solidFill>
                <a:srgbClr val="0000FF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ES" sz="1600" dirty="0">
                <a:solidFill>
                  <a:srgbClr val="0000FF"/>
                </a:solidFill>
                <a:latin typeface="Century Gothic" panose="020B0502020202020204" pitchFamily="34" charset="0"/>
              </a:rPr>
              <a:t>+</a:t>
            </a:r>
            <a:r>
              <a:rPr lang="es-MX" sz="1600" dirty="0">
                <a:solidFill>
                  <a:srgbClr val="0000FF"/>
                </a:solidFill>
                <a:latin typeface="Century Gothic" panose="020B0502020202020204" pitchFamily="34" charset="0"/>
              </a:rPr>
              <a:t>52 1 5531275859</a:t>
            </a:r>
            <a:endParaRPr lang="es-MX" sz="1600" b="0" i="0" dirty="0">
              <a:solidFill>
                <a:srgbClr val="0000FF"/>
              </a:solidFill>
              <a:effectLst/>
              <a:latin typeface="Century Gothic" panose="020B0502020202020204" pitchFamily="34" charset="0"/>
            </a:endParaRPr>
          </a:p>
          <a:p>
            <a:r>
              <a:rPr lang="es-MX" sz="1600" b="0" i="0" dirty="0"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Ext. 1332</a:t>
            </a:r>
            <a:endParaRPr lang="es-MX" sz="1600" b="0" i="0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1" y="4997609"/>
            <a:ext cx="2523749" cy="15361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sp>
        <p:nvSpPr>
          <p:cNvPr id="4" name="Rectángulo 3"/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AMPERE </a:t>
            </a:r>
            <a:r>
              <a:rPr lang="es-ES_tradnl" sz="3600" dirty="0" err="1"/>
              <a:t>Simonett</a:t>
            </a:r>
            <a:r>
              <a:rPr lang="es-ES_tradnl" sz="3600" dirty="0"/>
              <a:t> W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79573" y="1225458"/>
            <a:ext cx="8384854" cy="725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Mexican Company with more than 50 years supplying to the industry, infrastructure and investigation.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E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E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MX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Proud representative and dealer from foreign Companies in Latin-America.</a:t>
            </a:r>
            <a:endParaRPr lang="es-MX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More than 900 regular customers.</a:t>
            </a:r>
            <a:endParaRPr lang="es-MX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30 people qualified staff.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Head quarters in México City with presence in Chile, Colombia, Peru, Argentina. </a:t>
            </a:r>
            <a:endParaRPr lang="es-MX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s-ES" sz="2400" dirty="0"/>
            </a:b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17EB74-04DA-4958-98D3-D1B9450B4ECB}"/>
              </a:ext>
            </a:extLst>
          </p:cNvPr>
          <p:cNvSpPr txBox="1"/>
          <p:nvPr/>
        </p:nvSpPr>
        <p:spPr>
          <a:xfrm>
            <a:off x="6620251" y="51002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AGENDA</a:t>
            </a:r>
            <a:endParaRPr lang="es-MX" dirty="0"/>
          </a:p>
        </p:txBody>
      </p:sp>
      <p:pic>
        <p:nvPicPr>
          <p:cNvPr id="1026" name="Picture 2" descr="Resultado de imagen para xetawave png">
            <a:extLst>
              <a:ext uri="{FF2B5EF4-FFF2-40B4-BE49-F238E27FC236}">
                <a16:creationId xmlns:a16="http://schemas.microsoft.com/office/drawing/2014/main" id="{CA806B5A-F885-4C3D-A546-FF7D73C60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4" y="2409825"/>
            <a:ext cx="3733800" cy="11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941435-7EE1-4A62-A755-14138B62A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15" y="2318578"/>
            <a:ext cx="3559248" cy="13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5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1" y="4997609"/>
            <a:ext cx="2523749" cy="15361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sp>
        <p:nvSpPr>
          <p:cNvPr id="4" name="Rectángulo 3"/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IRIS Workshop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0005" y="1225458"/>
            <a:ext cx="8574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Long-</a:t>
            </a:r>
            <a:r>
              <a:rPr lang="es-MX" sz="2400" dirty="0" err="1"/>
              <a:t>range</a:t>
            </a:r>
            <a:r>
              <a:rPr lang="es-MX" sz="2400" dirty="0"/>
              <a:t> RF </a:t>
            </a:r>
            <a:r>
              <a:rPr lang="es-MX" sz="2400" dirty="0" err="1"/>
              <a:t>Communication</a:t>
            </a:r>
            <a:endParaRPr lang="es-MX" sz="2400" dirty="0"/>
          </a:p>
          <a:p>
            <a:pPr algn="just"/>
            <a:endParaRPr lang="es-ES" sz="2400" dirty="0"/>
          </a:p>
          <a:p>
            <a:pPr algn="just"/>
            <a:r>
              <a:rPr lang="en-US" sz="2400" dirty="0"/>
              <a:t>A key parameter for a wireless communication system is the communication range. In many cases the range application requirements will be the deciding factor when choosing an RF solution. </a:t>
            </a:r>
            <a:endParaRPr lang="es-ES_tradnl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17EB74-04DA-4958-98D3-D1B9450B4ECB}"/>
              </a:ext>
            </a:extLst>
          </p:cNvPr>
          <p:cNvSpPr txBox="1"/>
          <p:nvPr/>
        </p:nvSpPr>
        <p:spPr>
          <a:xfrm>
            <a:off x="6620251" y="51002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AGENDA</a:t>
            </a:r>
            <a:endParaRPr lang="es-MX" dirty="0"/>
          </a:p>
        </p:txBody>
      </p:sp>
      <p:pic>
        <p:nvPicPr>
          <p:cNvPr id="2050" name="Picture 2" descr="https://oben.me/wp-content/uploads/2017/07/tts-speech-synthesis_chinese.jpg">
            <a:extLst>
              <a:ext uri="{FF2B5EF4-FFF2-40B4-BE49-F238E27FC236}">
                <a16:creationId xmlns:a16="http://schemas.microsoft.com/office/drawing/2014/main" id="{A48E554D-9696-4DA7-B8FE-404513CBC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77" y="3529027"/>
            <a:ext cx="4205218" cy="1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rre, Antenas, TecnologÃ­a, La ComunicaciÃ³n, MÃ³viles">
            <a:extLst>
              <a:ext uri="{FF2B5EF4-FFF2-40B4-BE49-F238E27FC236}">
                <a16:creationId xmlns:a16="http://schemas.microsoft.com/office/drawing/2014/main" id="{85BAE9BF-F724-4F12-8BBE-FDA06996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3529027"/>
            <a:ext cx="4405745" cy="29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1" y="4997609"/>
            <a:ext cx="2523749" cy="15361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sp>
        <p:nvSpPr>
          <p:cNvPr id="4" name="Rectángulo 3"/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Long-</a:t>
            </a:r>
            <a:r>
              <a:rPr lang="es-ES_tradnl" sz="3600" dirty="0" err="1"/>
              <a:t>range</a:t>
            </a:r>
            <a:r>
              <a:rPr lang="es-ES_tradnl" sz="3600" dirty="0"/>
              <a:t> RF Links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77692" y="1040372"/>
            <a:ext cx="838485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Xetawave</a:t>
            </a:r>
            <a:r>
              <a:rPr lang="es-ES" sz="2400" dirty="0"/>
              <a:t> </a:t>
            </a:r>
            <a:r>
              <a:rPr lang="es-ES" sz="2400" dirty="0" err="1"/>
              <a:t>products</a:t>
            </a:r>
            <a:endParaRPr lang="es-ES" sz="2400" dirty="0"/>
          </a:p>
          <a:p>
            <a:pPr algn="just"/>
            <a:r>
              <a:rPr lang="es-ES" sz="2400" dirty="0"/>
              <a:t>Key </a:t>
            </a:r>
            <a:r>
              <a:rPr lang="es-ES" sz="2400" dirty="0" err="1"/>
              <a:t>features</a:t>
            </a:r>
            <a:r>
              <a:rPr lang="es-ES" sz="2400" dirty="0"/>
              <a:t>: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Unlicensed</a:t>
            </a:r>
            <a:r>
              <a:rPr lang="es-ES" sz="2400" dirty="0"/>
              <a:t> &amp; </a:t>
            </a:r>
            <a:r>
              <a:rPr lang="es-ES" sz="2400" dirty="0" err="1"/>
              <a:t>Licensed</a:t>
            </a:r>
            <a:r>
              <a:rPr lang="es-ES" sz="2400" dirty="0"/>
              <a:t> radios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features</a:t>
            </a:r>
            <a:r>
              <a:rPr lang="es-ES" sz="2400" dirty="0"/>
              <a:t>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Dynamic </a:t>
            </a:r>
            <a:r>
              <a:rPr lang="es-ES" sz="2400" b="1" dirty="0" err="1">
                <a:solidFill>
                  <a:schemeClr val="accent5">
                    <a:lumMod val="75000"/>
                  </a:schemeClr>
                </a:solidFill>
              </a:rPr>
              <a:t>Modulation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>
                <a:solidFill>
                  <a:schemeClr val="accent5">
                    <a:lumMod val="75000"/>
                  </a:schemeClr>
                </a:solidFill>
              </a:rPr>
              <a:t>MultiSpeed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5">
                    <a:lumMod val="75000"/>
                  </a:schemeClr>
                </a:solidFill>
              </a:rPr>
              <a:t>Multipoint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400" dirty="0" err="1"/>
              <a:t>capability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a single Access Point.</a:t>
            </a:r>
          </a:p>
          <a:p>
            <a:pPr marL="342900" indent="-342900" algn="just">
              <a:buFontTx/>
              <a:buChar char="-"/>
            </a:pP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Multi-Master </a:t>
            </a:r>
            <a:r>
              <a:rPr lang="es-ES_tradnl" sz="2400" b="1" dirty="0" err="1">
                <a:solidFill>
                  <a:schemeClr val="accent5">
                    <a:lumMod val="75000"/>
                  </a:schemeClr>
                </a:solidFill>
              </a:rPr>
              <a:t>Sync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 (MMS</a:t>
            </a:r>
            <a:r>
              <a:rPr lang="es-ES_tradnl" sz="2400" dirty="0"/>
              <a:t>) </a:t>
            </a:r>
            <a:r>
              <a:rPr lang="es-ES_tradnl" sz="2400" dirty="0" err="1"/>
              <a:t>network</a:t>
            </a:r>
            <a:r>
              <a:rPr lang="es-ES_tradnl" sz="2400" dirty="0"/>
              <a:t> </a:t>
            </a:r>
            <a:r>
              <a:rPr lang="es-ES_tradnl" sz="2400" dirty="0" err="1"/>
              <a:t>synchronization</a:t>
            </a:r>
            <a:r>
              <a:rPr lang="es-ES_tradnl" sz="24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s-ES_tradnl" sz="2400" dirty="0" err="1"/>
              <a:t>Lower</a:t>
            </a:r>
            <a:r>
              <a:rPr lang="es-ES_tradnl" sz="2400" dirty="0"/>
              <a:t> </a:t>
            </a:r>
            <a:r>
              <a:rPr lang="es-ES_tradnl" sz="2400" dirty="0" err="1"/>
              <a:t>power</a:t>
            </a:r>
            <a:r>
              <a:rPr lang="es-ES_tradnl" sz="2400" dirty="0"/>
              <a:t> </a:t>
            </a:r>
            <a:r>
              <a:rPr lang="es-ES_tradnl" sz="2400" dirty="0" err="1"/>
              <a:t>consumption</a:t>
            </a:r>
            <a:r>
              <a:rPr lang="es-ES_tradnl" sz="2400" dirty="0"/>
              <a:t>:</a:t>
            </a:r>
          </a:p>
          <a:p>
            <a:pPr algn="just"/>
            <a:r>
              <a:rPr lang="it-IT" sz="2400" dirty="0"/>
              <a:t>Transmit : 335mA </a:t>
            </a:r>
          </a:p>
          <a:p>
            <a:pPr algn="just"/>
            <a:r>
              <a:rPr lang="it-IT" sz="2400" dirty="0"/>
              <a:t>Receive: 290mA </a:t>
            </a:r>
          </a:p>
          <a:p>
            <a:pPr algn="just"/>
            <a:r>
              <a:rPr lang="it-IT" sz="2400" dirty="0"/>
              <a:t>Idle: 270mA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Link range 70+ miles</a:t>
            </a:r>
          </a:p>
          <a:p>
            <a:pPr marL="342900" indent="-342900" algn="just">
              <a:buFontTx/>
              <a:buChar char="-"/>
            </a:pPr>
            <a:r>
              <a:rPr lang="es-ES_tradnl" sz="2400" dirty="0"/>
              <a:t>IP </a:t>
            </a:r>
            <a:r>
              <a:rPr lang="es-ES_tradnl" sz="2400" dirty="0" err="1"/>
              <a:t>routing</a:t>
            </a:r>
            <a:endParaRPr lang="es-ES_tradnl" sz="2400" dirty="0"/>
          </a:p>
          <a:p>
            <a:pPr marL="342900" indent="-342900" algn="just">
              <a:buFontTx/>
              <a:buChar char="-"/>
            </a:pPr>
            <a:r>
              <a:rPr lang="es-ES_tradnl" sz="2400" dirty="0"/>
              <a:t>IO </a:t>
            </a:r>
            <a:r>
              <a:rPr lang="es-ES_tradnl" sz="2400" dirty="0" err="1"/>
              <a:t>Services</a:t>
            </a:r>
            <a:endParaRPr lang="es-ES_tradnl" sz="2400" dirty="0"/>
          </a:p>
          <a:p>
            <a:pPr marL="342900" indent="-342900" algn="just">
              <a:buFontTx/>
              <a:buChar char="-"/>
            </a:pPr>
            <a:r>
              <a:rPr lang="es-ES_tradnl" sz="2400" dirty="0" err="1"/>
              <a:t>Onboard</a:t>
            </a:r>
            <a:r>
              <a:rPr lang="es-ES_tradnl" sz="2400" dirty="0"/>
              <a:t> </a:t>
            </a:r>
            <a:r>
              <a:rPr lang="es-ES_tradnl" sz="2400" dirty="0" err="1"/>
              <a:t>Diagnostics</a:t>
            </a:r>
            <a:r>
              <a:rPr lang="es-ES_tradnl" sz="2400" dirty="0"/>
              <a:t>  </a:t>
            </a:r>
          </a:p>
          <a:p>
            <a:pPr marL="285750" indent="-285750" algn="just">
              <a:buFontTx/>
              <a:buChar char="-"/>
            </a:pPr>
            <a:r>
              <a:rPr lang="es-ES_tradnl" sz="2400" dirty="0"/>
              <a:t>Store &amp; Forward </a:t>
            </a:r>
            <a:r>
              <a:rPr lang="es-ES_tradnl" sz="2400" dirty="0" err="1"/>
              <a:t>Repeaters</a:t>
            </a:r>
            <a:r>
              <a:rPr lang="es-ES_tradnl" sz="2400" dirty="0"/>
              <a:t> </a:t>
            </a:r>
            <a:r>
              <a:rPr lang="es-ES_tradnl" sz="2400" dirty="0" err="1"/>
              <a:t>capabilities</a:t>
            </a:r>
            <a:r>
              <a:rPr lang="es-ES_tradnl" sz="2400" dirty="0"/>
              <a:t>.</a:t>
            </a:r>
          </a:p>
          <a:p>
            <a:pPr marL="285750" indent="-285750" algn="just">
              <a:buFontTx/>
              <a:buChar char="-"/>
            </a:pP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  <a:p>
            <a:pPr marL="285750" indent="-285750" algn="just">
              <a:buFontTx/>
              <a:buChar char="-"/>
            </a:pPr>
            <a:endParaRPr lang="es-ES_tradnl" sz="24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8AA1415-E00F-4DAC-BDB8-CF472C8D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610" y="298178"/>
            <a:ext cx="2031867" cy="10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5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1" y="4997609"/>
            <a:ext cx="2523749" cy="15361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sp>
        <p:nvSpPr>
          <p:cNvPr id="4" name="Rectángulo 3"/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IRIS Workshop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9EBBFD-E930-4864-8787-FF55E12DBB01}"/>
              </a:ext>
            </a:extLst>
          </p:cNvPr>
          <p:cNvSpPr txBox="1"/>
          <p:nvPr/>
        </p:nvSpPr>
        <p:spPr>
          <a:xfrm>
            <a:off x="5990859" y="276076"/>
            <a:ext cx="222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EL SALVADOR PROJECT</a:t>
            </a:r>
            <a:endParaRPr lang="es-MX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D9EA99-83FB-401D-AC17-1C83B86DDFBE}"/>
              </a:ext>
            </a:extLst>
          </p:cNvPr>
          <p:cNvPicPr/>
          <p:nvPr/>
        </p:nvPicPr>
        <p:blipFill rotWithShape="1">
          <a:blip r:embed="rId4"/>
          <a:srcRect l="12088" t="8884" r="53477" b="11243"/>
          <a:stretch/>
        </p:blipFill>
        <p:spPr bwMode="auto">
          <a:xfrm>
            <a:off x="302821" y="1200702"/>
            <a:ext cx="8538358" cy="398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2ACE086-511B-42EB-9B2E-B60DF81CEF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05" t="43128" r="13895" b="34234"/>
          <a:stretch/>
        </p:blipFill>
        <p:spPr>
          <a:xfrm>
            <a:off x="1371600" y="5266100"/>
            <a:ext cx="6400800" cy="11637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DCE368-0991-4045-9C2C-0795327DCAF0}"/>
              </a:ext>
            </a:extLst>
          </p:cNvPr>
          <p:cNvSpPr txBox="1"/>
          <p:nvPr/>
        </p:nvSpPr>
        <p:spPr>
          <a:xfrm>
            <a:off x="3194462" y="2683445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83 Km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03EC0E-EFBA-4389-BB36-F8DABA479A84}"/>
              </a:ext>
            </a:extLst>
          </p:cNvPr>
          <p:cNvSpPr txBox="1"/>
          <p:nvPr/>
        </p:nvSpPr>
        <p:spPr>
          <a:xfrm>
            <a:off x="5900057" y="4137392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56 Km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81C5A4-5959-4E5E-8C2B-A9D390C009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96" t="29818" r="25866" b="47632"/>
          <a:stretch/>
        </p:blipFill>
        <p:spPr>
          <a:xfrm>
            <a:off x="5161808" y="1232228"/>
            <a:ext cx="3679371" cy="11592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501171-F198-410F-8772-549DB72300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52" t="17719" r="17792" b="19488"/>
          <a:stretch/>
        </p:blipFill>
        <p:spPr>
          <a:xfrm>
            <a:off x="5161808" y="2380661"/>
            <a:ext cx="3679371" cy="15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8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1" y="4997609"/>
            <a:ext cx="2523749" cy="15361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sp>
        <p:nvSpPr>
          <p:cNvPr id="4" name="Rectángulo 3"/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IRIS Workshop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9EBBFD-E930-4864-8787-FF55E12DBB01}"/>
              </a:ext>
            </a:extLst>
          </p:cNvPr>
          <p:cNvSpPr txBox="1"/>
          <p:nvPr/>
        </p:nvSpPr>
        <p:spPr>
          <a:xfrm>
            <a:off x="5990859" y="475134"/>
            <a:ext cx="222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MÉXICO PROJECT</a:t>
            </a:r>
          </a:p>
          <a:p>
            <a:pPr algn="ctr"/>
            <a:r>
              <a:rPr lang="es-ES" b="1" dirty="0"/>
              <a:t>IN TABASCO</a:t>
            </a:r>
            <a:endParaRPr lang="es-MX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DCE368-0991-4045-9C2C-0795327DCAF0}"/>
              </a:ext>
            </a:extLst>
          </p:cNvPr>
          <p:cNvSpPr txBox="1"/>
          <p:nvPr/>
        </p:nvSpPr>
        <p:spPr>
          <a:xfrm>
            <a:off x="3194462" y="2683445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83 Km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03EC0E-EFBA-4389-BB36-F8DABA479A84}"/>
              </a:ext>
            </a:extLst>
          </p:cNvPr>
          <p:cNvSpPr txBox="1"/>
          <p:nvPr/>
        </p:nvSpPr>
        <p:spPr>
          <a:xfrm>
            <a:off x="5900057" y="4137392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56 Km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F46BCFB-15A8-4BF2-AFF6-899155414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23" y="1814291"/>
            <a:ext cx="4705821" cy="38589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E0D822D-2008-422C-AB0D-580A9F5AB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6571" y="1790920"/>
            <a:ext cx="4705822" cy="38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1" y="4997609"/>
            <a:ext cx="2523749" cy="15361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sp>
        <p:nvSpPr>
          <p:cNvPr id="4" name="Rectángulo 3"/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IRIS Workshop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9EBBFD-E930-4864-8787-FF55E12DBB01}"/>
              </a:ext>
            </a:extLst>
          </p:cNvPr>
          <p:cNvSpPr txBox="1"/>
          <p:nvPr/>
        </p:nvSpPr>
        <p:spPr>
          <a:xfrm>
            <a:off x="5990859" y="475134"/>
            <a:ext cx="222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MÉXICO PROJECT</a:t>
            </a:r>
          </a:p>
          <a:p>
            <a:pPr algn="ctr"/>
            <a:r>
              <a:rPr lang="es-ES" b="1" dirty="0"/>
              <a:t>IN JALISCO</a:t>
            </a:r>
            <a:endParaRPr lang="es-MX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DCE368-0991-4045-9C2C-0795327DCAF0}"/>
              </a:ext>
            </a:extLst>
          </p:cNvPr>
          <p:cNvSpPr txBox="1"/>
          <p:nvPr/>
        </p:nvSpPr>
        <p:spPr>
          <a:xfrm>
            <a:off x="3194462" y="2683445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83 Km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03EC0E-EFBA-4389-BB36-F8DABA479A84}"/>
              </a:ext>
            </a:extLst>
          </p:cNvPr>
          <p:cNvSpPr txBox="1"/>
          <p:nvPr/>
        </p:nvSpPr>
        <p:spPr>
          <a:xfrm>
            <a:off x="5900057" y="4137392"/>
            <a:ext cx="87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56 Km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DF806E-4588-45AF-894D-150331460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" y="1253678"/>
            <a:ext cx="8716488" cy="50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6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sp>
        <p:nvSpPr>
          <p:cNvPr id="6" name="Rectángulo redondeado 5"/>
          <p:cNvSpPr/>
          <p:nvPr/>
        </p:nvSpPr>
        <p:spPr>
          <a:xfrm>
            <a:off x="2448684" y="4120173"/>
            <a:ext cx="1339403" cy="425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RED ALMACEN</a:t>
            </a:r>
          </a:p>
          <a:p>
            <a:pPr algn="ctr"/>
            <a:r>
              <a:rPr lang="es-MX" sz="1200" dirty="0"/>
              <a:t>192.168.12.1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928386" y="4120173"/>
            <a:ext cx="1339403" cy="425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NISPERO 96</a:t>
            </a:r>
          </a:p>
          <a:p>
            <a:pPr algn="ctr"/>
            <a:r>
              <a:rPr lang="es-MX" sz="1000" dirty="0"/>
              <a:t>192.168.12.117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928385" y="3566382"/>
            <a:ext cx="1339403" cy="425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NISPERO 90</a:t>
            </a:r>
          </a:p>
          <a:p>
            <a:pPr algn="ctr"/>
            <a:r>
              <a:rPr lang="es-MX" sz="1000" dirty="0"/>
              <a:t>192.168.12.116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928384" y="3025470"/>
            <a:ext cx="1339403" cy="425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CACTUS 1006</a:t>
            </a:r>
          </a:p>
          <a:p>
            <a:pPr algn="ctr"/>
            <a:r>
              <a:rPr lang="es-MX" sz="1000" dirty="0"/>
              <a:t>192.168.12.121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928384" y="2497437"/>
            <a:ext cx="1339403" cy="425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CACTUS 1004</a:t>
            </a:r>
          </a:p>
          <a:p>
            <a:pPr algn="ctr"/>
            <a:r>
              <a:rPr lang="es-MX" sz="1000" dirty="0"/>
              <a:t>192.168.12.114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928383" y="1956525"/>
            <a:ext cx="1339403" cy="425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CACTUS 1045</a:t>
            </a:r>
          </a:p>
          <a:p>
            <a:pPr algn="ctr"/>
            <a:r>
              <a:rPr lang="es-MX" sz="1000" dirty="0"/>
              <a:t>192.168.12.113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928384" y="5742909"/>
            <a:ext cx="1339403" cy="425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CACTUS 1003</a:t>
            </a:r>
          </a:p>
          <a:p>
            <a:pPr algn="ctr"/>
            <a:r>
              <a:rPr lang="es-MX" sz="1000" dirty="0"/>
              <a:t>192.168.12.119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928384" y="5214876"/>
            <a:ext cx="1339403" cy="425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NISPERO 86</a:t>
            </a:r>
          </a:p>
          <a:p>
            <a:pPr algn="ctr"/>
            <a:r>
              <a:rPr lang="es-MX" sz="1000" dirty="0"/>
              <a:t>192.168.12.112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928383" y="4673964"/>
            <a:ext cx="1339403" cy="425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NISPERO 98</a:t>
            </a:r>
          </a:p>
          <a:p>
            <a:pPr algn="ctr"/>
            <a:r>
              <a:rPr lang="es-MX" sz="1000" dirty="0"/>
              <a:t>192.168.12.118</a:t>
            </a: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3788087" y="2185034"/>
            <a:ext cx="3140296" cy="2162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6" idx="3"/>
            <a:endCxn id="10" idx="1"/>
          </p:cNvCxnSpPr>
          <p:nvPr/>
        </p:nvCxnSpPr>
        <p:spPr>
          <a:xfrm flipV="1">
            <a:off x="3788087" y="2709938"/>
            <a:ext cx="3140297" cy="162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3"/>
            <a:endCxn id="9" idx="1"/>
          </p:cNvCxnSpPr>
          <p:nvPr/>
        </p:nvCxnSpPr>
        <p:spPr>
          <a:xfrm flipV="1">
            <a:off x="3788087" y="3237971"/>
            <a:ext cx="3140297" cy="109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6" idx="3"/>
            <a:endCxn id="8" idx="1"/>
          </p:cNvCxnSpPr>
          <p:nvPr/>
        </p:nvCxnSpPr>
        <p:spPr>
          <a:xfrm flipV="1">
            <a:off x="3788087" y="3778883"/>
            <a:ext cx="3140298" cy="55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6" idx="3"/>
            <a:endCxn id="7" idx="1"/>
          </p:cNvCxnSpPr>
          <p:nvPr/>
        </p:nvCxnSpPr>
        <p:spPr>
          <a:xfrm>
            <a:off x="3788087" y="4332674"/>
            <a:ext cx="31402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6" idx="3"/>
            <a:endCxn id="14" idx="1"/>
          </p:cNvCxnSpPr>
          <p:nvPr/>
        </p:nvCxnSpPr>
        <p:spPr>
          <a:xfrm>
            <a:off x="3788087" y="4332674"/>
            <a:ext cx="3140296" cy="55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6" idx="3"/>
            <a:endCxn id="13" idx="1"/>
          </p:cNvCxnSpPr>
          <p:nvPr/>
        </p:nvCxnSpPr>
        <p:spPr>
          <a:xfrm>
            <a:off x="3788087" y="4332674"/>
            <a:ext cx="3140297" cy="109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stCxn id="6" idx="3"/>
            <a:endCxn id="12" idx="1"/>
          </p:cNvCxnSpPr>
          <p:nvPr/>
        </p:nvCxnSpPr>
        <p:spPr>
          <a:xfrm>
            <a:off x="3788087" y="4332674"/>
            <a:ext cx="3140297" cy="162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2295181" y="4332675"/>
            <a:ext cx="153503" cy="101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8267786" y="2205052"/>
            <a:ext cx="153503" cy="101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8271903" y="2740514"/>
            <a:ext cx="153503" cy="101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/>
          <p:cNvSpPr/>
          <p:nvPr/>
        </p:nvSpPr>
        <p:spPr>
          <a:xfrm>
            <a:off x="8271904" y="3259495"/>
            <a:ext cx="153503" cy="101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8276021" y="3794957"/>
            <a:ext cx="153503" cy="101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/>
          <p:cNvSpPr/>
          <p:nvPr/>
        </p:nvSpPr>
        <p:spPr>
          <a:xfrm>
            <a:off x="8247186" y="4405253"/>
            <a:ext cx="153503" cy="101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 28"/>
          <p:cNvSpPr/>
          <p:nvPr/>
        </p:nvSpPr>
        <p:spPr>
          <a:xfrm>
            <a:off x="8247187" y="4924234"/>
            <a:ext cx="153503" cy="101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 29"/>
          <p:cNvSpPr/>
          <p:nvPr/>
        </p:nvSpPr>
        <p:spPr>
          <a:xfrm>
            <a:off x="8251304" y="5459696"/>
            <a:ext cx="153503" cy="101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ctángulo 30"/>
          <p:cNvSpPr/>
          <p:nvPr/>
        </p:nvSpPr>
        <p:spPr>
          <a:xfrm>
            <a:off x="8259545" y="5953281"/>
            <a:ext cx="153503" cy="101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 descr="Captura de pantalla 2017-05-18 a la(s) 13.12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5" y="2424330"/>
            <a:ext cx="1549400" cy="2197100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980009" y="2293972"/>
            <a:ext cx="1106088" cy="1024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942199" y="4194151"/>
            <a:ext cx="355041" cy="5166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403328" y="4697173"/>
            <a:ext cx="157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Access Point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7009646" y="1356584"/>
            <a:ext cx="117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End points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70CB74C-24CF-462B-A944-3734A792884F}"/>
              </a:ext>
            </a:extLst>
          </p:cNvPr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IRIS Workshop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1A9EED4-FE0A-4E0B-A5F2-4C53D532E508}"/>
              </a:ext>
            </a:extLst>
          </p:cNvPr>
          <p:cNvSpPr txBox="1"/>
          <p:nvPr/>
        </p:nvSpPr>
        <p:spPr>
          <a:xfrm>
            <a:off x="5990859" y="475134"/>
            <a:ext cx="22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ALMACÉN NETWORK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1790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804"/>
            <a:ext cx="9144000" cy="324196"/>
          </a:xfrm>
        </p:spPr>
      </p:pic>
      <p:grpSp>
        <p:nvGrpSpPr>
          <p:cNvPr id="98" name="Grupo 8"/>
          <p:cNvGrpSpPr/>
          <p:nvPr/>
        </p:nvGrpSpPr>
        <p:grpSpPr>
          <a:xfrm>
            <a:off x="899807" y="3331452"/>
            <a:ext cx="1492906" cy="425002"/>
            <a:chOff x="907262" y="3331452"/>
            <a:chExt cx="1492906" cy="425002"/>
          </a:xfrm>
        </p:grpSpPr>
        <p:sp>
          <p:nvSpPr>
            <p:cNvPr id="99" name="Rectángulo redondeado 98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RED TAPALAPA 1</a:t>
              </a:r>
            </a:p>
            <a:p>
              <a:pPr algn="ctr"/>
              <a:r>
                <a:rPr lang="es-MX" sz="1200" dirty="0"/>
                <a:t>192.168.2.139</a:t>
              </a:r>
            </a:p>
          </p:txBody>
        </p:sp>
        <p:sp>
          <p:nvSpPr>
            <p:cNvPr id="100" name="Rectángulo 99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1" name="Grupo 9"/>
          <p:cNvGrpSpPr/>
          <p:nvPr/>
        </p:nvGrpSpPr>
        <p:grpSpPr>
          <a:xfrm>
            <a:off x="2753113" y="3253569"/>
            <a:ext cx="1492906" cy="580767"/>
            <a:chOff x="3586068" y="3253569"/>
            <a:chExt cx="1492906" cy="580767"/>
          </a:xfrm>
        </p:grpSpPr>
        <p:sp>
          <p:nvSpPr>
            <p:cNvPr id="102" name="Rectángulo redondeado 101"/>
            <p:cNvSpPr/>
            <p:nvPr/>
          </p:nvSpPr>
          <p:spPr>
            <a:xfrm>
              <a:off x="3739571" y="3253569"/>
              <a:ext cx="1339403" cy="5807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TAPALAPA 1</a:t>
              </a:r>
            </a:p>
            <a:p>
              <a:pPr algn="ctr"/>
              <a:r>
                <a:rPr lang="es-MX" sz="1200" dirty="0"/>
                <a:t>192.168.2.138</a:t>
              </a:r>
            </a:p>
          </p:txBody>
        </p:sp>
        <p:sp>
          <p:nvSpPr>
            <p:cNvPr id="103" name="Rectángulo 102"/>
            <p:cNvSpPr/>
            <p:nvPr/>
          </p:nvSpPr>
          <p:spPr>
            <a:xfrm>
              <a:off x="3586068" y="3396978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4" name="Rectángulo 103"/>
            <p:cNvSpPr/>
            <p:nvPr/>
          </p:nvSpPr>
          <p:spPr>
            <a:xfrm>
              <a:off x="3590184" y="3586449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5" name="Grupo 10"/>
          <p:cNvGrpSpPr/>
          <p:nvPr/>
        </p:nvGrpSpPr>
        <p:grpSpPr>
          <a:xfrm>
            <a:off x="5080302" y="443059"/>
            <a:ext cx="1492906" cy="580767"/>
            <a:chOff x="3586068" y="3253569"/>
            <a:chExt cx="1492906" cy="580767"/>
          </a:xfrm>
        </p:grpSpPr>
        <p:sp>
          <p:nvSpPr>
            <p:cNvPr id="106" name="Rectángulo redondeado 105"/>
            <p:cNvSpPr/>
            <p:nvPr/>
          </p:nvSpPr>
          <p:spPr>
            <a:xfrm>
              <a:off x="3739571" y="3253569"/>
              <a:ext cx="1339403" cy="5807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COMOAPA 21</a:t>
              </a:r>
            </a:p>
            <a:p>
              <a:pPr algn="ctr"/>
              <a:r>
                <a:rPr lang="es-MX" sz="1200" dirty="0"/>
                <a:t>192.168.2.119</a:t>
              </a:r>
            </a:p>
          </p:txBody>
        </p:sp>
        <p:sp>
          <p:nvSpPr>
            <p:cNvPr id="107" name="Rectángulo 106"/>
            <p:cNvSpPr/>
            <p:nvPr/>
          </p:nvSpPr>
          <p:spPr>
            <a:xfrm>
              <a:off x="3586068" y="3396978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8" name="Rectángulo 107"/>
            <p:cNvSpPr/>
            <p:nvPr/>
          </p:nvSpPr>
          <p:spPr>
            <a:xfrm>
              <a:off x="3590184" y="3586449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9" name="Grupo 22"/>
          <p:cNvGrpSpPr/>
          <p:nvPr/>
        </p:nvGrpSpPr>
        <p:grpSpPr>
          <a:xfrm>
            <a:off x="7504837" y="215212"/>
            <a:ext cx="1492906" cy="425002"/>
            <a:chOff x="907262" y="3331452"/>
            <a:chExt cx="1492906" cy="425002"/>
          </a:xfrm>
        </p:grpSpPr>
        <p:sp>
          <p:nvSpPr>
            <p:cNvPr id="110" name="Rectángulo redondeado 109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COMOAPA 2A</a:t>
              </a:r>
            </a:p>
            <a:p>
              <a:pPr algn="ctr"/>
              <a:r>
                <a:rPr lang="es-MX" sz="1200" dirty="0"/>
                <a:t>192.168.2.118</a:t>
              </a:r>
            </a:p>
          </p:txBody>
        </p:sp>
        <p:sp>
          <p:nvSpPr>
            <p:cNvPr id="111" name="Rectángulo 110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2" name="Grupo 25"/>
          <p:cNvGrpSpPr/>
          <p:nvPr/>
        </p:nvGrpSpPr>
        <p:grpSpPr>
          <a:xfrm>
            <a:off x="7504837" y="787365"/>
            <a:ext cx="1492906" cy="425002"/>
            <a:chOff x="907262" y="3331452"/>
            <a:chExt cx="1492906" cy="425002"/>
          </a:xfrm>
        </p:grpSpPr>
        <p:sp>
          <p:nvSpPr>
            <p:cNvPr id="113" name="Rectángulo redondeado 112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COMOAPA 2B</a:t>
              </a:r>
            </a:p>
            <a:p>
              <a:pPr algn="ctr"/>
              <a:r>
                <a:rPr lang="es-MX" sz="1200" dirty="0"/>
                <a:t>192.168.2.192</a:t>
              </a:r>
            </a:p>
          </p:txBody>
        </p:sp>
        <p:sp>
          <p:nvSpPr>
            <p:cNvPr id="114" name="Rectángulo 113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5" name="Grupo 28"/>
          <p:cNvGrpSpPr/>
          <p:nvPr/>
        </p:nvGrpSpPr>
        <p:grpSpPr>
          <a:xfrm>
            <a:off x="5080302" y="2385505"/>
            <a:ext cx="1492906" cy="580767"/>
            <a:chOff x="3586068" y="3253569"/>
            <a:chExt cx="1492906" cy="580767"/>
          </a:xfrm>
        </p:grpSpPr>
        <p:sp>
          <p:nvSpPr>
            <p:cNvPr id="116" name="Rectángulo redondeado 115"/>
            <p:cNvSpPr/>
            <p:nvPr/>
          </p:nvSpPr>
          <p:spPr>
            <a:xfrm>
              <a:off x="3739571" y="3253569"/>
              <a:ext cx="1339403" cy="5807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COPANO 41</a:t>
              </a:r>
            </a:p>
            <a:p>
              <a:pPr algn="ctr"/>
              <a:r>
                <a:rPr lang="es-MX" sz="1200" dirty="0"/>
                <a:t>192.168.2.127</a:t>
              </a:r>
            </a:p>
          </p:txBody>
        </p:sp>
        <p:sp>
          <p:nvSpPr>
            <p:cNvPr id="117" name="Rectángulo 116"/>
            <p:cNvSpPr/>
            <p:nvPr/>
          </p:nvSpPr>
          <p:spPr>
            <a:xfrm>
              <a:off x="3586068" y="3396978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8" name="Rectángulo 117"/>
            <p:cNvSpPr/>
            <p:nvPr/>
          </p:nvSpPr>
          <p:spPr>
            <a:xfrm>
              <a:off x="3590184" y="3586449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9" name="Grupo 32"/>
          <p:cNvGrpSpPr/>
          <p:nvPr/>
        </p:nvGrpSpPr>
        <p:grpSpPr>
          <a:xfrm>
            <a:off x="7504837" y="1678734"/>
            <a:ext cx="1492906" cy="425002"/>
            <a:chOff x="907262" y="3331452"/>
            <a:chExt cx="1492906" cy="425002"/>
          </a:xfrm>
        </p:grpSpPr>
        <p:sp>
          <p:nvSpPr>
            <p:cNvPr id="120" name="Rectángulo redondeado 119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COPANO 32</a:t>
              </a:r>
            </a:p>
            <a:p>
              <a:pPr algn="ctr"/>
              <a:r>
                <a:rPr lang="es-MX" sz="1200" dirty="0"/>
                <a:t>192.168.2.126</a:t>
              </a:r>
            </a:p>
          </p:txBody>
        </p:sp>
        <p:sp>
          <p:nvSpPr>
            <p:cNvPr id="121" name="Rectángulo 120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2" name="Grupo 35"/>
          <p:cNvGrpSpPr/>
          <p:nvPr/>
        </p:nvGrpSpPr>
        <p:grpSpPr>
          <a:xfrm>
            <a:off x="7504837" y="2250887"/>
            <a:ext cx="1492906" cy="425002"/>
            <a:chOff x="907262" y="3331452"/>
            <a:chExt cx="1492906" cy="425002"/>
          </a:xfrm>
        </p:grpSpPr>
        <p:sp>
          <p:nvSpPr>
            <p:cNvPr id="123" name="Rectángulo redondeado 122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COPANO 23A</a:t>
              </a:r>
            </a:p>
            <a:p>
              <a:pPr algn="ctr"/>
              <a:r>
                <a:rPr lang="es-MX" sz="1200" dirty="0"/>
                <a:t>192.168.2.124</a:t>
              </a:r>
            </a:p>
          </p:txBody>
        </p:sp>
        <p:sp>
          <p:nvSpPr>
            <p:cNvPr id="124" name="Rectángulo 123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5" name="Grupo 38"/>
          <p:cNvGrpSpPr/>
          <p:nvPr/>
        </p:nvGrpSpPr>
        <p:grpSpPr>
          <a:xfrm>
            <a:off x="7504837" y="2792349"/>
            <a:ext cx="1492906" cy="425002"/>
            <a:chOff x="907262" y="3331452"/>
            <a:chExt cx="1492906" cy="425002"/>
          </a:xfrm>
        </p:grpSpPr>
        <p:sp>
          <p:nvSpPr>
            <p:cNvPr id="126" name="Rectángulo redondeado 125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COPANO 23B</a:t>
              </a:r>
            </a:p>
            <a:p>
              <a:pPr algn="ctr"/>
              <a:r>
                <a:rPr lang="es-MX" sz="1200" dirty="0"/>
                <a:t>192.168.2.125</a:t>
              </a:r>
            </a:p>
          </p:txBody>
        </p:sp>
        <p:sp>
          <p:nvSpPr>
            <p:cNvPr id="127" name="Rectángulo 126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8" name="Grupo 41"/>
          <p:cNvGrpSpPr/>
          <p:nvPr/>
        </p:nvGrpSpPr>
        <p:grpSpPr>
          <a:xfrm>
            <a:off x="7504837" y="3364502"/>
            <a:ext cx="1492906" cy="425002"/>
            <a:chOff x="907262" y="3331452"/>
            <a:chExt cx="1492906" cy="425002"/>
          </a:xfrm>
        </p:grpSpPr>
        <p:sp>
          <p:nvSpPr>
            <p:cNvPr id="129" name="Rectángulo redondeado 128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COPANO 45</a:t>
              </a:r>
            </a:p>
            <a:p>
              <a:pPr algn="ctr"/>
              <a:r>
                <a:rPr lang="es-MX" sz="1200" dirty="0"/>
                <a:t>192.168.2.128</a:t>
              </a:r>
            </a:p>
          </p:txBody>
        </p:sp>
        <p:sp>
          <p:nvSpPr>
            <p:cNvPr id="130" name="Rectángulo 129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31" name="Grupo 44"/>
          <p:cNvGrpSpPr/>
          <p:nvPr/>
        </p:nvGrpSpPr>
        <p:grpSpPr>
          <a:xfrm>
            <a:off x="7504837" y="4149156"/>
            <a:ext cx="1492906" cy="425002"/>
            <a:chOff x="907262" y="3331452"/>
            <a:chExt cx="1492906" cy="425002"/>
          </a:xfrm>
        </p:grpSpPr>
        <p:sp>
          <p:nvSpPr>
            <p:cNvPr id="132" name="Rectángulo redondeado 131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GAUCHO 23</a:t>
              </a:r>
            </a:p>
            <a:p>
              <a:pPr algn="ctr"/>
              <a:r>
                <a:rPr lang="es-MX" sz="1200" dirty="0"/>
                <a:t>192.168.2.122</a:t>
              </a:r>
            </a:p>
          </p:txBody>
        </p:sp>
        <p:sp>
          <p:nvSpPr>
            <p:cNvPr id="133" name="Rectángulo 132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34" name="Grupo 47"/>
          <p:cNvGrpSpPr/>
          <p:nvPr/>
        </p:nvGrpSpPr>
        <p:grpSpPr>
          <a:xfrm>
            <a:off x="7508953" y="4684614"/>
            <a:ext cx="1492906" cy="425002"/>
            <a:chOff x="907262" y="3331452"/>
            <a:chExt cx="1492906" cy="425002"/>
          </a:xfrm>
        </p:grpSpPr>
        <p:sp>
          <p:nvSpPr>
            <p:cNvPr id="135" name="Rectángulo redondeado 134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GAUCHO 25</a:t>
              </a:r>
            </a:p>
            <a:p>
              <a:pPr algn="ctr"/>
              <a:r>
                <a:rPr lang="es-MX" sz="1200" dirty="0"/>
                <a:t>192.168.2.123</a:t>
              </a:r>
            </a:p>
          </p:txBody>
        </p:sp>
        <p:sp>
          <p:nvSpPr>
            <p:cNvPr id="136" name="Rectángulo 135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37" name="Grupo 50"/>
          <p:cNvGrpSpPr/>
          <p:nvPr/>
        </p:nvGrpSpPr>
        <p:grpSpPr>
          <a:xfrm>
            <a:off x="7508953" y="5203601"/>
            <a:ext cx="1492906" cy="425002"/>
            <a:chOff x="907262" y="3331452"/>
            <a:chExt cx="1492906" cy="425002"/>
          </a:xfrm>
        </p:grpSpPr>
        <p:sp>
          <p:nvSpPr>
            <p:cNvPr id="138" name="Rectángulo redondeado 137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MUSAC 2</a:t>
              </a:r>
            </a:p>
            <a:p>
              <a:pPr algn="ctr"/>
              <a:r>
                <a:rPr lang="es-MX" sz="1200" dirty="0"/>
                <a:t>192.168.2.120</a:t>
              </a:r>
            </a:p>
          </p:txBody>
        </p:sp>
        <p:sp>
          <p:nvSpPr>
            <p:cNvPr id="139" name="Rectángulo 138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40" name="Grupo 53"/>
          <p:cNvGrpSpPr/>
          <p:nvPr/>
        </p:nvGrpSpPr>
        <p:grpSpPr>
          <a:xfrm>
            <a:off x="7513069" y="5739059"/>
            <a:ext cx="1492906" cy="425002"/>
            <a:chOff x="907262" y="3331452"/>
            <a:chExt cx="1492906" cy="425002"/>
          </a:xfrm>
        </p:grpSpPr>
        <p:sp>
          <p:nvSpPr>
            <p:cNvPr id="141" name="Rectángulo redondeado 140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MUSPAC 14</a:t>
              </a:r>
            </a:p>
            <a:p>
              <a:pPr algn="ctr"/>
              <a:r>
                <a:rPr lang="es-MX" sz="1200" dirty="0"/>
                <a:t>192.168.2.121</a:t>
              </a:r>
            </a:p>
          </p:txBody>
        </p:sp>
        <p:sp>
          <p:nvSpPr>
            <p:cNvPr id="142" name="Rectángulo 141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43" name="Grupo 56"/>
          <p:cNvGrpSpPr/>
          <p:nvPr/>
        </p:nvGrpSpPr>
        <p:grpSpPr>
          <a:xfrm>
            <a:off x="7513069" y="6274517"/>
            <a:ext cx="1492906" cy="425002"/>
            <a:chOff x="907262" y="3331452"/>
            <a:chExt cx="1492906" cy="425002"/>
          </a:xfrm>
        </p:grpSpPr>
        <p:sp>
          <p:nvSpPr>
            <p:cNvPr id="144" name="Rectángulo redondeado 143"/>
            <p:cNvSpPr/>
            <p:nvPr/>
          </p:nvSpPr>
          <p:spPr>
            <a:xfrm>
              <a:off x="907262" y="3331452"/>
              <a:ext cx="1339403" cy="4250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CACTUS 302</a:t>
              </a:r>
            </a:p>
            <a:p>
              <a:pPr algn="ctr"/>
              <a:r>
                <a:rPr lang="es-MX" sz="1200" dirty="0"/>
                <a:t>192.168.2.129</a:t>
              </a:r>
            </a:p>
          </p:txBody>
        </p:sp>
        <p:sp>
          <p:nvSpPr>
            <p:cNvPr id="145" name="Rectángulo 144"/>
            <p:cNvSpPr/>
            <p:nvPr/>
          </p:nvSpPr>
          <p:spPr>
            <a:xfrm>
              <a:off x="2246665" y="3543953"/>
              <a:ext cx="153503" cy="1012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146" name="Conector recto 145"/>
          <p:cNvCxnSpPr>
            <a:stCxn id="100" idx="1"/>
            <a:endCxn id="104" idx="0"/>
          </p:cNvCxnSpPr>
          <p:nvPr/>
        </p:nvCxnSpPr>
        <p:spPr>
          <a:xfrm flipV="1">
            <a:off x="2239210" y="3586449"/>
            <a:ext cx="594771" cy="8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6"/>
          <p:cNvCxnSpPr>
            <a:stCxn id="102" idx="3"/>
            <a:endCxn id="116" idx="1"/>
          </p:cNvCxnSpPr>
          <p:nvPr/>
        </p:nvCxnSpPr>
        <p:spPr>
          <a:xfrm flipV="1">
            <a:off x="4246019" y="2675889"/>
            <a:ext cx="987786" cy="86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147"/>
          <p:cNvCxnSpPr>
            <a:stCxn id="102" idx="3"/>
            <a:endCxn id="106" idx="1"/>
          </p:cNvCxnSpPr>
          <p:nvPr/>
        </p:nvCxnSpPr>
        <p:spPr>
          <a:xfrm flipV="1">
            <a:off x="4246019" y="733443"/>
            <a:ext cx="987786" cy="281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148"/>
          <p:cNvCxnSpPr>
            <a:stCxn id="102" idx="3"/>
            <a:endCxn id="132" idx="1"/>
          </p:cNvCxnSpPr>
          <p:nvPr/>
        </p:nvCxnSpPr>
        <p:spPr>
          <a:xfrm>
            <a:off x="4246019" y="3543953"/>
            <a:ext cx="3258818" cy="817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149"/>
          <p:cNvCxnSpPr>
            <a:stCxn id="102" idx="3"/>
            <a:endCxn id="135" idx="1"/>
          </p:cNvCxnSpPr>
          <p:nvPr/>
        </p:nvCxnSpPr>
        <p:spPr>
          <a:xfrm>
            <a:off x="4246019" y="3543953"/>
            <a:ext cx="3262934" cy="135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cto 150"/>
          <p:cNvCxnSpPr>
            <a:stCxn id="102" idx="3"/>
            <a:endCxn id="138" idx="1"/>
          </p:cNvCxnSpPr>
          <p:nvPr/>
        </p:nvCxnSpPr>
        <p:spPr>
          <a:xfrm>
            <a:off x="4246019" y="3543953"/>
            <a:ext cx="3262934" cy="1872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151"/>
          <p:cNvCxnSpPr>
            <a:stCxn id="102" idx="3"/>
            <a:endCxn id="141" idx="1"/>
          </p:cNvCxnSpPr>
          <p:nvPr/>
        </p:nvCxnSpPr>
        <p:spPr>
          <a:xfrm>
            <a:off x="4246019" y="3543953"/>
            <a:ext cx="3267050" cy="240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cto 152"/>
          <p:cNvCxnSpPr>
            <a:stCxn id="102" idx="3"/>
            <a:endCxn id="144" idx="1"/>
          </p:cNvCxnSpPr>
          <p:nvPr/>
        </p:nvCxnSpPr>
        <p:spPr>
          <a:xfrm>
            <a:off x="4246019" y="3543953"/>
            <a:ext cx="3267050" cy="2943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153"/>
          <p:cNvCxnSpPr>
            <a:stCxn id="106" idx="3"/>
            <a:endCxn id="110" idx="1"/>
          </p:cNvCxnSpPr>
          <p:nvPr/>
        </p:nvCxnSpPr>
        <p:spPr>
          <a:xfrm flipV="1">
            <a:off x="6573208" y="427713"/>
            <a:ext cx="931629" cy="305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154"/>
          <p:cNvCxnSpPr>
            <a:stCxn id="106" idx="3"/>
            <a:endCxn id="113" idx="1"/>
          </p:cNvCxnSpPr>
          <p:nvPr/>
        </p:nvCxnSpPr>
        <p:spPr>
          <a:xfrm>
            <a:off x="6573208" y="733443"/>
            <a:ext cx="931629" cy="266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155"/>
          <p:cNvCxnSpPr>
            <a:stCxn id="116" idx="3"/>
            <a:endCxn id="120" idx="1"/>
          </p:cNvCxnSpPr>
          <p:nvPr/>
        </p:nvCxnSpPr>
        <p:spPr>
          <a:xfrm flipV="1">
            <a:off x="6573208" y="1891235"/>
            <a:ext cx="931629" cy="784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/>
          <p:cNvCxnSpPr>
            <a:stCxn id="116" idx="3"/>
            <a:endCxn id="123" idx="1"/>
          </p:cNvCxnSpPr>
          <p:nvPr/>
        </p:nvCxnSpPr>
        <p:spPr>
          <a:xfrm flipV="1">
            <a:off x="6573208" y="2463388"/>
            <a:ext cx="931629" cy="212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/>
          <p:cNvCxnSpPr>
            <a:stCxn id="116" idx="3"/>
            <a:endCxn id="126" idx="1"/>
          </p:cNvCxnSpPr>
          <p:nvPr/>
        </p:nvCxnSpPr>
        <p:spPr>
          <a:xfrm>
            <a:off x="6573208" y="2675889"/>
            <a:ext cx="931629" cy="32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/>
          <p:cNvCxnSpPr>
            <a:stCxn id="116" idx="3"/>
            <a:endCxn id="129" idx="1"/>
          </p:cNvCxnSpPr>
          <p:nvPr/>
        </p:nvCxnSpPr>
        <p:spPr>
          <a:xfrm>
            <a:off x="6573208" y="2675889"/>
            <a:ext cx="931629" cy="901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Imagen 159" descr="Captura de pantalla 2017-05-18 a la(s) 13.12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525275"/>
            <a:ext cx="816430" cy="1157725"/>
          </a:xfrm>
          <a:prstGeom prst="rect">
            <a:avLst/>
          </a:prstGeom>
        </p:spPr>
      </p:pic>
      <p:sp>
        <p:nvSpPr>
          <p:cNvPr id="161" name="Rectángulo 160"/>
          <p:cNvSpPr/>
          <p:nvPr/>
        </p:nvSpPr>
        <p:spPr>
          <a:xfrm>
            <a:off x="721184" y="2026617"/>
            <a:ext cx="1106088" cy="102409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62" name="Rectángulo 161"/>
          <p:cNvSpPr/>
          <p:nvPr/>
        </p:nvSpPr>
        <p:spPr>
          <a:xfrm>
            <a:off x="0" y="3507696"/>
            <a:ext cx="355041" cy="5166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67" name="CuadroTexto 166"/>
          <p:cNvSpPr txBox="1"/>
          <p:nvPr/>
        </p:nvSpPr>
        <p:spPr>
          <a:xfrm>
            <a:off x="5194300" y="1141590"/>
            <a:ext cx="214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Repetidor 2 (B2B)</a:t>
            </a:r>
          </a:p>
        </p:txBody>
      </p:sp>
      <p:sp>
        <p:nvSpPr>
          <p:cNvPr id="168" name="CuadroTexto 167"/>
          <p:cNvSpPr txBox="1"/>
          <p:nvPr/>
        </p:nvSpPr>
        <p:spPr>
          <a:xfrm>
            <a:off x="5120922" y="3114324"/>
            <a:ext cx="214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Repetidor 3 (B2B)</a:t>
            </a:r>
          </a:p>
        </p:txBody>
      </p:sp>
      <p:sp>
        <p:nvSpPr>
          <p:cNvPr id="169" name="CuadroTexto 168"/>
          <p:cNvSpPr txBox="1"/>
          <p:nvPr/>
        </p:nvSpPr>
        <p:spPr>
          <a:xfrm>
            <a:off x="2820811" y="4017433"/>
            <a:ext cx="214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Repetidor 1 (B2B)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CC137369-C66D-40B0-992B-D1D5BF88DAA0}"/>
              </a:ext>
            </a:extLst>
          </p:cNvPr>
          <p:cNvSpPr/>
          <p:nvPr/>
        </p:nvSpPr>
        <p:spPr>
          <a:xfrm>
            <a:off x="0" y="244798"/>
            <a:ext cx="5125689" cy="7955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/>
              <a:t>IRIS Workshop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2B81D532-3BFC-4786-8999-F748D7D9E826}"/>
              </a:ext>
            </a:extLst>
          </p:cNvPr>
          <p:cNvSpPr txBox="1"/>
          <p:nvPr/>
        </p:nvSpPr>
        <p:spPr>
          <a:xfrm>
            <a:off x="1423162" y="1329186"/>
            <a:ext cx="222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TAPALAPA 1 NETWORK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98799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11822</TotalTime>
  <Words>396</Words>
  <Application>Microsoft Office PowerPoint</Application>
  <PresentationFormat>Presentación en pantalla (4:3)</PresentationFormat>
  <Paragraphs>176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Century Gothic</vt:lpstr>
      <vt:lpstr>DFKai-SB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Dulce Rodriguez</dc:creator>
  <cp:lastModifiedBy>Jose Manuel Cuahonte</cp:lastModifiedBy>
  <cp:revision>331</cp:revision>
  <dcterms:created xsi:type="dcterms:W3CDTF">2016-06-20T14:33:42Z</dcterms:created>
  <dcterms:modified xsi:type="dcterms:W3CDTF">2018-10-30T18:57:50Z</dcterms:modified>
</cp:coreProperties>
</file>