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 id="2147483660" r:id="rId3"/>
    <p:sldMasterId id="2147483667" r:id="rId4"/>
    <p:sldMasterId id="2147483676" r:id="rId5"/>
    <p:sldMasterId id="2147483682" r:id="rId6"/>
    <p:sldMasterId id="2147483696" r:id="rId7"/>
    <p:sldMasterId id="2147483702" r:id="rId8"/>
  </p:sldMasterIdLst>
  <p:notesMasterIdLst>
    <p:notesMasterId r:id="rId16"/>
  </p:notesMasterIdLst>
  <p:sldIdLst>
    <p:sldId id="256" r:id="rId9"/>
    <p:sldId id="262" r:id="rId10"/>
    <p:sldId id="292" r:id="rId11"/>
    <p:sldId id="293" r:id="rId12"/>
    <p:sldId id="294" r:id="rId13"/>
    <p:sldId id="295"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7E4"/>
    <a:srgbClr val="D80B17"/>
    <a:srgbClr val="71B304"/>
    <a:srgbClr val="021556"/>
    <a:srgbClr val="82888E"/>
    <a:srgbClr val="EEEEEF"/>
    <a:srgbClr val="118A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47" autoAdjust="0"/>
  </p:normalViewPr>
  <p:slideViewPr>
    <p:cSldViewPr snapToGrid="0" snapToObjects="1">
      <p:cViewPr varScale="1">
        <p:scale>
          <a:sx n="93" d="100"/>
          <a:sy n="93" d="100"/>
        </p:scale>
        <p:origin x="121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7CCA4-87F8-4F23-B4AE-4D5B9E5C23B2}" type="datetimeFigureOut">
              <a:rPr lang="en-GB" smtClean="0"/>
              <a:t>30/10/2018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F64F7-9963-4591-AA3B-8CB116900836}" type="slidenum">
              <a:rPr lang="en-GB" smtClean="0"/>
              <a:t>‹#›</a:t>
            </a:fld>
            <a:endParaRPr lang="en-GB"/>
          </a:p>
        </p:txBody>
      </p:sp>
    </p:spTree>
    <p:extLst>
      <p:ext uri="{BB962C8B-B14F-4D97-AF65-F5344CB8AC3E}">
        <p14:creationId xmlns:p14="http://schemas.microsoft.com/office/powerpoint/2010/main" val="372974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a:t>
            </a:r>
          </a:p>
          <a:p>
            <a:r>
              <a:rPr lang="en-GB" dirty="0" smtClean="0"/>
              <a:t>Most already</a:t>
            </a:r>
            <a:r>
              <a:rPr lang="en-GB" baseline="0" dirty="0" smtClean="0"/>
              <a:t> know me and what I am about to talk about…</a:t>
            </a:r>
          </a:p>
          <a:p>
            <a:endParaRPr lang="en-GB" baseline="0" dirty="0" smtClean="0"/>
          </a:p>
          <a:p>
            <a:r>
              <a:rPr lang="en-GB" baseline="0" dirty="0" smtClean="0"/>
              <a:t>Casual ??</a:t>
            </a:r>
          </a:p>
          <a:p>
            <a:endParaRPr lang="en-GB" baseline="0" dirty="0" smtClean="0"/>
          </a:p>
          <a:p>
            <a:r>
              <a:rPr lang="en-GB" baseline="0" dirty="0" smtClean="0"/>
              <a:t>Next 3 mins or so to give some background on </a:t>
            </a:r>
            <a:r>
              <a:rPr lang="en-GB" baseline="0" dirty="0" err="1" smtClean="0"/>
              <a:t>Guralps</a:t>
            </a:r>
            <a:r>
              <a:rPr lang="en-GB" baseline="0" dirty="0" smtClean="0"/>
              <a:t> latest developments and our vision moving forward which primarily focuses around digital instrumentation.</a:t>
            </a:r>
          </a:p>
          <a:p>
            <a:endParaRPr lang="en-GB" baseline="0" dirty="0" smtClean="0"/>
          </a:p>
          <a:p>
            <a:r>
              <a:rPr lang="en-GB" baseline="0" dirty="0" smtClean="0"/>
              <a:t>We do, however, understand it is a divided community with respect to some instrumentation operators preferring analogue sensors and separate digitizers and we have made performance </a:t>
            </a:r>
            <a:r>
              <a:rPr lang="en-GB" baseline="0" dirty="0" err="1" smtClean="0"/>
              <a:t>devleopments</a:t>
            </a:r>
            <a:r>
              <a:rPr lang="en-GB" baseline="0" dirty="0" smtClean="0"/>
              <a:t> with these however as I said the next few minutes will focus on the digital age of our sensors.</a:t>
            </a:r>
            <a:endParaRPr lang="en-GB" dirty="0"/>
          </a:p>
        </p:txBody>
      </p:sp>
      <p:sp>
        <p:nvSpPr>
          <p:cNvPr id="4" name="Slide Number Placeholder 3"/>
          <p:cNvSpPr>
            <a:spLocks noGrp="1"/>
          </p:cNvSpPr>
          <p:nvPr>
            <p:ph type="sldNum" sz="quarter" idx="10"/>
          </p:nvPr>
        </p:nvSpPr>
        <p:spPr/>
        <p:txBody>
          <a:bodyPr/>
          <a:lstStyle/>
          <a:p>
            <a:fld id="{31EF64F7-9963-4591-AA3B-8CB116900836}" type="slidenum">
              <a:rPr lang="en-GB" smtClean="0"/>
              <a:t>1</a:t>
            </a:fld>
            <a:endParaRPr lang="en-GB"/>
          </a:p>
        </p:txBody>
      </p:sp>
    </p:spTree>
    <p:extLst>
      <p:ext uri="{BB962C8B-B14F-4D97-AF65-F5344CB8AC3E}">
        <p14:creationId xmlns:p14="http://schemas.microsoft.com/office/powerpoint/2010/main" val="296927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Plug in and play. Less user interaction,</a:t>
            </a:r>
            <a:r>
              <a:rPr lang="en-GB" baseline="0" dirty="0" smtClean="0"/>
              <a:t> quicker more efficient deployments and industry standard data formats directly </a:t>
            </a:r>
            <a:r>
              <a:rPr lang="en-GB" baseline="0" dirty="0" err="1" smtClean="0"/>
              <a:t>onboard</a:t>
            </a:r>
            <a:r>
              <a:rPr lang="en-GB" baseline="0" dirty="0" smtClean="0"/>
              <a:t> the Data acquisition system.</a:t>
            </a:r>
            <a:endParaRPr lang="en-GB" dirty="0"/>
          </a:p>
        </p:txBody>
      </p:sp>
      <p:sp>
        <p:nvSpPr>
          <p:cNvPr id="4" name="Slide Number Placeholder 3"/>
          <p:cNvSpPr>
            <a:spLocks noGrp="1"/>
          </p:cNvSpPr>
          <p:nvPr>
            <p:ph type="sldNum" sz="quarter" idx="10"/>
          </p:nvPr>
        </p:nvSpPr>
        <p:spPr/>
        <p:txBody>
          <a:bodyPr/>
          <a:lstStyle/>
          <a:p>
            <a:fld id="{31EF64F7-9963-4591-AA3B-8CB116900836}" type="slidenum">
              <a:rPr lang="en-GB" smtClean="0"/>
              <a:t>2</a:t>
            </a:fld>
            <a:endParaRPr lang="en-GB"/>
          </a:p>
        </p:txBody>
      </p:sp>
    </p:spTree>
    <p:extLst>
      <p:ext uri="{BB962C8B-B14F-4D97-AF65-F5344CB8AC3E}">
        <p14:creationId xmlns:p14="http://schemas.microsoft.com/office/powerpoint/2010/main" val="417101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 and tomorrow morning I encourage people to come and talk to me about their feedback on seismic sensors so we at Guralp can help build and improve the future broadband seismic sensors</a:t>
            </a:r>
          </a:p>
          <a:p>
            <a:endParaRPr lang="en-GB" dirty="0"/>
          </a:p>
        </p:txBody>
      </p:sp>
      <p:sp>
        <p:nvSpPr>
          <p:cNvPr id="4" name="Slide Number Placeholder 3"/>
          <p:cNvSpPr>
            <a:spLocks noGrp="1"/>
          </p:cNvSpPr>
          <p:nvPr>
            <p:ph type="sldNum" sz="quarter" idx="10"/>
          </p:nvPr>
        </p:nvSpPr>
        <p:spPr/>
        <p:txBody>
          <a:bodyPr/>
          <a:lstStyle/>
          <a:p>
            <a:fld id="{31EF64F7-9963-4591-AA3B-8CB116900836}" type="slidenum">
              <a:rPr lang="en-GB" smtClean="0"/>
              <a:t>6</a:t>
            </a:fld>
            <a:endParaRPr lang="en-GB"/>
          </a:p>
        </p:txBody>
      </p:sp>
    </p:spTree>
    <p:extLst>
      <p:ext uri="{BB962C8B-B14F-4D97-AF65-F5344CB8AC3E}">
        <p14:creationId xmlns:p14="http://schemas.microsoft.com/office/powerpoint/2010/main" val="3689557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olcan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1" name="Straight Connector 10"/>
          <p:cNvCxnSpPr/>
          <p:nvPr userDrawn="1"/>
        </p:nvCxnSpPr>
        <p:spPr>
          <a:xfrm>
            <a:off x="902392" y="2017655"/>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02392" y="6179069"/>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499" y="1240055"/>
            <a:ext cx="1401458" cy="7776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393" y="6262849"/>
            <a:ext cx="1838569" cy="90000"/>
          </a:xfrm>
          <a:prstGeom prst="rect">
            <a:avLst/>
          </a:prstGeom>
        </p:spPr>
      </p:pic>
    </p:spTree>
    <p:extLst>
      <p:ext uri="{BB962C8B-B14F-4D97-AF65-F5344CB8AC3E}">
        <p14:creationId xmlns:p14="http://schemas.microsoft.com/office/powerpoint/2010/main" val="3975876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no image option 5">
    <p:spTree>
      <p:nvGrpSpPr>
        <p:cNvPr id="1" name=""/>
        <p:cNvGrpSpPr/>
        <p:nvPr/>
      </p:nvGrpSpPr>
      <p:grpSpPr>
        <a:xfrm>
          <a:off x="0" y="0"/>
          <a:ext cx="0" cy="0"/>
          <a:chOff x="0" y="0"/>
          <a:chExt cx="0" cy="0"/>
        </a:xfrm>
      </p:grpSpPr>
      <p:sp>
        <p:nvSpPr>
          <p:cNvPr id="10" name="Rectangle 9"/>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rgbClr val="5EB7E4"/>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cxnSp>
        <p:nvCxnSpPr>
          <p:cNvPr id="14" name="Straight Connector 13"/>
          <p:cNvCxnSpPr/>
          <p:nvPr userDrawn="1"/>
        </p:nvCxnSpPr>
        <p:spPr>
          <a:xfrm>
            <a:off x="902392" y="2017655"/>
            <a:ext cx="10375209" cy="0"/>
          </a:xfrm>
          <a:prstGeom prst="line">
            <a:avLst/>
          </a:prstGeom>
          <a:ln w="12700">
            <a:solidFill>
              <a:srgbClr val="5EB7E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02392" y="6179069"/>
            <a:ext cx="10375209" cy="0"/>
          </a:xfrm>
          <a:prstGeom prst="line">
            <a:avLst/>
          </a:prstGeom>
          <a:ln w="12700">
            <a:solidFill>
              <a:srgbClr val="5EB7E4"/>
            </a:solidFill>
          </a:ln>
          <a:effectLst/>
        </p:spPr>
        <p:style>
          <a:lnRef idx="2">
            <a:schemeClr val="accent1"/>
          </a:lnRef>
          <a:fillRef idx="0">
            <a:schemeClr val="accent1"/>
          </a:fillRef>
          <a:effectRef idx="1">
            <a:schemeClr val="accent1"/>
          </a:effectRef>
          <a:fontRef idx="minor">
            <a:schemeClr val="tx1"/>
          </a:fontRef>
        </p:style>
      </p:cxnSp>
      <p:sp>
        <p:nvSpPr>
          <p:cNvPr id="17"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rgbClr val="82888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63" y="1224696"/>
            <a:ext cx="1401458" cy="7776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392" y="6266835"/>
            <a:ext cx="1854000" cy="90000"/>
          </a:xfrm>
          <a:prstGeom prst="rect">
            <a:avLst/>
          </a:prstGeom>
        </p:spPr>
      </p:pic>
    </p:spTree>
    <p:extLst>
      <p:ext uri="{BB962C8B-B14F-4D97-AF65-F5344CB8AC3E}">
        <p14:creationId xmlns:p14="http://schemas.microsoft.com/office/powerpoint/2010/main" val="272552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option 1">
    <p:spTree>
      <p:nvGrpSpPr>
        <p:cNvPr id="1" name=""/>
        <p:cNvGrpSpPr/>
        <p:nvPr/>
      </p:nvGrpSpPr>
      <p:grpSpPr>
        <a:xfrm>
          <a:off x="0" y="0"/>
          <a:ext cx="0" cy="0"/>
          <a:chOff x="0" y="0"/>
          <a:chExt cx="0" cy="0"/>
        </a:xfrm>
      </p:grpSpPr>
      <p:sp>
        <p:nvSpPr>
          <p:cNvPr id="7" name="Rectangle 6"/>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26129" y="274638"/>
            <a:ext cx="10972800" cy="1143000"/>
          </a:xfrm>
          <a:prstGeom prst="rect">
            <a:avLst/>
          </a:prstGeom>
        </p:spPr>
        <p:txBody>
          <a:bodyPr/>
          <a:lstStyle>
            <a:lvl1pPr algn="l">
              <a:defRPr sz="3200" b="0" i="0" baseline="0">
                <a:solidFill>
                  <a:srgbClr val="118A99"/>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338672" y="1600201"/>
            <a:ext cx="11268813" cy="4525963"/>
          </a:xfrm>
          <a:prstGeom prst="rect">
            <a:avLst/>
          </a:prstGeo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9" name="Straight Connector 8"/>
          <p:cNvCxnSpPr/>
          <p:nvPr userDrawn="1"/>
        </p:nvCxnSpPr>
        <p:spPr>
          <a:xfrm>
            <a:off x="476641" y="959011"/>
            <a:ext cx="11243728" cy="0"/>
          </a:xfrm>
          <a:prstGeom prst="line">
            <a:avLst/>
          </a:prstGeom>
          <a:ln w="12700">
            <a:solidFill>
              <a:srgbClr val="118A99"/>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931731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option 2">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326129" y="274638"/>
            <a:ext cx="10972800" cy="1143000"/>
          </a:xfrm>
          <a:prstGeom prst="rect">
            <a:avLst/>
          </a:prstGeom>
        </p:spPr>
        <p:txBody>
          <a:bodyPr/>
          <a:lstStyle>
            <a:lvl1pPr algn="l">
              <a:defRPr sz="3200" b="0" i="0" baseline="0">
                <a:solidFill>
                  <a:srgbClr val="021556"/>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Content Placeholder 2"/>
          <p:cNvSpPr>
            <a:spLocks noGrp="1"/>
          </p:cNvSpPr>
          <p:nvPr>
            <p:ph idx="1"/>
          </p:nvPr>
        </p:nvSpPr>
        <p:spPr>
          <a:xfrm>
            <a:off x="338672" y="1600201"/>
            <a:ext cx="11268813" cy="4525963"/>
          </a:xfrm>
          <a:prstGeom prst="rect">
            <a:avLst/>
          </a:prstGeo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76641" y="959011"/>
            <a:ext cx="11243728" cy="0"/>
          </a:xfrm>
          <a:prstGeom prst="line">
            <a:avLst/>
          </a:prstGeom>
          <a:ln w="12700">
            <a:solidFill>
              <a:srgbClr val="021556"/>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38327007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option 3">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326129" y="274638"/>
            <a:ext cx="10972800" cy="1143000"/>
          </a:xfrm>
          <a:prstGeom prst="rect">
            <a:avLst/>
          </a:prstGeom>
        </p:spPr>
        <p:txBody>
          <a:bodyPr/>
          <a:lstStyle>
            <a:lvl1pPr algn="l">
              <a:defRPr sz="3200" b="0" i="0" baseline="0">
                <a:solidFill>
                  <a:srgbClr val="71B304"/>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Content Placeholder 2"/>
          <p:cNvSpPr>
            <a:spLocks noGrp="1"/>
          </p:cNvSpPr>
          <p:nvPr>
            <p:ph idx="1"/>
          </p:nvPr>
        </p:nvSpPr>
        <p:spPr>
          <a:xfrm>
            <a:off x="338672" y="1600201"/>
            <a:ext cx="11268813" cy="4525963"/>
          </a:xfrm>
          <a:prstGeom prst="rect">
            <a:avLst/>
          </a:prstGeo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76641" y="959011"/>
            <a:ext cx="11243728" cy="0"/>
          </a:xfrm>
          <a:prstGeom prst="line">
            <a:avLst/>
          </a:prstGeom>
          <a:ln w="12700">
            <a:solidFill>
              <a:srgbClr val="71B30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34073983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option 4">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326129" y="274638"/>
            <a:ext cx="10972800" cy="1143000"/>
          </a:xfrm>
          <a:prstGeom prst="rect">
            <a:avLst/>
          </a:prstGeom>
        </p:spPr>
        <p:txBody>
          <a:bodyPr/>
          <a:lstStyle>
            <a:lvl1pPr algn="l">
              <a:defRPr sz="3200" b="0" i="0" baseline="0">
                <a:solidFill>
                  <a:srgbClr val="D80B17"/>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Content Placeholder 2"/>
          <p:cNvSpPr>
            <a:spLocks noGrp="1"/>
          </p:cNvSpPr>
          <p:nvPr>
            <p:ph idx="1"/>
          </p:nvPr>
        </p:nvSpPr>
        <p:spPr>
          <a:xfrm>
            <a:off x="338672" y="1600201"/>
            <a:ext cx="11268813" cy="4525963"/>
          </a:xfrm>
          <a:prstGeom prst="rect">
            <a:avLst/>
          </a:prstGeo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76641" y="959011"/>
            <a:ext cx="11243728" cy="0"/>
          </a:xfrm>
          <a:prstGeom prst="line">
            <a:avLst/>
          </a:prstGeom>
          <a:ln w="12700">
            <a:solidFill>
              <a:srgbClr val="D80B17"/>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5401254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option 5">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326129" y="274638"/>
            <a:ext cx="10972800" cy="1143000"/>
          </a:xfrm>
          <a:prstGeom prst="rect">
            <a:avLst/>
          </a:prstGeom>
        </p:spPr>
        <p:txBody>
          <a:bodyPr/>
          <a:lstStyle>
            <a:lvl1pPr algn="l">
              <a:defRPr sz="3200" b="0" i="0" baseline="0">
                <a:solidFill>
                  <a:srgbClr val="5EB7E4"/>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Content Placeholder 2"/>
          <p:cNvSpPr>
            <a:spLocks noGrp="1"/>
          </p:cNvSpPr>
          <p:nvPr>
            <p:ph idx="1"/>
          </p:nvPr>
        </p:nvSpPr>
        <p:spPr>
          <a:xfrm>
            <a:off x="338672" y="1600201"/>
            <a:ext cx="11268813" cy="4525963"/>
          </a:xfrm>
          <a:prstGeom prst="rect">
            <a:avLst/>
          </a:prstGeo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76641" y="959011"/>
            <a:ext cx="11243728" cy="0"/>
          </a:xfrm>
          <a:prstGeom prst="line">
            <a:avLst/>
          </a:prstGeom>
          <a:ln w="12700">
            <a:solidFill>
              <a:srgbClr val="5EB7E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81317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lumn content option 1">
    <p:spTree>
      <p:nvGrpSpPr>
        <p:cNvPr id="1" name=""/>
        <p:cNvGrpSpPr/>
        <p:nvPr/>
      </p:nvGrpSpPr>
      <p:grpSpPr>
        <a:xfrm>
          <a:off x="0" y="0"/>
          <a:ext cx="0" cy="0"/>
          <a:chOff x="0" y="0"/>
          <a:chExt cx="0" cy="0"/>
        </a:xfrm>
      </p:grpSpPr>
      <p:sp>
        <p:nvSpPr>
          <p:cNvPr id="8" name="Rectangle 7"/>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52884" y="274638"/>
            <a:ext cx="11342400" cy="1143000"/>
          </a:xfrm>
          <a:prstGeom prst="rect">
            <a:avLst/>
          </a:prstGeom>
        </p:spPr>
        <p:txBody>
          <a:bodyPr/>
          <a:lstStyle>
            <a:lvl1pPr algn="l">
              <a:defRPr sz="3200" b="0" i="0" baseline="0">
                <a:solidFill>
                  <a:srgbClr val="118A99"/>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76642" y="1600201"/>
            <a:ext cx="5517759"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5994400" y="1600201"/>
            <a:ext cx="5588000"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2" name="Straight Connector 11"/>
          <p:cNvCxnSpPr/>
          <p:nvPr userDrawn="1"/>
        </p:nvCxnSpPr>
        <p:spPr>
          <a:xfrm>
            <a:off x="476641" y="959011"/>
            <a:ext cx="11243728" cy="0"/>
          </a:xfrm>
          <a:prstGeom prst="line">
            <a:avLst/>
          </a:prstGeom>
          <a:ln w="12700">
            <a:solidFill>
              <a:srgbClr val="118A99"/>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20183049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 content option 2">
    <p:spTree>
      <p:nvGrpSpPr>
        <p:cNvPr id="1" name=""/>
        <p:cNvGrpSpPr/>
        <p:nvPr/>
      </p:nvGrpSpPr>
      <p:grpSpPr>
        <a:xfrm>
          <a:off x="0" y="0"/>
          <a:ext cx="0" cy="0"/>
          <a:chOff x="0" y="0"/>
          <a:chExt cx="0" cy="0"/>
        </a:xfrm>
      </p:grpSpPr>
      <p:sp>
        <p:nvSpPr>
          <p:cNvPr id="10" name="Rectangle 9"/>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352884" y="274638"/>
            <a:ext cx="11342400" cy="1143000"/>
          </a:xfrm>
          <a:prstGeom prst="rect">
            <a:avLst/>
          </a:prstGeom>
        </p:spPr>
        <p:txBody>
          <a:bodyPr/>
          <a:lstStyle>
            <a:lvl1pPr algn="l">
              <a:defRPr sz="3200" b="0" i="0" baseline="0">
                <a:solidFill>
                  <a:srgbClr val="021556"/>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12" name="Content Placeholder 2"/>
          <p:cNvSpPr>
            <a:spLocks noGrp="1"/>
          </p:cNvSpPr>
          <p:nvPr>
            <p:ph sz="half" idx="1"/>
          </p:nvPr>
        </p:nvSpPr>
        <p:spPr>
          <a:xfrm>
            <a:off x="476642" y="1600201"/>
            <a:ext cx="5517759"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Content Placeholder 3"/>
          <p:cNvSpPr>
            <a:spLocks noGrp="1"/>
          </p:cNvSpPr>
          <p:nvPr>
            <p:ph sz="half" idx="2"/>
          </p:nvPr>
        </p:nvSpPr>
        <p:spPr>
          <a:xfrm>
            <a:off x="5994400" y="1600201"/>
            <a:ext cx="5588000"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5" name="Straight Connector 14"/>
          <p:cNvCxnSpPr/>
          <p:nvPr userDrawn="1"/>
        </p:nvCxnSpPr>
        <p:spPr>
          <a:xfrm>
            <a:off x="476641" y="959011"/>
            <a:ext cx="11243728" cy="0"/>
          </a:xfrm>
          <a:prstGeom prst="line">
            <a:avLst/>
          </a:prstGeom>
          <a:ln w="12700">
            <a:solidFill>
              <a:srgbClr val="021556"/>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3022823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lumn content option 3">
    <p:spTree>
      <p:nvGrpSpPr>
        <p:cNvPr id="1" name=""/>
        <p:cNvGrpSpPr/>
        <p:nvPr/>
      </p:nvGrpSpPr>
      <p:grpSpPr>
        <a:xfrm>
          <a:off x="0" y="0"/>
          <a:ext cx="0" cy="0"/>
          <a:chOff x="0" y="0"/>
          <a:chExt cx="0" cy="0"/>
        </a:xfrm>
      </p:grpSpPr>
      <p:sp>
        <p:nvSpPr>
          <p:cNvPr id="6" name="Rectangle 5"/>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p:cNvSpPr>
            <a:spLocks noGrp="1"/>
          </p:cNvSpPr>
          <p:nvPr>
            <p:ph type="title"/>
          </p:nvPr>
        </p:nvSpPr>
        <p:spPr>
          <a:xfrm>
            <a:off x="352884" y="274638"/>
            <a:ext cx="11342400" cy="1143000"/>
          </a:xfrm>
          <a:prstGeom prst="rect">
            <a:avLst/>
          </a:prstGeom>
        </p:spPr>
        <p:txBody>
          <a:bodyPr/>
          <a:lstStyle>
            <a:lvl1pPr algn="l">
              <a:defRPr sz="3200" b="0" i="0" baseline="0">
                <a:solidFill>
                  <a:srgbClr val="71B304"/>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8" name="Content Placeholder 2"/>
          <p:cNvSpPr>
            <a:spLocks noGrp="1"/>
          </p:cNvSpPr>
          <p:nvPr>
            <p:ph sz="half" idx="1"/>
          </p:nvPr>
        </p:nvSpPr>
        <p:spPr>
          <a:xfrm>
            <a:off x="476642" y="1600201"/>
            <a:ext cx="5517759"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3"/>
          <p:cNvSpPr>
            <a:spLocks noGrp="1"/>
          </p:cNvSpPr>
          <p:nvPr>
            <p:ph sz="half" idx="2"/>
          </p:nvPr>
        </p:nvSpPr>
        <p:spPr>
          <a:xfrm>
            <a:off x="5994400" y="1600201"/>
            <a:ext cx="5588000"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1" name="Straight Connector 10"/>
          <p:cNvCxnSpPr/>
          <p:nvPr userDrawn="1"/>
        </p:nvCxnSpPr>
        <p:spPr>
          <a:xfrm>
            <a:off x="476641" y="959011"/>
            <a:ext cx="11243728" cy="0"/>
          </a:xfrm>
          <a:prstGeom prst="line">
            <a:avLst/>
          </a:prstGeom>
          <a:ln w="12700">
            <a:solidFill>
              <a:srgbClr val="71B304"/>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30921334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lumn content option 4">
    <p:spTree>
      <p:nvGrpSpPr>
        <p:cNvPr id="1" name=""/>
        <p:cNvGrpSpPr/>
        <p:nvPr/>
      </p:nvGrpSpPr>
      <p:grpSpPr>
        <a:xfrm>
          <a:off x="0" y="0"/>
          <a:ext cx="0" cy="0"/>
          <a:chOff x="0" y="0"/>
          <a:chExt cx="0" cy="0"/>
        </a:xfrm>
      </p:grpSpPr>
      <p:sp>
        <p:nvSpPr>
          <p:cNvPr id="5" name="Rectangle 4"/>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352884" y="274638"/>
            <a:ext cx="11342400" cy="1143000"/>
          </a:xfrm>
          <a:prstGeom prst="rect">
            <a:avLst/>
          </a:prstGeom>
        </p:spPr>
        <p:txBody>
          <a:bodyPr/>
          <a:lstStyle>
            <a:lvl1pPr algn="l">
              <a:defRPr sz="3200" b="0" i="0" baseline="0">
                <a:solidFill>
                  <a:srgbClr val="D80B17"/>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7" name="Content Placeholder 2"/>
          <p:cNvSpPr>
            <a:spLocks noGrp="1"/>
          </p:cNvSpPr>
          <p:nvPr>
            <p:ph sz="half" idx="1"/>
          </p:nvPr>
        </p:nvSpPr>
        <p:spPr>
          <a:xfrm>
            <a:off x="476642" y="1600201"/>
            <a:ext cx="5517759"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5994400" y="1600201"/>
            <a:ext cx="5588000"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0" name="Straight Connector 9"/>
          <p:cNvCxnSpPr/>
          <p:nvPr userDrawn="1"/>
        </p:nvCxnSpPr>
        <p:spPr>
          <a:xfrm>
            <a:off x="476641" y="959011"/>
            <a:ext cx="11243728" cy="0"/>
          </a:xfrm>
          <a:prstGeom prst="line">
            <a:avLst/>
          </a:prstGeom>
          <a:ln w="12700">
            <a:solidFill>
              <a:srgbClr val="D80B17"/>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2390910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Energ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7" name="Straight Connector 16"/>
          <p:cNvCxnSpPr/>
          <p:nvPr userDrawn="1"/>
        </p:nvCxnSpPr>
        <p:spPr>
          <a:xfrm>
            <a:off x="902392" y="2017655"/>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02392" y="6179069"/>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499" y="1240055"/>
            <a:ext cx="1401458" cy="7776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393" y="6262849"/>
            <a:ext cx="1838569" cy="90000"/>
          </a:xfrm>
          <a:prstGeom prst="rect">
            <a:avLst/>
          </a:prstGeom>
        </p:spPr>
      </p:pic>
    </p:spTree>
    <p:extLst>
      <p:ext uri="{BB962C8B-B14F-4D97-AF65-F5344CB8AC3E}">
        <p14:creationId xmlns:p14="http://schemas.microsoft.com/office/powerpoint/2010/main" val="12265596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lumn content option 5">
    <p:spTree>
      <p:nvGrpSpPr>
        <p:cNvPr id="1" name=""/>
        <p:cNvGrpSpPr/>
        <p:nvPr/>
      </p:nvGrpSpPr>
      <p:grpSpPr>
        <a:xfrm>
          <a:off x="0" y="0"/>
          <a:ext cx="0" cy="0"/>
          <a:chOff x="0" y="0"/>
          <a:chExt cx="0" cy="0"/>
        </a:xfrm>
      </p:grpSpPr>
      <p:sp>
        <p:nvSpPr>
          <p:cNvPr id="8" name="Rectangle 7"/>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title"/>
          </p:nvPr>
        </p:nvSpPr>
        <p:spPr>
          <a:xfrm>
            <a:off x="352884" y="274638"/>
            <a:ext cx="11342400" cy="1143000"/>
          </a:xfrm>
          <a:prstGeom prst="rect">
            <a:avLst/>
          </a:prstGeom>
        </p:spPr>
        <p:txBody>
          <a:bodyPr/>
          <a:lstStyle>
            <a:lvl1pPr algn="l">
              <a:defRPr sz="3200" b="0" i="0" baseline="0">
                <a:solidFill>
                  <a:srgbClr val="5EB7E4"/>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10" name="Content Placeholder 2"/>
          <p:cNvSpPr>
            <a:spLocks noGrp="1"/>
          </p:cNvSpPr>
          <p:nvPr>
            <p:ph sz="half" idx="1"/>
          </p:nvPr>
        </p:nvSpPr>
        <p:spPr>
          <a:xfrm>
            <a:off x="476642" y="1600201"/>
            <a:ext cx="5517759"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Content Placeholder 3"/>
          <p:cNvSpPr>
            <a:spLocks noGrp="1"/>
          </p:cNvSpPr>
          <p:nvPr>
            <p:ph sz="half" idx="2"/>
          </p:nvPr>
        </p:nvSpPr>
        <p:spPr>
          <a:xfrm>
            <a:off x="5994400" y="1600201"/>
            <a:ext cx="5588000" cy="45259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3" name="Straight Connector 12"/>
          <p:cNvCxnSpPr/>
          <p:nvPr userDrawn="1"/>
        </p:nvCxnSpPr>
        <p:spPr>
          <a:xfrm>
            <a:off x="476641" y="959011"/>
            <a:ext cx="11243728" cy="0"/>
          </a:xfrm>
          <a:prstGeom prst="line">
            <a:avLst/>
          </a:prstGeom>
          <a:ln w="12700">
            <a:solidFill>
              <a:srgbClr val="5EB7E4"/>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4777652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option 1 ">
    <p:spTree>
      <p:nvGrpSpPr>
        <p:cNvPr id="1" name=""/>
        <p:cNvGrpSpPr/>
        <p:nvPr/>
      </p:nvGrpSpPr>
      <p:grpSpPr>
        <a:xfrm>
          <a:off x="0" y="0"/>
          <a:ext cx="0" cy="0"/>
          <a:chOff x="0" y="0"/>
          <a:chExt cx="0" cy="0"/>
        </a:xfrm>
      </p:grpSpPr>
      <p:sp>
        <p:nvSpPr>
          <p:cNvPr id="7" name="Rectangle 6"/>
          <p:cNvSpPr/>
          <p:nvPr userDrawn="1"/>
        </p:nvSpPr>
        <p:spPr>
          <a:xfrm>
            <a:off x="240000" y="180000"/>
            <a:ext cx="11712000" cy="6516000"/>
          </a:xfrm>
          <a:prstGeom prst="rect">
            <a:avLst/>
          </a:prstGeom>
          <a:solidFill>
            <a:srgbClr val="118A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745827" y="2130426"/>
            <a:ext cx="10531772" cy="1049790"/>
          </a:xfrm>
          <a:prstGeom prst="rect">
            <a:avLst/>
          </a:prstGeom>
        </p:spPr>
        <p:txBody>
          <a:bodyPr rIns="0" bIns="0" anchor="t" anchorCtr="0">
            <a:normAutofit/>
          </a:bodyPr>
          <a:lstStyle>
            <a:lvl1pPr algn="l">
              <a:defRPr sz="3600" b="0" i="0">
                <a:solidFill>
                  <a:srgbClr val="EEEEEF"/>
                </a:solidFill>
                <a:latin typeface="Arial" panose="020B0604020202020204" pitchFamily="34" charset="0"/>
                <a:cs typeface="Arial" panose="020B0604020202020204" pitchFamily="34" charset="0"/>
              </a:defRPr>
            </a:lvl1pPr>
          </a:lstStyle>
          <a:p>
            <a:r>
              <a:rPr lang="en-GB" dirty="0" smtClean="0"/>
              <a:t>Click to edit section title style</a:t>
            </a:r>
            <a:endParaRPr lang="en-US" dirty="0"/>
          </a:p>
        </p:txBody>
      </p:sp>
      <p:sp>
        <p:nvSpPr>
          <p:cNvPr id="9" name="Subtitle 2"/>
          <p:cNvSpPr>
            <a:spLocks noGrp="1"/>
          </p:cNvSpPr>
          <p:nvPr>
            <p:ph type="subTitle" idx="1" hasCustomPrompt="1"/>
          </p:nvPr>
        </p:nvSpPr>
        <p:spPr>
          <a:xfrm>
            <a:off x="745828" y="3380337"/>
            <a:ext cx="10531771" cy="1752600"/>
          </a:xfrm>
          <a:prstGeom prst="rect">
            <a:avLst/>
          </a:prstGeom>
        </p:spPr>
        <p:txBody>
          <a:bodyPr>
            <a:normAutofit/>
          </a:bodyPr>
          <a:lstStyle>
            <a:lvl1pPr marL="0" indent="0" algn="l">
              <a:buNone/>
              <a:defRPr sz="2400" b="0" i="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section subtitle style</a:t>
            </a:r>
            <a:endParaRPr lang="en-US" dirty="0"/>
          </a:p>
        </p:txBody>
      </p:sp>
      <p:cxnSp>
        <p:nvCxnSpPr>
          <p:cNvPr id="11" name="Straight Connector 10"/>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22128"/>
          <a:stretch/>
        </p:blipFill>
        <p:spPr>
          <a:xfrm>
            <a:off x="5802284" y="5544000"/>
            <a:ext cx="7107879" cy="1152000"/>
          </a:xfrm>
          <a:prstGeom prst="rect">
            <a:avLst/>
          </a:prstGeom>
        </p:spPr>
      </p:pic>
    </p:spTree>
    <p:extLst>
      <p:ext uri="{BB962C8B-B14F-4D97-AF65-F5344CB8AC3E}">
        <p14:creationId xmlns:p14="http://schemas.microsoft.com/office/powerpoint/2010/main" val="25369316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0215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745827" y="2130426"/>
            <a:ext cx="10531772" cy="1049790"/>
          </a:xfrm>
          <a:prstGeom prst="rect">
            <a:avLst/>
          </a:prstGeom>
        </p:spPr>
        <p:txBody>
          <a:bodyPr rIns="0" bIns="0" anchor="t" anchorCtr="0">
            <a:normAutofit/>
          </a:bodyPr>
          <a:lstStyle>
            <a:lvl1pPr algn="l">
              <a:defRPr sz="3600" b="0" i="0">
                <a:solidFill>
                  <a:srgbClr val="EEEEEF"/>
                </a:solidFill>
                <a:latin typeface="Arial" panose="020B0604020202020204" pitchFamily="34" charset="0"/>
                <a:cs typeface="Arial" panose="020B0604020202020204" pitchFamily="34" charset="0"/>
              </a:defRPr>
            </a:lvl1pPr>
          </a:lstStyle>
          <a:p>
            <a:r>
              <a:rPr lang="en-GB" dirty="0" smtClean="0"/>
              <a:t>Click to edit section title style</a:t>
            </a:r>
            <a:endParaRPr lang="en-US" dirty="0"/>
          </a:p>
        </p:txBody>
      </p:sp>
      <p:sp>
        <p:nvSpPr>
          <p:cNvPr id="12" name="Subtitle 2"/>
          <p:cNvSpPr>
            <a:spLocks noGrp="1"/>
          </p:cNvSpPr>
          <p:nvPr>
            <p:ph type="subTitle" idx="1" hasCustomPrompt="1"/>
          </p:nvPr>
        </p:nvSpPr>
        <p:spPr>
          <a:xfrm>
            <a:off x="745828" y="3380337"/>
            <a:ext cx="10531771" cy="1752600"/>
          </a:xfrm>
          <a:prstGeom prst="rect">
            <a:avLst/>
          </a:prstGeom>
        </p:spPr>
        <p:txBody>
          <a:bodyPr>
            <a:normAutofit/>
          </a:bodyPr>
          <a:lstStyle>
            <a:lvl1pPr marL="0" indent="0" algn="l">
              <a:buNone/>
              <a:defRPr sz="2400" b="0" i="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section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2128"/>
          <a:stretch/>
        </p:blipFill>
        <p:spPr>
          <a:xfrm>
            <a:off x="5802284" y="5544000"/>
            <a:ext cx="7107879" cy="1152000"/>
          </a:xfrm>
          <a:prstGeom prst="rect">
            <a:avLst/>
          </a:prstGeom>
        </p:spPr>
      </p:pic>
    </p:spTree>
    <p:extLst>
      <p:ext uri="{BB962C8B-B14F-4D97-AF65-F5344CB8AC3E}">
        <p14:creationId xmlns:p14="http://schemas.microsoft.com/office/powerpoint/2010/main" val="9569351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option 3">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71B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745827" y="2130426"/>
            <a:ext cx="10531772" cy="1049790"/>
          </a:xfrm>
          <a:prstGeom prst="rect">
            <a:avLst/>
          </a:prstGeom>
        </p:spPr>
        <p:txBody>
          <a:bodyPr rIns="0" bIns="0" anchor="t" anchorCtr="0">
            <a:normAutofit/>
          </a:bodyPr>
          <a:lstStyle>
            <a:lvl1pPr algn="l">
              <a:defRPr sz="3600" b="0" i="0">
                <a:solidFill>
                  <a:srgbClr val="EEEEEF"/>
                </a:solidFill>
                <a:latin typeface="Arial" panose="020B0604020202020204" pitchFamily="34" charset="0"/>
                <a:cs typeface="Arial" panose="020B0604020202020204" pitchFamily="34" charset="0"/>
              </a:defRPr>
            </a:lvl1pPr>
          </a:lstStyle>
          <a:p>
            <a:r>
              <a:rPr lang="en-GB" dirty="0" smtClean="0"/>
              <a:t>Click to edit section title style</a:t>
            </a:r>
            <a:endParaRPr lang="en-US" dirty="0"/>
          </a:p>
        </p:txBody>
      </p:sp>
      <p:sp>
        <p:nvSpPr>
          <p:cNvPr id="10" name="Subtitle 2"/>
          <p:cNvSpPr>
            <a:spLocks noGrp="1"/>
          </p:cNvSpPr>
          <p:nvPr>
            <p:ph type="subTitle" idx="1" hasCustomPrompt="1"/>
          </p:nvPr>
        </p:nvSpPr>
        <p:spPr>
          <a:xfrm>
            <a:off x="745828" y="3380337"/>
            <a:ext cx="10531771" cy="1752600"/>
          </a:xfrm>
          <a:prstGeom prst="rect">
            <a:avLst/>
          </a:prstGeom>
        </p:spPr>
        <p:txBody>
          <a:bodyPr>
            <a:normAutofit/>
          </a:bodyPr>
          <a:lstStyle>
            <a:lvl1pPr marL="0" indent="0" algn="l">
              <a:buNone/>
              <a:defRPr sz="2400" b="0" i="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section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22128"/>
          <a:stretch/>
        </p:blipFill>
        <p:spPr>
          <a:xfrm>
            <a:off x="5802284" y="5544000"/>
            <a:ext cx="7107879" cy="1152000"/>
          </a:xfrm>
          <a:prstGeom prst="rect">
            <a:avLst/>
          </a:prstGeom>
        </p:spPr>
      </p:pic>
    </p:spTree>
    <p:extLst>
      <p:ext uri="{BB962C8B-B14F-4D97-AF65-F5344CB8AC3E}">
        <p14:creationId xmlns:p14="http://schemas.microsoft.com/office/powerpoint/2010/main" val="24728615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option 4">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D80B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745827" y="2130426"/>
            <a:ext cx="10531772" cy="1049790"/>
          </a:xfrm>
          <a:prstGeom prst="rect">
            <a:avLst/>
          </a:prstGeom>
        </p:spPr>
        <p:txBody>
          <a:bodyPr rIns="0" bIns="0" anchor="t" anchorCtr="0">
            <a:normAutofit/>
          </a:bodyPr>
          <a:lstStyle>
            <a:lvl1pPr algn="l">
              <a:defRPr sz="3600" b="0" i="0">
                <a:solidFill>
                  <a:srgbClr val="EEEEEF"/>
                </a:solidFill>
                <a:latin typeface="Arial" panose="020B0604020202020204" pitchFamily="34" charset="0"/>
                <a:cs typeface="Arial" panose="020B0604020202020204" pitchFamily="34" charset="0"/>
              </a:defRPr>
            </a:lvl1pPr>
          </a:lstStyle>
          <a:p>
            <a:r>
              <a:rPr lang="en-GB" dirty="0" smtClean="0"/>
              <a:t>Click to edit section title style</a:t>
            </a:r>
            <a:endParaRPr lang="en-US" dirty="0"/>
          </a:p>
        </p:txBody>
      </p:sp>
      <p:sp>
        <p:nvSpPr>
          <p:cNvPr id="10" name="Subtitle 2"/>
          <p:cNvSpPr>
            <a:spLocks noGrp="1"/>
          </p:cNvSpPr>
          <p:nvPr>
            <p:ph type="subTitle" idx="1" hasCustomPrompt="1"/>
          </p:nvPr>
        </p:nvSpPr>
        <p:spPr>
          <a:xfrm>
            <a:off x="745828" y="3380337"/>
            <a:ext cx="10531771" cy="1752600"/>
          </a:xfrm>
          <a:prstGeom prst="rect">
            <a:avLst/>
          </a:prstGeom>
        </p:spPr>
        <p:txBody>
          <a:bodyPr>
            <a:normAutofit/>
          </a:bodyPr>
          <a:lstStyle>
            <a:lvl1pPr marL="0" indent="0" algn="l">
              <a:buNone/>
              <a:defRPr sz="2400" b="0" i="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section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22128"/>
          <a:stretch/>
        </p:blipFill>
        <p:spPr>
          <a:xfrm>
            <a:off x="5802284" y="5544000"/>
            <a:ext cx="7107879" cy="1152000"/>
          </a:xfrm>
          <a:prstGeom prst="rect">
            <a:avLst/>
          </a:prstGeom>
        </p:spPr>
      </p:pic>
    </p:spTree>
    <p:extLst>
      <p:ext uri="{BB962C8B-B14F-4D97-AF65-F5344CB8AC3E}">
        <p14:creationId xmlns:p14="http://schemas.microsoft.com/office/powerpoint/2010/main" val="3861955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option 5">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5EB7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745827" y="2130426"/>
            <a:ext cx="10531772" cy="1049790"/>
          </a:xfrm>
          <a:prstGeom prst="rect">
            <a:avLst/>
          </a:prstGeom>
        </p:spPr>
        <p:txBody>
          <a:bodyPr rIns="0" bIns="0" anchor="t" anchorCtr="0">
            <a:normAutofit/>
          </a:bodyPr>
          <a:lstStyle>
            <a:lvl1pPr algn="l">
              <a:defRPr sz="3600" b="0" i="0">
                <a:solidFill>
                  <a:srgbClr val="EEEEEF"/>
                </a:solidFill>
                <a:latin typeface="Arial" panose="020B0604020202020204" pitchFamily="34" charset="0"/>
                <a:cs typeface="Arial" panose="020B0604020202020204" pitchFamily="34" charset="0"/>
              </a:defRPr>
            </a:lvl1pPr>
          </a:lstStyle>
          <a:p>
            <a:r>
              <a:rPr lang="en-GB" dirty="0" smtClean="0"/>
              <a:t>Click to edit section title style</a:t>
            </a:r>
            <a:endParaRPr lang="en-US" dirty="0"/>
          </a:p>
        </p:txBody>
      </p:sp>
      <p:sp>
        <p:nvSpPr>
          <p:cNvPr id="10" name="Subtitle 2"/>
          <p:cNvSpPr>
            <a:spLocks noGrp="1"/>
          </p:cNvSpPr>
          <p:nvPr>
            <p:ph type="subTitle" idx="1" hasCustomPrompt="1"/>
          </p:nvPr>
        </p:nvSpPr>
        <p:spPr>
          <a:xfrm>
            <a:off x="745828" y="3380337"/>
            <a:ext cx="10531771" cy="1752600"/>
          </a:xfrm>
          <a:prstGeom prst="rect">
            <a:avLst/>
          </a:prstGeom>
        </p:spPr>
        <p:txBody>
          <a:bodyPr>
            <a:normAutofit/>
          </a:bodyPr>
          <a:lstStyle>
            <a:lvl1pPr marL="0" indent="0" algn="l">
              <a:buNone/>
              <a:defRPr sz="2400" b="0" i="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section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22128"/>
          <a:stretch/>
        </p:blipFill>
        <p:spPr>
          <a:xfrm>
            <a:off x="5802284" y="5544000"/>
            <a:ext cx="7107879" cy="1152000"/>
          </a:xfrm>
          <a:prstGeom prst="rect">
            <a:avLst/>
          </a:prstGeom>
        </p:spPr>
      </p:pic>
    </p:spTree>
    <p:extLst>
      <p:ext uri="{BB962C8B-B14F-4D97-AF65-F5344CB8AC3E}">
        <p14:creationId xmlns:p14="http://schemas.microsoft.com/office/powerpoint/2010/main" val="30754407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duct Picture with Caption option 1">
    <p:spTree>
      <p:nvGrpSpPr>
        <p:cNvPr id="1" name=""/>
        <p:cNvGrpSpPr/>
        <p:nvPr/>
      </p:nvGrpSpPr>
      <p:grpSpPr>
        <a:xfrm>
          <a:off x="0" y="0"/>
          <a:ext cx="0" cy="0"/>
          <a:chOff x="0" y="0"/>
          <a:chExt cx="0" cy="0"/>
        </a:xfrm>
      </p:grpSpPr>
      <p:sp>
        <p:nvSpPr>
          <p:cNvPr id="8" name="Rectangle 7"/>
          <p:cNvSpPr/>
          <p:nvPr userDrawn="1"/>
        </p:nvSpPr>
        <p:spPr>
          <a:xfrm>
            <a:off x="240000" y="5785556"/>
            <a:ext cx="11712000" cy="910444"/>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76641" y="5644256"/>
            <a:ext cx="11243728" cy="566738"/>
          </a:xfrm>
          <a:prstGeom prst="rect">
            <a:avLst/>
          </a:prstGeom>
        </p:spPr>
        <p:txBody>
          <a:bodyPr anchor="b"/>
          <a:lstStyle>
            <a:lvl1pPr algn="l">
              <a:defRPr sz="2000" b="0" i="0">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476641" y="1053630"/>
            <a:ext cx="11243728" cy="459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76641" y="6210994"/>
            <a:ext cx="11243728" cy="485006"/>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cxnSp>
        <p:nvCxnSpPr>
          <p:cNvPr id="13" name="Straight Connector 12"/>
          <p:cNvCxnSpPr/>
          <p:nvPr userDrawn="1"/>
        </p:nvCxnSpPr>
        <p:spPr>
          <a:xfrm>
            <a:off x="476641" y="959011"/>
            <a:ext cx="11243728" cy="0"/>
          </a:xfrm>
          <a:prstGeom prst="line">
            <a:avLst/>
          </a:prstGeom>
          <a:ln w="12700">
            <a:solidFill>
              <a:srgbClr val="118A99"/>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6796777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duct Picture with Caption option 2">
    <p:spTree>
      <p:nvGrpSpPr>
        <p:cNvPr id="1" name=""/>
        <p:cNvGrpSpPr/>
        <p:nvPr/>
      </p:nvGrpSpPr>
      <p:grpSpPr>
        <a:xfrm>
          <a:off x="0" y="0"/>
          <a:ext cx="0" cy="0"/>
          <a:chOff x="0" y="0"/>
          <a:chExt cx="0" cy="0"/>
        </a:xfrm>
      </p:grpSpPr>
      <p:sp>
        <p:nvSpPr>
          <p:cNvPr id="3" name="Rectangle 2"/>
          <p:cNvSpPr/>
          <p:nvPr userDrawn="1"/>
        </p:nvSpPr>
        <p:spPr>
          <a:xfrm>
            <a:off x="240000" y="5785556"/>
            <a:ext cx="11712000" cy="910444"/>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476641" y="5644256"/>
            <a:ext cx="11243728" cy="566738"/>
          </a:xfrm>
          <a:prstGeom prst="rect">
            <a:avLst/>
          </a:prstGeom>
        </p:spPr>
        <p:txBody>
          <a:bodyPr anchor="b"/>
          <a:lstStyle>
            <a:lvl1pPr algn="l">
              <a:defRPr sz="2000" b="0" i="0">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Picture Placeholder 2"/>
          <p:cNvSpPr>
            <a:spLocks noGrp="1"/>
          </p:cNvSpPr>
          <p:nvPr>
            <p:ph type="pic" idx="1"/>
          </p:nvPr>
        </p:nvSpPr>
        <p:spPr>
          <a:xfrm>
            <a:off x="476641" y="1053630"/>
            <a:ext cx="11243728" cy="459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476641" y="6210994"/>
            <a:ext cx="11243728" cy="485006"/>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cxnSp>
        <p:nvCxnSpPr>
          <p:cNvPr id="8" name="Straight Connector 7"/>
          <p:cNvCxnSpPr/>
          <p:nvPr userDrawn="1"/>
        </p:nvCxnSpPr>
        <p:spPr>
          <a:xfrm>
            <a:off x="476641" y="959011"/>
            <a:ext cx="11243728" cy="0"/>
          </a:xfrm>
          <a:prstGeom prst="line">
            <a:avLst/>
          </a:prstGeom>
          <a:ln w="12700">
            <a:solidFill>
              <a:srgbClr val="021556"/>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8937464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duct Picture with Caption option 3">
    <p:spTree>
      <p:nvGrpSpPr>
        <p:cNvPr id="1" name=""/>
        <p:cNvGrpSpPr/>
        <p:nvPr/>
      </p:nvGrpSpPr>
      <p:grpSpPr>
        <a:xfrm>
          <a:off x="0" y="0"/>
          <a:ext cx="0" cy="0"/>
          <a:chOff x="0" y="0"/>
          <a:chExt cx="0" cy="0"/>
        </a:xfrm>
      </p:grpSpPr>
      <p:sp>
        <p:nvSpPr>
          <p:cNvPr id="3" name="Rectangle 2"/>
          <p:cNvSpPr/>
          <p:nvPr userDrawn="1"/>
        </p:nvSpPr>
        <p:spPr>
          <a:xfrm>
            <a:off x="240000" y="5785556"/>
            <a:ext cx="11712000" cy="910444"/>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476641" y="5644256"/>
            <a:ext cx="11243728" cy="566738"/>
          </a:xfrm>
          <a:prstGeom prst="rect">
            <a:avLst/>
          </a:prstGeom>
        </p:spPr>
        <p:txBody>
          <a:bodyPr anchor="b"/>
          <a:lstStyle>
            <a:lvl1pPr algn="l">
              <a:defRPr sz="2000" b="0" i="0">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Picture Placeholder 2"/>
          <p:cNvSpPr>
            <a:spLocks noGrp="1"/>
          </p:cNvSpPr>
          <p:nvPr>
            <p:ph type="pic" idx="1"/>
          </p:nvPr>
        </p:nvSpPr>
        <p:spPr>
          <a:xfrm>
            <a:off x="476641" y="1053630"/>
            <a:ext cx="11243728" cy="459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476641" y="6210994"/>
            <a:ext cx="11243728" cy="485006"/>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cxnSp>
        <p:nvCxnSpPr>
          <p:cNvPr id="8" name="Straight Connector 7"/>
          <p:cNvCxnSpPr/>
          <p:nvPr userDrawn="1"/>
        </p:nvCxnSpPr>
        <p:spPr>
          <a:xfrm>
            <a:off x="476641" y="959011"/>
            <a:ext cx="11243728" cy="0"/>
          </a:xfrm>
          <a:prstGeom prst="line">
            <a:avLst/>
          </a:prstGeom>
          <a:ln w="12700">
            <a:solidFill>
              <a:srgbClr val="71B304"/>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8380015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duct Picture with Caption option 4">
    <p:spTree>
      <p:nvGrpSpPr>
        <p:cNvPr id="1" name=""/>
        <p:cNvGrpSpPr/>
        <p:nvPr/>
      </p:nvGrpSpPr>
      <p:grpSpPr>
        <a:xfrm>
          <a:off x="0" y="0"/>
          <a:ext cx="0" cy="0"/>
          <a:chOff x="0" y="0"/>
          <a:chExt cx="0" cy="0"/>
        </a:xfrm>
      </p:grpSpPr>
      <p:sp>
        <p:nvSpPr>
          <p:cNvPr id="3" name="Rectangle 2"/>
          <p:cNvSpPr/>
          <p:nvPr userDrawn="1"/>
        </p:nvSpPr>
        <p:spPr>
          <a:xfrm>
            <a:off x="240000" y="5785556"/>
            <a:ext cx="11712000" cy="910444"/>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476641" y="5644256"/>
            <a:ext cx="11243728" cy="566738"/>
          </a:xfrm>
          <a:prstGeom prst="rect">
            <a:avLst/>
          </a:prstGeom>
        </p:spPr>
        <p:txBody>
          <a:bodyPr anchor="b"/>
          <a:lstStyle>
            <a:lvl1pPr algn="l">
              <a:defRPr sz="2000" b="0" i="0">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Picture Placeholder 2"/>
          <p:cNvSpPr>
            <a:spLocks noGrp="1"/>
          </p:cNvSpPr>
          <p:nvPr>
            <p:ph type="pic" idx="1"/>
          </p:nvPr>
        </p:nvSpPr>
        <p:spPr>
          <a:xfrm>
            <a:off x="476641" y="1053630"/>
            <a:ext cx="11243728" cy="459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476641" y="6210994"/>
            <a:ext cx="11243728" cy="485006"/>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cxnSp>
        <p:nvCxnSpPr>
          <p:cNvPr id="8" name="Straight Connector 7"/>
          <p:cNvCxnSpPr/>
          <p:nvPr userDrawn="1"/>
        </p:nvCxnSpPr>
        <p:spPr>
          <a:xfrm>
            <a:off x="476641" y="959011"/>
            <a:ext cx="11243728" cy="0"/>
          </a:xfrm>
          <a:prstGeom prst="line">
            <a:avLst/>
          </a:prstGeom>
          <a:ln w="12700">
            <a:solidFill>
              <a:srgbClr val="D80B17"/>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223698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tructural Monitorin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1" name="Straight Connector 10"/>
          <p:cNvCxnSpPr/>
          <p:nvPr userDrawn="1"/>
        </p:nvCxnSpPr>
        <p:spPr>
          <a:xfrm>
            <a:off x="902392" y="2017655"/>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02392" y="6179069"/>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35" y="1240055"/>
            <a:ext cx="1401458" cy="7776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393" y="6262849"/>
            <a:ext cx="1838569" cy="90000"/>
          </a:xfrm>
          <a:prstGeom prst="rect">
            <a:avLst/>
          </a:prstGeom>
        </p:spPr>
      </p:pic>
    </p:spTree>
    <p:extLst>
      <p:ext uri="{BB962C8B-B14F-4D97-AF65-F5344CB8AC3E}">
        <p14:creationId xmlns:p14="http://schemas.microsoft.com/office/powerpoint/2010/main" val="25757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duct Picture with Caption option 5">
    <p:spTree>
      <p:nvGrpSpPr>
        <p:cNvPr id="1" name=""/>
        <p:cNvGrpSpPr/>
        <p:nvPr/>
      </p:nvGrpSpPr>
      <p:grpSpPr>
        <a:xfrm>
          <a:off x="0" y="0"/>
          <a:ext cx="0" cy="0"/>
          <a:chOff x="0" y="0"/>
          <a:chExt cx="0" cy="0"/>
        </a:xfrm>
      </p:grpSpPr>
      <p:sp>
        <p:nvSpPr>
          <p:cNvPr id="3" name="Rectangle 2"/>
          <p:cNvSpPr/>
          <p:nvPr userDrawn="1"/>
        </p:nvSpPr>
        <p:spPr>
          <a:xfrm>
            <a:off x="240000" y="5785556"/>
            <a:ext cx="11712000" cy="910444"/>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title"/>
          </p:nvPr>
        </p:nvSpPr>
        <p:spPr>
          <a:xfrm>
            <a:off x="476641" y="5644256"/>
            <a:ext cx="11243728" cy="566738"/>
          </a:xfrm>
          <a:prstGeom prst="rect">
            <a:avLst/>
          </a:prstGeom>
        </p:spPr>
        <p:txBody>
          <a:bodyPr anchor="b"/>
          <a:lstStyle>
            <a:lvl1pPr algn="l">
              <a:defRPr sz="2000" b="0" i="0">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5" name="Picture Placeholder 2"/>
          <p:cNvSpPr>
            <a:spLocks noGrp="1"/>
          </p:cNvSpPr>
          <p:nvPr>
            <p:ph type="pic" idx="1"/>
          </p:nvPr>
        </p:nvSpPr>
        <p:spPr>
          <a:xfrm>
            <a:off x="476641" y="1053630"/>
            <a:ext cx="11243728" cy="459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476641" y="6210994"/>
            <a:ext cx="11243728" cy="485006"/>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cxnSp>
        <p:nvCxnSpPr>
          <p:cNvPr id="8" name="Straight Connector 7"/>
          <p:cNvCxnSpPr/>
          <p:nvPr userDrawn="1"/>
        </p:nvCxnSpPr>
        <p:spPr>
          <a:xfrm>
            <a:off x="476641" y="959011"/>
            <a:ext cx="11243728" cy="0"/>
          </a:xfrm>
          <a:prstGeom prst="line">
            <a:avLst/>
          </a:prstGeom>
          <a:ln w="12700">
            <a:solidFill>
              <a:srgbClr val="5EB7E4"/>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31136933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age Option 1">
    <p:spTree>
      <p:nvGrpSpPr>
        <p:cNvPr id="1" name=""/>
        <p:cNvGrpSpPr/>
        <p:nvPr/>
      </p:nvGrpSpPr>
      <p:grpSpPr>
        <a:xfrm>
          <a:off x="0" y="0"/>
          <a:ext cx="0" cy="0"/>
          <a:chOff x="0" y="0"/>
          <a:chExt cx="0" cy="0"/>
        </a:xfrm>
      </p:grpSpPr>
      <p:sp>
        <p:nvSpPr>
          <p:cNvPr id="9" name="Rectangle 8"/>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476641" y="959011"/>
            <a:ext cx="11243728" cy="0"/>
          </a:xfrm>
          <a:prstGeom prst="line">
            <a:avLst/>
          </a:prstGeom>
          <a:ln w="12700">
            <a:solidFill>
              <a:srgbClr val="118A99"/>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3961511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age Option 2">
    <p:spTree>
      <p:nvGrpSpPr>
        <p:cNvPr id="1" name=""/>
        <p:cNvGrpSpPr/>
        <p:nvPr/>
      </p:nvGrpSpPr>
      <p:grpSpPr>
        <a:xfrm>
          <a:off x="0" y="0"/>
          <a:ext cx="0" cy="0"/>
          <a:chOff x="0" y="0"/>
          <a:chExt cx="0" cy="0"/>
        </a:xfrm>
      </p:grpSpPr>
      <p:sp>
        <p:nvSpPr>
          <p:cNvPr id="4" name="Rectangle 3"/>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476641" y="959011"/>
            <a:ext cx="11243728" cy="0"/>
          </a:xfrm>
          <a:prstGeom prst="line">
            <a:avLst/>
          </a:prstGeom>
          <a:ln w="12700">
            <a:solidFill>
              <a:srgbClr val="021556"/>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9054754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age Option 3">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76641" y="959011"/>
            <a:ext cx="11243728" cy="0"/>
          </a:xfrm>
          <a:prstGeom prst="line">
            <a:avLst/>
          </a:prstGeom>
          <a:ln w="12700">
            <a:solidFill>
              <a:srgbClr val="71B304"/>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6932645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age Option 4">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76641" y="959011"/>
            <a:ext cx="11243728" cy="0"/>
          </a:xfrm>
          <a:prstGeom prst="line">
            <a:avLst/>
          </a:prstGeom>
          <a:ln w="12700">
            <a:solidFill>
              <a:srgbClr val="D80B17"/>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12586697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age Option 5">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76641" y="959011"/>
            <a:ext cx="11243728" cy="0"/>
          </a:xfrm>
          <a:prstGeom prst="line">
            <a:avLst/>
          </a:prstGeom>
          <a:ln w="12700">
            <a:solidFill>
              <a:srgbClr val="5EB7E4"/>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423" y="179999"/>
            <a:ext cx="1401458" cy="777600"/>
          </a:xfrm>
          <a:prstGeom prst="rect">
            <a:avLst/>
          </a:prstGeom>
        </p:spPr>
      </p:pic>
    </p:spTree>
    <p:extLst>
      <p:ext uri="{BB962C8B-B14F-4D97-AF65-F5344CB8AC3E}">
        <p14:creationId xmlns:p14="http://schemas.microsoft.com/office/powerpoint/2010/main" val="28775394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 to action and contact details option 1">
    <p:spTree>
      <p:nvGrpSpPr>
        <p:cNvPr id="1" name=""/>
        <p:cNvGrpSpPr/>
        <p:nvPr/>
      </p:nvGrpSpPr>
      <p:grpSpPr>
        <a:xfrm>
          <a:off x="0" y="0"/>
          <a:ext cx="0" cy="0"/>
          <a:chOff x="0" y="0"/>
          <a:chExt cx="0" cy="0"/>
        </a:xfrm>
      </p:grpSpPr>
      <p:sp>
        <p:nvSpPr>
          <p:cNvPr id="5" name="Rectangle 4"/>
          <p:cNvSpPr/>
          <p:nvPr userDrawn="1"/>
        </p:nvSpPr>
        <p:spPr>
          <a:xfrm>
            <a:off x="240000" y="180000"/>
            <a:ext cx="11712000" cy="6516000"/>
          </a:xfrm>
          <a:prstGeom prst="rect">
            <a:avLst/>
          </a:prstGeom>
          <a:solidFill>
            <a:srgbClr val="118A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745827" y="2130426"/>
            <a:ext cx="5124396" cy="1049790"/>
          </a:xfrm>
          <a:prstGeom prst="rect">
            <a:avLst/>
          </a:prstGeom>
        </p:spPr>
        <p:txBody>
          <a:bodyPr rIns="0" bIns="0" anchor="t" anchorCtr="0">
            <a:normAutofit/>
          </a:bodyPr>
          <a:lstStyle>
            <a:lvl1pPr algn="l">
              <a:defRPr sz="1800" b="0" i="0">
                <a:solidFill>
                  <a:srgbClr val="EEEEEF"/>
                </a:solidFill>
                <a:latin typeface="Arial" panose="020B0604020202020204" pitchFamily="34" charset="0"/>
                <a:cs typeface="Arial" panose="020B0604020202020204" pitchFamily="34" charset="0"/>
              </a:defRPr>
            </a:lvl1pPr>
          </a:lstStyle>
          <a:p>
            <a:r>
              <a:rPr lang="en-GB" dirty="0" smtClean="0"/>
              <a:t>Click to edit call to action text</a:t>
            </a:r>
            <a:endParaRPr lang="en-US" dirty="0"/>
          </a:p>
        </p:txBody>
      </p:sp>
      <p:sp>
        <p:nvSpPr>
          <p:cNvPr id="7" name="Subtitle 2"/>
          <p:cNvSpPr>
            <a:spLocks noGrp="1"/>
          </p:cNvSpPr>
          <p:nvPr>
            <p:ph type="subTitle" idx="1" hasCustomPrompt="1"/>
          </p:nvPr>
        </p:nvSpPr>
        <p:spPr>
          <a:xfrm>
            <a:off x="5983111" y="2130427"/>
            <a:ext cx="5294488" cy="3002511"/>
          </a:xfrm>
          <a:prstGeom prst="rect">
            <a:avLst/>
          </a:prstGeom>
        </p:spPr>
        <p:txBody>
          <a:bodyPr>
            <a:normAutofit/>
          </a:bodyPr>
          <a:lstStyle>
            <a:lvl1pPr marL="0" indent="0" algn="l">
              <a:buNone/>
              <a:defRPr sz="180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contact details</a:t>
            </a:r>
            <a:endParaRPr lang="en-US" dirty="0"/>
          </a:p>
        </p:txBody>
      </p:sp>
      <p:cxnSp>
        <p:nvCxnSpPr>
          <p:cNvPr id="9" name="Straight Connector 8"/>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spTree>
    <p:extLst>
      <p:ext uri="{BB962C8B-B14F-4D97-AF65-F5344CB8AC3E}">
        <p14:creationId xmlns:p14="http://schemas.microsoft.com/office/powerpoint/2010/main" val="31100326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to action and contact details option 2">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0215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ctrTitle" hasCustomPrompt="1"/>
          </p:nvPr>
        </p:nvSpPr>
        <p:spPr>
          <a:xfrm>
            <a:off x="745827" y="2130426"/>
            <a:ext cx="5124396" cy="1049790"/>
          </a:xfrm>
          <a:prstGeom prst="rect">
            <a:avLst/>
          </a:prstGeom>
        </p:spPr>
        <p:txBody>
          <a:bodyPr rIns="0" bIns="0" anchor="t" anchorCtr="0">
            <a:normAutofit/>
          </a:bodyPr>
          <a:lstStyle>
            <a:lvl1pPr algn="l">
              <a:defRPr sz="1800" b="0" i="0">
                <a:solidFill>
                  <a:srgbClr val="EEEEEF"/>
                </a:solidFill>
                <a:latin typeface="Arial" panose="020B0604020202020204" pitchFamily="34" charset="0"/>
                <a:cs typeface="Arial" panose="020B0604020202020204" pitchFamily="34" charset="0"/>
              </a:defRPr>
            </a:lvl1pPr>
          </a:lstStyle>
          <a:p>
            <a:r>
              <a:rPr lang="en-GB" dirty="0" smtClean="0"/>
              <a:t>Click to edit call to action text</a:t>
            </a:r>
            <a:endParaRPr lang="en-US" dirty="0"/>
          </a:p>
        </p:txBody>
      </p:sp>
      <p:sp>
        <p:nvSpPr>
          <p:cNvPr id="5" name="Subtitle 2"/>
          <p:cNvSpPr>
            <a:spLocks noGrp="1"/>
          </p:cNvSpPr>
          <p:nvPr>
            <p:ph type="subTitle" idx="1" hasCustomPrompt="1"/>
          </p:nvPr>
        </p:nvSpPr>
        <p:spPr>
          <a:xfrm>
            <a:off x="5983111" y="2130427"/>
            <a:ext cx="5294488" cy="3002511"/>
          </a:xfrm>
          <a:prstGeom prst="rect">
            <a:avLst/>
          </a:prstGeom>
        </p:spPr>
        <p:txBody>
          <a:bodyPr>
            <a:normAutofit/>
          </a:bodyPr>
          <a:lstStyle>
            <a:lvl1pPr marL="0" indent="0" algn="l">
              <a:buNone/>
              <a:defRPr sz="180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contact details</a:t>
            </a:r>
            <a:endParaRPr lang="en-US" dirty="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spTree>
    <p:extLst>
      <p:ext uri="{BB962C8B-B14F-4D97-AF65-F5344CB8AC3E}">
        <p14:creationId xmlns:p14="http://schemas.microsoft.com/office/powerpoint/2010/main" val="406105524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 to action and contact details option 3">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71B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ctrTitle" hasCustomPrompt="1"/>
          </p:nvPr>
        </p:nvSpPr>
        <p:spPr>
          <a:xfrm>
            <a:off x="745827" y="2130426"/>
            <a:ext cx="5124396" cy="1049790"/>
          </a:xfrm>
          <a:prstGeom prst="rect">
            <a:avLst/>
          </a:prstGeom>
        </p:spPr>
        <p:txBody>
          <a:bodyPr rIns="0" bIns="0" anchor="t" anchorCtr="0">
            <a:normAutofit/>
          </a:bodyPr>
          <a:lstStyle>
            <a:lvl1pPr algn="l">
              <a:defRPr sz="1800" b="0" i="0">
                <a:solidFill>
                  <a:srgbClr val="EEEEEF"/>
                </a:solidFill>
                <a:latin typeface="Arial" panose="020B0604020202020204" pitchFamily="34" charset="0"/>
                <a:cs typeface="Arial" panose="020B0604020202020204" pitchFamily="34" charset="0"/>
              </a:defRPr>
            </a:lvl1pPr>
          </a:lstStyle>
          <a:p>
            <a:r>
              <a:rPr lang="en-GB" dirty="0" smtClean="0"/>
              <a:t>Click to edit call to action text</a:t>
            </a:r>
            <a:endParaRPr lang="en-US" dirty="0"/>
          </a:p>
        </p:txBody>
      </p:sp>
      <p:sp>
        <p:nvSpPr>
          <p:cNvPr id="5" name="Subtitle 2"/>
          <p:cNvSpPr>
            <a:spLocks noGrp="1"/>
          </p:cNvSpPr>
          <p:nvPr>
            <p:ph type="subTitle" idx="1" hasCustomPrompt="1"/>
          </p:nvPr>
        </p:nvSpPr>
        <p:spPr>
          <a:xfrm>
            <a:off x="5983111" y="2130427"/>
            <a:ext cx="5294488" cy="3002511"/>
          </a:xfrm>
          <a:prstGeom prst="rect">
            <a:avLst/>
          </a:prstGeom>
        </p:spPr>
        <p:txBody>
          <a:bodyPr>
            <a:normAutofit/>
          </a:bodyPr>
          <a:lstStyle>
            <a:lvl1pPr marL="0" indent="0" algn="l">
              <a:buNone/>
              <a:defRPr sz="180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contact details</a:t>
            </a:r>
            <a:endParaRPr lang="en-US" dirty="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spTree>
    <p:extLst>
      <p:ext uri="{BB962C8B-B14F-4D97-AF65-F5344CB8AC3E}">
        <p14:creationId xmlns:p14="http://schemas.microsoft.com/office/powerpoint/2010/main" val="13024247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 to action and contact details option 4">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D80B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ctrTitle" hasCustomPrompt="1"/>
          </p:nvPr>
        </p:nvSpPr>
        <p:spPr>
          <a:xfrm>
            <a:off x="745827" y="2130426"/>
            <a:ext cx="5124396" cy="1049790"/>
          </a:xfrm>
          <a:prstGeom prst="rect">
            <a:avLst/>
          </a:prstGeom>
        </p:spPr>
        <p:txBody>
          <a:bodyPr rIns="0" bIns="0" anchor="t" anchorCtr="0">
            <a:normAutofit/>
          </a:bodyPr>
          <a:lstStyle>
            <a:lvl1pPr algn="l">
              <a:defRPr sz="1800" b="0" i="0">
                <a:solidFill>
                  <a:srgbClr val="EEEEEF"/>
                </a:solidFill>
                <a:latin typeface="Arial" panose="020B0604020202020204" pitchFamily="34" charset="0"/>
                <a:cs typeface="Arial" panose="020B0604020202020204" pitchFamily="34" charset="0"/>
              </a:defRPr>
            </a:lvl1pPr>
          </a:lstStyle>
          <a:p>
            <a:r>
              <a:rPr lang="en-GB" dirty="0" smtClean="0"/>
              <a:t>Click to edit call to action text</a:t>
            </a:r>
            <a:endParaRPr lang="en-US" dirty="0"/>
          </a:p>
        </p:txBody>
      </p:sp>
      <p:sp>
        <p:nvSpPr>
          <p:cNvPr id="5" name="Subtitle 2"/>
          <p:cNvSpPr>
            <a:spLocks noGrp="1"/>
          </p:cNvSpPr>
          <p:nvPr>
            <p:ph type="subTitle" idx="1" hasCustomPrompt="1"/>
          </p:nvPr>
        </p:nvSpPr>
        <p:spPr>
          <a:xfrm>
            <a:off x="5983111" y="2130427"/>
            <a:ext cx="5294488" cy="3002511"/>
          </a:xfrm>
          <a:prstGeom prst="rect">
            <a:avLst/>
          </a:prstGeom>
        </p:spPr>
        <p:txBody>
          <a:bodyPr>
            <a:normAutofit/>
          </a:bodyPr>
          <a:lstStyle>
            <a:lvl1pPr marL="0" indent="0" algn="l">
              <a:buNone/>
              <a:defRPr sz="180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contact details</a:t>
            </a:r>
            <a:endParaRPr lang="en-US" dirty="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spTree>
    <p:extLst>
      <p:ext uri="{BB962C8B-B14F-4D97-AF65-F5344CB8AC3E}">
        <p14:creationId xmlns:p14="http://schemas.microsoft.com/office/powerpoint/2010/main" val="11045144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cean Bottom">
    <p:spTree>
      <p:nvGrpSpPr>
        <p:cNvPr id="1" name=""/>
        <p:cNvGrpSpPr/>
        <p:nvPr/>
      </p:nvGrpSpPr>
      <p:grpSpPr>
        <a:xfrm>
          <a:off x="0" y="0"/>
          <a:ext cx="0" cy="0"/>
          <a:chOff x="0" y="0"/>
          <a:chExt cx="0" cy="0"/>
        </a:xfrm>
      </p:grpSpPr>
      <p:pic>
        <p:nvPicPr>
          <p:cNvPr id="3" name="Picture 2" descr="PPT_Header-Image-Ocean-Bottom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5023"/>
          </a:xfrm>
          <a:prstGeom prst="rect">
            <a:avLst/>
          </a:prstGeom>
        </p:spPr>
      </p:pic>
      <p:cxnSp>
        <p:nvCxnSpPr>
          <p:cNvPr id="12" name="Straight Connector 11"/>
          <p:cNvCxnSpPr/>
          <p:nvPr userDrawn="1"/>
        </p:nvCxnSpPr>
        <p:spPr>
          <a:xfrm>
            <a:off x="902392" y="2017655"/>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02392" y="6179069"/>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499" y="1240055"/>
            <a:ext cx="1401458" cy="7776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393" y="6262849"/>
            <a:ext cx="1838569" cy="90000"/>
          </a:xfrm>
          <a:prstGeom prst="rect">
            <a:avLst/>
          </a:prstGeom>
        </p:spPr>
      </p:pic>
    </p:spTree>
    <p:extLst>
      <p:ext uri="{BB962C8B-B14F-4D97-AF65-F5344CB8AC3E}">
        <p14:creationId xmlns:p14="http://schemas.microsoft.com/office/powerpoint/2010/main" val="26973951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 to action and contact details option 5">
    <p:spTree>
      <p:nvGrpSpPr>
        <p:cNvPr id="1" name=""/>
        <p:cNvGrpSpPr/>
        <p:nvPr/>
      </p:nvGrpSpPr>
      <p:grpSpPr>
        <a:xfrm>
          <a:off x="0" y="0"/>
          <a:ext cx="0" cy="0"/>
          <a:chOff x="0" y="0"/>
          <a:chExt cx="0" cy="0"/>
        </a:xfrm>
      </p:grpSpPr>
      <p:sp>
        <p:nvSpPr>
          <p:cNvPr id="3" name="Rectangle 2"/>
          <p:cNvSpPr/>
          <p:nvPr userDrawn="1"/>
        </p:nvSpPr>
        <p:spPr>
          <a:xfrm>
            <a:off x="240000" y="180000"/>
            <a:ext cx="11712000" cy="6516000"/>
          </a:xfrm>
          <a:prstGeom prst="rect">
            <a:avLst/>
          </a:prstGeom>
          <a:solidFill>
            <a:srgbClr val="5EB7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a:spLocks noGrp="1"/>
          </p:cNvSpPr>
          <p:nvPr>
            <p:ph type="ctrTitle" hasCustomPrompt="1"/>
          </p:nvPr>
        </p:nvSpPr>
        <p:spPr>
          <a:xfrm>
            <a:off x="745827" y="2130426"/>
            <a:ext cx="5124396" cy="1049790"/>
          </a:xfrm>
          <a:prstGeom prst="rect">
            <a:avLst/>
          </a:prstGeom>
        </p:spPr>
        <p:txBody>
          <a:bodyPr rIns="0" bIns="0" anchor="t" anchorCtr="0">
            <a:normAutofit/>
          </a:bodyPr>
          <a:lstStyle>
            <a:lvl1pPr algn="l">
              <a:defRPr sz="1800" b="0" i="0">
                <a:solidFill>
                  <a:srgbClr val="EEEEEF"/>
                </a:solidFill>
                <a:latin typeface="Arial" panose="020B0604020202020204" pitchFamily="34" charset="0"/>
                <a:cs typeface="Arial" panose="020B0604020202020204" pitchFamily="34" charset="0"/>
              </a:defRPr>
            </a:lvl1pPr>
          </a:lstStyle>
          <a:p>
            <a:r>
              <a:rPr lang="en-GB" dirty="0" smtClean="0"/>
              <a:t>Click to edit call to action text</a:t>
            </a:r>
            <a:endParaRPr lang="en-US" dirty="0"/>
          </a:p>
        </p:txBody>
      </p:sp>
      <p:sp>
        <p:nvSpPr>
          <p:cNvPr id="5" name="Subtitle 2"/>
          <p:cNvSpPr>
            <a:spLocks noGrp="1"/>
          </p:cNvSpPr>
          <p:nvPr>
            <p:ph type="subTitle" idx="1" hasCustomPrompt="1"/>
          </p:nvPr>
        </p:nvSpPr>
        <p:spPr>
          <a:xfrm>
            <a:off x="5983111" y="2130427"/>
            <a:ext cx="5294488" cy="3002511"/>
          </a:xfrm>
          <a:prstGeom prst="rect">
            <a:avLst/>
          </a:prstGeom>
        </p:spPr>
        <p:txBody>
          <a:bodyPr>
            <a:normAutofit/>
          </a:bodyPr>
          <a:lstStyle>
            <a:lvl1pPr marL="0" indent="0" algn="l">
              <a:buNone/>
              <a:defRPr sz="1800">
                <a:solidFill>
                  <a:srgbClr val="EEEEE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contact details</a:t>
            </a:r>
            <a:endParaRPr lang="en-US" dirty="0"/>
          </a:p>
        </p:txBody>
      </p:sp>
      <p:cxnSp>
        <p:nvCxnSpPr>
          <p:cNvPr id="7" name="Straight Connector 6"/>
          <p:cNvCxnSpPr/>
          <p:nvPr userDrawn="1"/>
        </p:nvCxnSpPr>
        <p:spPr>
          <a:xfrm>
            <a:off x="902392" y="2017655"/>
            <a:ext cx="10375209" cy="0"/>
          </a:xfrm>
          <a:prstGeom prst="line">
            <a:avLst/>
          </a:prstGeom>
          <a:ln w="12700">
            <a:solidFill>
              <a:srgbClr val="EEEEE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201" y="1238648"/>
            <a:ext cx="1401458" cy="777600"/>
          </a:xfrm>
          <a:prstGeom prst="rect">
            <a:avLst/>
          </a:prstGeom>
        </p:spPr>
      </p:pic>
    </p:spTree>
    <p:extLst>
      <p:ext uri="{BB962C8B-B14F-4D97-AF65-F5344CB8AC3E}">
        <p14:creationId xmlns:p14="http://schemas.microsoft.com/office/powerpoint/2010/main" val="31832748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Earthquake">
    <p:spTree>
      <p:nvGrpSpPr>
        <p:cNvPr id="1" name=""/>
        <p:cNvGrpSpPr/>
        <p:nvPr/>
      </p:nvGrpSpPr>
      <p:grpSpPr>
        <a:xfrm>
          <a:off x="0" y="0"/>
          <a:ext cx="0" cy="0"/>
          <a:chOff x="0" y="0"/>
          <a:chExt cx="0" cy="0"/>
        </a:xfrm>
      </p:grpSpPr>
      <p:pic>
        <p:nvPicPr>
          <p:cNvPr id="11" name="Picture 10" descr="PPT_Header-Image-Earthquak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1"/>
            <a:ext cx="12192000" cy="6855023"/>
          </a:xfrm>
          <a:prstGeom prst="rect">
            <a:avLst/>
          </a:prstGeom>
        </p:spPr>
      </p:pic>
      <p:cxnSp>
        <p:nvCxnSpPr>
          <p:cNvPr id="15" name="Straight Connector 14"/>
          <p:cNvCxnSpPr/>
          <p:nvPr userDrawn="1"/>
        </p:nvCxnSpPr>
        <p:spPr>
          <a:xfrm>
            <a:off x="902392" y="2017655"/>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2392" y="6179069"/>
            <a:ext cx="1037520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499" y="1240055"/>
            <a:ext cx="1401458" cy="777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393" y="6262849"/>
            <a:ext cx="1838569" cy="90000"/>
          </a:xfrm>
          <a:prstGeom prst="rect">
            <a:avLst/>
          </a:prstGeom>
        </p:spPr>
      </p:pic>
    </p:spTree>
    <p:extLst>
      <p:ext uri="{BB962C8B-B14F-4D97-AF65-F5344CB8AC3E}">
        <p14:creationId xmlns:p14="http://schemas.microsoft.com/office/powerpoint/2010/main" val="42545110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no image option 1">
    <p:spTree>
      <p:nvGrpSpPr>
        <p:cNvPr id="1" name=""/>
        <p:cNvGrpSpPr/>
        <p:nvPr/>
      </p:nvGrpSpPr>
      <p:grpSpPr>
        <a:xfrm>
          <a:off x="0" y="0"/>
          <a:ext cx="0" cy="0"/>
          <a:chOff x="0" y="0"/>
          <a:chExt cx="0" cy="0"/>
        </a:xfrm>
      </p:grpSpPr>
      <p:sp>
        <p:nvSpPr>
          <p:cNvPr id="15" name="Rectangle 14"/>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rgbClr val="118A99"/>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rgbClr val="82888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cxnSp>
        <p:nvCxnSpPr>
          <p:cNvPr id="10" name="Straight Connector 9"/>
          <p:cNvCxnSpPr/>
          <p:nvPr userDrawn="1"/>
        </p:nvCxnSpPr>
        <p:spPr>
          <a:xfrm>
            <a:off x="902392" y="2017655"/>
            <a:ext cx="10375209" cy="0"/>
          </a:xfrm>
          <a:prstGeom prst="line">
            <a:avLst/>
          </a:prstGeom>
          <a:ln w="12700">
            <a:solidFill>
              <a:srgbClr val="118A9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02392" y="6179069"/>
            <a:ext cx="10375209" cy="0"/>
          </a:xfrm>
          <a:prstGeom prst="line">
            <a:avLst/>
          </a:prstGeom>
          <a:ln w="12700">
            <a:solidFill>
              <a:srgbClr val="118A99"/>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63" y="1224696"/>
            <a:ext cx="1401458" cy="7776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392" y="6268503"/>
            <a:ext cx="1838569" cy="90000"/>
          </a:xfrm>
          <a:prstGeom prst="rect">
            <a:avLst/>
          </a:prstGeom>
        </p:spPr>
      </p:pic>
    </p:spTree>
    <p:extLst>
      <p:ext uri="{BB962C8B-B14F-4D97-AF65-F5344CB8AC3E}">
        <p14:creationId xmlns:p14="http://schemas.microsoft.com/office/powerpoint/2010/main" val="10458457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no image option 2">
    <p:spTree>
      <p:nvGrpSpPr>
        <p:cNvPr id="1" name=""/>
        <p:cNvGrpSpPr/>
        <p:nvPr/>
      </p:nvGrpSpPr>
      <p:grpSpPr>
        <a:xfrm>
          <a:off x="0" y="0"/>
          <a:ext cx="0" cy="0"/>
          <a:chOff x="0" y="0"/>
          <a:chExt cx="0" cy="0"/>
        </a:xfrm>
      </p:grpSpPr>
      <p:sp>
        <p:nvSpPr>
          <p:cNvPr id="13" name="Rectangle 12"/>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rgbClr val="021556"/>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cxnSp>
        <p:nvCxnSpPr>
          <p:cNvPr id="10" name="Straight Connector 9"/>
          <p:cNvCxnSpPr/>
          <p:nvPr userDrawn="1"/>
        </p:nvCxnSpPr>
        <p:spPr>
          <a:xfrm>
            <a:off x="902392" y="2017655"/>
            <a:ext cx="10375209" cy="0"/>
          </a:xfrm>
          <a:prstGeom prst="line">
            <a:avLst/>
          </a:prstGeom>
          <a:ln w="12700">
            <a:solidFill>
              <a:srgbClr val="02155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02392" y="6179069"/>
            <a:ext cx="10375209" cy="0"/>
          </a:xfrm>
          <a:prstGeom prst="line">
            <a:avLst/>
          </a:prstGeom>
          <a:ln w="12700">
            <a:solidFill>
              <a:srgbClr val="021556"/>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rgbClr val="82888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63" y="1224696"/>
            <a:ext cx="1401458" cy="7776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392" y="6268503"/>
            <a:ext cx="1854000" cy="90000"/>
          </a:xfrm>
          <a:prstGeom prst="rect">
            <a:avLst/>
          </a:prstGeom>
        </p:spPr>
      </p:pic>
    </p:spTree>
    <p:extLst>
      <p:ext uri="{BB962C8B-B14F-4D97-AF65-F5344CB8AC3E}">
        <p14:creationId xmlns:p14="http://schemas.microsoft.com/office/powerpoint/2010/main" val="1165804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no image option 3">
    <p:spTree>
      <p:nvGrpSpPr>
        <p:cNvPr id="1" name=""/>
        <p:cNvGrpSpPr/>
        <p:nvPr/>
      </p:nvGrpSpPr>
      <p:grpSpPr>
        <a:xfrm>
          <a:off x="0" y="0"/>
          <a:ext cx="0" cy="0"/>
          <a:chOff x="0" y="0"/>
          <a:chExt cx="0" cy="0"/>
        </a:xfrm>
      </p:grpSpPr>
      <p:sp>
        <p:nvSpPr>
          <p:cNvPr id="7" name="Rectangle 6"/>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rgbClr val="71B304"/>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cxnSp>
        <p:nvCxnSpPr>
          <p:cNvPr id="11" name="Straight Connector 10"/>
          <p:cNvCxnSpPr/>
          <p:nvPr userDrawn="1"/>
        </p:nvCxnSpPr>
        <p:spPr>
          <a:xfrm>
            <a:off x="902392" y="2017655"/>
            <a:ext cx="10375209" cy="0"/>
          </a:xfrm>
          <a:prstGeom prst="line">
            <a:avLst/>
          </a:prstGeom>
          <a:ln w="12700">
            <a:solidFill>
              <a:srgbClr val="71B30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02392" y="6179069"/>
            <a:ext cx="10375209" cy="0"/>
          </a:xfrm>
          <a:prstGeom prst="line">
            <a:avLst/>
          </a:prstGeom>
          <a:ln w="12700">
            <a:solidFill>
              <a:srgbClr val="71B304"/>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rgbClr val="82888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63" y="1224696"/>
            <a:ext cx="1401458" cy="7776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392" y="6268503"/>
            <a:ext cx="1854000" cy="90000"/>
          </a:xfrm>
          <a:prstGeom prst="rect">
            <a:avLst/>
          </a:prstGeom>
        </p:spPr>
      </p:pic>
    </p:spTree>
    <p:extLst>
      <p:ext uri="{BB962C8B-B14F-4D97-AF65-F5344CB8AC3E}">
        <p14:creationId xmlns:p14="http://schemas.microsoft.com/office/powerpoint/2010/main" val="4174941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no image option 4">
    <p:spTree>
      <p:nvGrpSpPr>
        <p:cNvPr id="1" name=""/>
        <p:cNvGrpSpPr/>
        <p:nvPr/>
      </p:nvGrpSpPr>
      <p:grpSpPr>
        <a:xfrm>
          <a:off x="0" y="0"/>
          <a:ext cx="0" cy="0"/>
          <a:chOff x="0" y="0"/>
          <a:chExt cx="0" cy="0"/>
        </a:xfrm>
      </p:grpSpPr>
      <p:sp>
        <p:nvSpPr>
          <p:cNvPr id="8" name="Rectangle 7"/>
          <p:cNvSpPr/>
          <p:nvPr userDrawn="1"/>
        </p:nvSpPr>
        <p:spPr>
          <a:xfrm>
            <a:off x="240000" y="180000"/>
            <a:ext cx="11712000" cy="6516000"/>
          </a:xfrm>
          <a:prstGeom prst="rect">
            <a:avLst/>
          </a:prstGeom>
          <a:solidFill>
            <a:srgbClr val="82888E">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1"/>
          <p:cNvSpPr>
            <a:spLocks noGrp="1"/>
          </p:cNvSpPr>
          <p:nvPr>
            <p:ph type="ctrTitle"/>
          </p:nvPr>
        </p:nvSpPr>
        <p:spPr>
          <a:xfrm>
            <a:off x="745827" y="2130426"/>
            <a:ext cx="10531772" cy="1049790"/>
          </a:xfrm>
          <a:prstGeom prst="rect">
            <a:avLst/>
          </a:prstGeom>
        </p:spPr>
        <p:txBody>
          <a:bodyPr rIns="0" bIns="0" anchor="t" anchorCtr="0">
            <a:normAutofit/>
          </a:bodyPr>
          <a:lstStyle>
            <a:lvl1pPr algn="l">
              <a:defRPr sz="3600" b="0" i="0">
                <a:solidFill>
                  <a:srgbClr val="D80B17"/>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cxnSp>
        <p:nvCxnSpPr>
          <p:cNvPr id="12" name="Straight Connector 11"/>
          <p:cNvCxnSpPr/>
          <p:nvPr userDrawn="1"/>
        </p:nvCxnSpPr>
        <p:spPr>
          <a:xfrm>
            <a:off x="902392" y="2017655"/>
            <a:ext cx="10375209" cy="0"/>
          </a:xfrm>
          <a:prstGeom prst="line">
            <a:avLst/>
          </a:prstGeom>
          <a:ln w="12700">
            <a:solidFill>
              <a:srgbClr val="D80B17"/>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02392" y="6179069"/>
            <a:ext cx="10375209" cy="0"/>
          </a:xfrm>
          <a:prstGeom prst="line">
            <a:avLst/>
          </a:prstGeom>
          <a:ln w="12700">
            <a:solidFill>
              <a:srgbClr val="D80B17"/>
            </a:solidFill>
          </a:ln>
          <a:effectLst/>
        </p:spPr>
        <p:style>
          <a:lnRef idx="2">
            <a:schemeClr val="accent1"/>
          </a:lnRef>
          <a:fillRef idx="0">
            <a:schemeClr val="accent1"/>
          </a:fillRef>
          <a:effectRef idx="1">
            <a:schemeClr val="accent1"/>
          </a:effectRef>
          <a:fontRef idx="minor">
            <a:schemeClr val="tx1"/>
          </a:fontRef>
        </p:style>
      </p:cxnSp>
      <p:sp>
        <p:nvSpPr>
          <p:cNvPr id="15" name="Subtitle 2"/>
          <p:cNvSpPr>
            <a:spLocks noGrp="1"/>
          </p:cNvSpPr>
          <p:nvPr>
            <p:ph type="subTitle" idx="1"/>
          </p:nvPr>
        </p:nvSpPr>
        <p:spPr>
          <a:xfrm>
            <a:off x="745828" y="3380337"/>
            <a:ext cx="10531771" cy="1752600"/>
          </a:xfrm>
          <a:prstGeom prst="rect">
            <a:avLst/>
          </a:prstGeom>
        </p:spPr>
        <p:txBody>
          <a:bodyPr>
            <a:normAutofit/>
          </a:bodyPr>
          <a:lstStyle>
            <a:lvl1pPr marL="0" indent="0" algn="l">
              <a:buNone/>
              <a:defRPr sz="2400" b="0" i="0">
                <a:solidFill>
                  <a:srgbClr val="82888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663" y="1224696"/>
            <a:ext cx="1401458" cy="7776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392" y="6268503"/>
            <a:ext cx="1854000" cy="90000"/>
          </a:xfrm>
          <a:prstGeom prst="rect">
            <a:avLst/>
          </a:prstGeom>
        </p:spPr>
      </p:pic>
    </p:spTree>
    <p:extLst>
      <p:ext uri="{BB962C8B-B14F-4D97-AF65-F5344CB8AC3E}">
        <p14:creationId xmlns:p14="http://schemas.microsoft.com/office/powerpoint/2010/main" val="173555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71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4334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78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37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58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827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9417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6540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27" y="2130425"/>
            <a:ext cx="10531772" cy="2375671"/>
          </a:xfrm>
        </p:spPr>
        <p:txBody>
          <a:bodyPr>
            <a:normAutofit/>
          </a:bodyPr>
          <a:lstStyle/>
          <a:p>
            <a:r>
              <a:rPr lang="en-US" sz="2800" dirty="0" smtClean="0"/>
              <a:t>Stuart Allardice </a:t>
            </a:r>
            <a:br>
              <a:rPr lang="en-US" sz="2800" dirty="0" smtClean="0"/>
            </a:br>
            <a:r>
              <a:rPr lang="en-US" sz="2800" dirty="0" smtClean="0"/>
              <a:t>IRIS Symposium 2018</a:t>
            </a:r>
            <a:br>
              <a:rPr lang="en-US" sz="2800" dirty="0" smtClean="0"/>
            </a:br>
            <a:r>
              <a:rPr lang="en-US" sz="2800" dirty="0" smtClean="0"/>
              <a:t>Tucson, Arizona</a:t>
            </a:r>
            <a:br>
              <a:rPr lang="en-US" sz="2800" dirty="0" smtClean="0"/>
            </a:br>
            <a:r>
              <a:rPr lang="en-US" sz="2800" dirty="0"/>
              <a:t/>
            </a:r>
            <a:br>
              <a:rPr lang="en-US" sz="2800" dirty="0"/>
            </a:br>
            <a:r>
              <a:rPr lang="en-US" sz="2800" dirty="0" smtClean="0"/>
              <a:t>Poster #4</a:t>
            </a:r>
            <a:endParaRPr lang="en-US" sz="2800" dirty="0"/>
          </a:p>
        </p:txBody>
      </p:sp>
    </p:spTree>
    <p:extLst>
      <p:ext uri="{BB962C8B-B14F-4D97-AF65-F5344CB8AC3E}">
        <p14:creationId xmlns:p14="http://schemas.microsoft.com/office/powerpoint/2010/main" val="341633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27" y="2130426"/>
            <a:ext cx="10531772" cy="623048"/>
          </a:xfrm>
        </p:spPr>
        <p:txBody>
          <a:bodyPr/>
          <a:lstStyle/>
          <a:p>
            <a:r>
              <a:rPr lang="en-US" dirty="0" smtClean="0"/>
              <a:t>Latest developments</a:t>
            </a:r>
            <a:endParaRPr lang="en-US" dirty="0"/>
          </a:p>
        </p:txBody>
      </p:sp>
      <p:sp>
        <p:nvSpPr>
          <p:cNvPr id="3" name="Subtitle 2"/>
          <p:cNvSpPr>
            <a:spLocks noGrp="1"/>
          </p:cNvSpPr>
          <p:nvPr>
            <p:ph type="subTitle" idx="4294967295"/>
          </p:nvPr>
        </p:nvSpPr>
        <p:spPr>
          <a:xfrm>
            <a:off x="745827" y="2876903"/>
            <a:ext cx="7898828" cy="2547852"/>
          </a:xfrm>
          <a:prstGeom prst="rect">
            <a:avLst/>
          </a:prstGeom>
        </p:spPr>
        <p:txBody>
          <a:bodyPr/>
          <a:lstStyle/>
          <a:p>
            <a:r>
              <a:rPr lang="en-US" dirty="0" smtClean="0"/>
              <a:t>Focus around ‘Plug in and Play’ systems.</a:t>
            </a:r>
          </a:p>
          <a:p>
            <a:r>
              <a:rPr lang="en-US" dirty="0" smtClean="0"/>
              <a:t>This results in providing the equipment operator with a host of ancillary sensors which the data is readily available from.</a:t>
            </a:r>
            <a:endParaRPr lang="en-US" dirty="0"/>
          </a:p>
        </p:txBody>
      </p:sp>
    </p:spTree>
    <p:extLst>
      <p:ext uri="{BB962C8B-B14F-4D97-AF65-F5344CB8AC3E}">
        <p14:creationId xmlns:p14="http://schemas.microsoft.com/office/powerpoint/2010/main" val="237403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27" y="2130426"/>
            <a:ext cx="10531772" cy="623048"/>
          </a:xfrm>
        </p:spPr>
        <p:txBody>
          <a:bodyPr/>
          <a:lstStyle/>
          <a:p>
            <a:r>
              <a:rPr lang="en-US" dirty="0" smtClean="0"/>
              <a:t>Plug in and Play</a:t>
            </a:r>
            <a:endParaRPr lang="en-US" dirty="0"/>
          </a:p>
        </p:txBody>
      </p:sp>
      <p:sp>
        <p:nvSpPr>
          <p:cNvPr id="3" name="Subtitle 2"/>
          <p:cNvSpPr>
            <a:spLocks noGrp="1"/>
          </p:cNvSpPr>
          <p:nvPr>
            <p:ph type="subTitle" idx="4294967295"/>
          </p:nvPr>
        </p:nvSpPr>
        <p:spPr>
          <a:xfrm>
            <a:off x="745827" y="2876903"/>
            <a:ext cx="10531772" cy="2547852"/>
          </a:xfrm>
          <a:prstGeom prst="rect">
            <a:avLst/>
          </a:prstGeom>
        </p:spPr>
        <p:txBody>
          <a:bodyPr/>
          <a:lstStyle/>
          <a:p>
            <a:r>
              <a:rPr lang="en-US" sz="2800" dirty="0" smtClean="0"/>
              <a:t>Guralp have successfully designed, manufactured and installed </a:t>
            </a:r>
            <a:r>
              <a:rPr lang="en-US" sz="2800" dirty="0" err="1" smtClean="0"/>
              <a:t>triaxial</a:t>
            </a:r>
            <a:r>
              <a:rPr lang="en-US" sz="2800" dirty="0" smtClean="0"/>
              <a:t> broadband seismometers which can operate at any angle</a:t>
            </a:r>
          </a:p>
          <a:p>
            <a:r>
              <a:rPr lang="en-US" sz="2800" dirty="0" smtClean="0"/>
              <a:t>Technology is currently available in our Radian system and will be made available in future products</a:t>
            </a:r>
          </a:p>
          <a:p>
            <a:r>
              <a:rPr lang="en-US" sz="2800" dirty="0"/>
              <a:t>The thought process behind this technology is how can we make deployments easy and efficient. </a:t>
            </a:r>
          </a:p>
          <a:p>
            <a:endParaRPr lang="en-US" sz="2800" dirty="0"/>
          </a:p>
        </p:txBody>
      </p:sp>
    </p:spTree>
    <p:extLst>
      <p:ext uri="{BB962C8B-B14F-4D97-AF65-F5344CB8AC3E}">
        <p14:creationId xmlns:p14="http://schemas.microsoft.com/office/powerpoint/2010/main" val="242466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27" y="2130426"/>
            <a:ext cx="10531772" cy="623048"/>
          </a:xfrm>
        </p:spPr>
        <p:txBody>
          <a:bodyPr/>
          <a:lstStyle/>
          <a:p>
            <a:r>
              <a:rPr lang="en-US" dirty="0" smtClean="0"/>
              <a:t>What is included in this seismometer package?</a:t>
            </a:r>
            <a:endParaRPr lang="en-US" dirty="0"/>
          </a:p>
        </p:txBody>
      </p:sp>
      <p:sp>
        <p:nvSpPr>
          <p:cNvPr id="3" name="Subtitle 2"/>
          <p:cNvSpPr>
            <a:spLocks noGrp="1"/>
          </p:cNvSpPr>
          <p:nvPr>
            <p:ph type="subTitle" idx="4294967295"/>
          </p:nvPr>
        </p:nvSpPr>
        <p:spPr>
          <a:xfrm>
            <a:off x="745827" y="2876903"/>
            <a:ext cx="10531772" cy="2547852"/>
          </a:xfrm>
          <a:prstGeom prst="rect">
            <a:avLst/>
          </a:prstGeom>
        </p:spPr>
        <p:txBody>
          <a:bodyPr/>
          <a:lstStyle/>
          <a:p>
            <a:r>
              <a:rPr lang="en-US" dirty="0" smtClean="0"/>
              <a:t>To operate at any angle we have had to incorporate a multitude of ancillary sensors which we have designed so the data from these sensors are also readily available</a:t>
            </a:r>
          </a:p>
          <a:p>
            <a:r>
              <a:rPr lang="en-US" dirty="0" smtClean="0"/>
              <a:t>For example, MEMS, magnetometer, temperature, pressure, humidity and many more </a:t>
            </a:r>
            <a:r>
              <a:rPr lang="en-US" dirty="0" err="1" smtClean="0"/>
              <a:t>SoH</a:t>
            </a:r>
            <a:r>
              <a:rPr lang="en-US" dirty="0" smtClean="0"/>
              <a:t> parameters which are streamed and recorded all in industry standard </a:t>
            </a:r>
            <a:r>
              <a:rPr lang="en-US" dirty="0" err="1" smtClean="0"/>
              <a:t>miniSEED</a:t>
            </a:r>
            <a:r>
              <a:rPr lang="en-US" dirty="0" smtClean="0"/>
              <a:t>.</a:t>
            </a:r>
            <a:endParaRPr lang="en-US" dirty="0"/>
          </a:p>
        </p:txBody>
      </p:sp>
    </p:spTree>
    <p:extLst>
      <p:ext uri="{BB962C8B-B14F-4D97-AF65-F5344CB8AC3E}">
        <p14:creationId xmlns:p14="http://schemas.microsoft.com/office/powerpoint/2010/main" val="176718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27" y="2130426"/>
            <a:ext cx="10531772" cy="623048"/>
          </a:xfrm>
        </p:spPr>
        <p:txBody>
          <a:bodyPr/>
          <a:lstStyle/>
          <a:p>
            <a:r>
              <a:rPr lang="en-US" dirty="0" smtClean="0"/>
              <a:t>Digital Era</a:t>
            </a:r>
            <a:endParaRPr lang="en-US" dirty="0"/>
          </a:p>
        </p:txBody>
      </p:sp>
      <p:sp>
        <p:nvSpPr>
          <p:cNvPr id="3" name="Subtitle 2"/>
          <p:cNvSpPr>
            <a:spLocks noGrp="1"/>
          </p:cNvSpPr>
          <p:nvPr>
            <p:ph type="subTitle" idx="4294967295"/>
          </p:nvPr>
        </p:nvSpPr>
        <p:spPr>
          <a:xfrm>
            <a:off x="745827" y="2876903"/>
            <a:ext cx="10531772" cy="2547852"/>
          </a:xfrm>
          <a:prstGeom prst="rect">
            <a:avLst/>
          </a:prstGeom>
        </p:spPr>
        <p:txBody>
          <a:bodyPr/>
          <a:lstStyle/>
          <a:p>
            <a:r>
              <a:rPr lang="en-US" sz="2400" dirty="0" smtClean="0"/>
              <a:t>For the system to operate like this it needs to be digital meaning all sensor components are digitized at source inside the seismometer.</a:t>
            </a:r>
          </a:p>
          <a:p>
            <a:r>
              <a:rPr lang="en-US" sz="2400" dirty="0" smtClean="0"/>
              <a:t>This allows all of the mentioned sensor data to be streamed efficiently through </a:t>
            </a:r>
            <a:r>
              <a:rPr lang="en-US" sz="2400" dirty="0" smtClean="0"/>
              <a:t>one </a:t>
            </a:r>
            <a:r>
              <a:rPr lang="en-US" sz="2400" dirty="0" smtClean="0"/>
              <a:t>reliable digital cable as opposed to analogue.</a:t>
            </a:r>
          </a:p>
          <a:p>
            <a:r>
              <a:rPr lang="en-US" sz="2400" dirty="0" smtClean="0"/>
              <a:t>Digital influence within the heart of the sensor allows creativity, for example having digital involvement in the feedback system resulting in the operator to easily change the long period corner of the seismometer via a simple drop down menu</a:t>
            </a:r>
            <a:endParaRPr lang="en-US" sz="2400" dirty="0"/>
          </a:p>
        </p:txBody>
      </p:sp>
    </p:spTree>
    <p:extLst>
      <p:ext uri="{BB962C8B-B14F-4D97-AF65-F5344CB8AC3E}">
        <p14:creationId xmlns:p14="http://schemas.microsoft.com/office/powerpoint/2010/main" val="100801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827" y="2130426"/>
            <a:ext cx="10531772" cy="623048"/>
          </a:xfrm>
        </p:spPr>
        <p:txBody>
          <a:bodyPr/>
          <a:lstStyle/>
          <a:p>
            <a:r>
              <a:rPr lang="en-US" dirty="0" smtClean="0"/>
              <a:t>Final comments</a:t>
            </a:r>
            <a:endParaRPr lang="en-US" dirty="0"/>
          </a:p>
        </p:txBody>
      </p:sp>
      <p:sp>
        <p:nvSpPr>
          <p:cNvPr id="3" name="Subtitle 2"/>
          <p:cNvSpPr>
            <a:spLocks noGrp="1"/>
          </p:cNvSpPr>
          <p:nvPr>
            <p:ph type="subTitle" idx="4294967295"/>
          </p:nvPr>
        </p:nvSpPr>
        <p:spPr>
          <a:xfrm>
            <a:off x="745827" y="2876902"/>
            <a:ext cx="10531772" cy="3164301"/>
          </a:xfrm>
          <a:prstGeom prst="rect">
            <a:avLst/>
          </a:prstGeom>
        </p:spPr>
        <p:txBody>
          <a:bodyPr/>
          <a:lstStyle/>
          <a:p>
            <a:pPr marL="0" indent="0">
              <a:buNone/>
            </a:pPr>
            <a:r>
              <a:rPr lang="en-US" dirty="0" smtClean="0"/>
              <a:t>This is only one development path Guralp are working on and the one I find will be quite interesting to the IRIS community.</a:t>
            </a:r>
            <a:endParaRPr lang="en-US" dirty="0"/>
          </a:p>
          <a:p>
            <a:pPr marL="0" indent="0">
              <a:buNone/>
            </a:pPr>
            <a:r>
              <a:rPr lang="en-US" dirty="0" smtClean="0"/>
              <a:t>We have the ability to create one sensor that can satisfy a multitude of research needs making it ideal for a diverse pool like PASSCAL.</a:t>
            </a:r>
          </a:p>
        </p:txBody>
      </p:sp>
    </p:spTree>
    <p:extLst>
      <p:ext uri="{BB962C8B-B14F-4D97-AF65-F5344CB8AC3E}">
        <p14:creationId xmlns:p14="http://schemas.microsoft.com/office/powerpoint/2010/main" val="326928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462" y="2212806"/>
            <a:ext cx="5294488" cy="3002511"/>
          </a:xfrm>
        </p:spPr>
        <p:txBody>
          <a:bodyPr/>
          <a:lstStyle/>
          <a:p>
            <a:r>
              <a:rPr lang="en-US" dirty="0" smtClean="0"/>
              <a:t>Stuart Allardice</a:t>
            </a:r>
          </a:p>
          <a:p>
            <a:r>
              <a:rPr lang="en-US" dirty="0" smtClean="0"/>
              <a:t>Regional Manager (Americas &amp; Australasia) </a:t>
            </a:r>
          </a:p>
          <a:p>
            <a:endParaRPr lang="en-US" dirty="0" smtClean="0"/>
          </a:p>
          <a:p>
            <a:r>
              <a:rPr lang="en-US" dirty="0" smtClean="0"/>
              <a:t>Cell: +44 777 569 4200</a:t>
            </a:r>
          </a:p>
          <a:p>
            <a:r>
              <a:rPr lang="en-US" dirty="0" smtClean="0"/>
              <a:t>Email: sallardice@guralp.com</a:t>
            </a:r>
            <a:endParaRPr lang="en-US" dirty="0"/>
          </a:p>
        </p:txBody>
      </p:sp>
    </p:spTree>
    <p:extLst>
      <p:ext uri="{BB962C8B-B14F-4D97-AF65-F5344CB8AC3E}">
        <p14:creationId xmlns:p14="http://schemas.microsoft.com/office/powerpoint/2010/main" val="1667998035"/>
      </p:ext>
    </p:extLst>
  </p:cSld>
  <p:clrMapOvr>
    <a:masterClrMapping/>
  </p:clrMapOvr>
</p:sld>
</file>

<file path=ppt/theme/theme1.xml><?xml version="1.0" encoding="utf-8"?>
<a:theme xmlns:a="http://schemas.openxmlformats.org/drawingml/2006/main" name="Main Header Slide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BCC2FA33-C4F8-456D-B6A5-93994E59843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E7C8F328-9821-433E-98D6-16F699FA5B5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9B976C09-6268-400D-9870-2655562873E6}"/>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AA709A4B-C4E4-4E08-A61F-1F662317E6FE}"/>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943157CC-445E-40BF-9023-0127F2E87B75}"/>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CEB66500-6201-48DA-8B9B-22EC781F5BF4}"/>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1BF65A83-FD1F-453D-BF0F-F2D7ADBFC0AF}"/>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 font Guralp widescreen powerpoint template.potx" id="{3477BFEE-548A-4A91-A54E-5F4A5BE365B6}" vid="{4ABD0F5B-720B-43DA-84BA-ABB28418B4D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font Guralp widescreen powerpoint template</Template>
  <TotalTime>22</TotalTime>
  <Words>463</Words>
  <Application>Microsoft Office PowerPoint</Application>
  <PresentationFormat>Widescreen</PresentationFormat>
  <Paragraphs>36</Paragraphs>
  <Slides>7</Slides>
  <Notes>3</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7</vt:i4>
      </vt:variant>
    </vt:vector>
  </HeadingPairs>
  <TitlesOfParts>
    <vt:vector size="17" baseType="lpstr">
      <vt:lpstr>Arial</vt:lpstr>
      <vt:lpstr>Calibri</vt:lpstr>
      <vt:lpstr>Main Header Slide with Image</vt:lpstr>
      <vt:lpstr>Custom Design</vt:lpstr>
      <vt:lpstr>1_Custom Design</vt:lpstr>
      <vt:lpstr>2_Custom Design</vt:lpstr>
      <vt:lpstr>3_Custom Design</vt:lpstr>
      <vt:lpstr>4_Custom Design</vt:lpstr>
      <vt:lpstr>5_Custom Design</vt:lpstr>
      <vt:lpstr>6_Custom Design</vt:lpstr>
      <vt:lpstr>Stuart Allardice  IRIS Symposium 2018 Tucson, Arizona  Poster #4</vt:lpstr>
      <vt:lpstr>Latest developments</vt:lpstr>
      <vt:lpstr>Plug in and Play</vt:lpstr>
      <vt:lpstr>What is included in this seismometer package?</vt:lpstr>
      <vt:lpstr>Digital Era</vt:lpstr>
      <vt:lpstr>Final comments</vt:lpstr>
      <vt:lpstr>PowerPoint Presentation</vt:lpstr>
    </vt:vector>
  </TitlesOfParts>
  <Company>Due North Creative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Stuart Allardice  IRIS Symposium 2018 Tucson, Arizona</dc:title>
  <dc:creator>Stuart Allardice</dc:creator>
  <cp:lastModifiedBy>Stuart Allardice</cp:lastModifiedBy>
  <cp:revision>3</cp:revision>
  <dcterms:created xsi:type="dcterms:W3CDTF">2018-10-30T15:47:45Z</dcterms:created>
  <dcterms:modified xsi:type="dcterms:W3CDTF">2018-10-30T16:10:43Z</dcterms:modified>
</cp:coreProperties>
</file>