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media1.gif" ContentType="video/unknown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2"/>
  </p:notesMasterIdLst>
  <p:sldIdLst>
    <p:sldId id="455" r:id="rId2"/>
    <p:sldId id="574" r:id="rId3"/>
    <p:sldId id="555" r:id="rId4"/>
    <p:sldId id="575" r:id="rId5"/>
    <p:sldId id="560" r:id="rId6"/>
    <p:sldId id="576" r:id="rId7"/>
    <p:sldId id="559" r:id="rId8"/>
    <p:sldId id="561" r:id="rId9"/>
    <p:sldId id="562" r:id="rId10"/>
    <p:sldId id="563" r:id="rId11"/>
    <p:sldId id="567" r:id="rId12"/>
    <p:sldId id="568" r:id="rId13"/>
    <p:sldId id="602" r:id="rId14"/>
    <p:sldId id="569" r:id="rId15"/>
    <p:sldId id="571" r:id="rId16"/>
    <p:sldId id="577" r:id="rId17"/>
    <p:sldId id="579" r:id="rId18"/>
    <p:sldId id="578" r:id="rId19"/>
    <p:sldId id="581" r:id="rId20"/>
    <p:sldId id="600" r:id="rId21"/>
    <p:sldId id="565" r:id="rId22"/>
    <p:sldId id="580" r:id="rId23"/>
    <p:sldId id="601" r:id="rId24"/>
    <p:sldId id="564" r:id="rId25"/>
    <p:sldId id="582" r:id="rId26"/>
    <p:sldId id="590" r:id="rId27"/>
    <p:sldId id="591" r:id="rId28"/>
    <p:sldId id="592" r:id="rId29"/>
    <p:sldId id="593" r:id="rId30"/>
    <p:sldId id="594" r:id="rId31"/>
    <p:sldId id="595" r:id="rId32"/>
    <p:sldId id="596" r:id="rId33"/>
    <p:sldId id="597" r:id="rId34"/>
    <p:sldId id="598" r:id="rId35"/>
    <p:sldId id="603" r:id="rId36"/>
    <p:sldId id="570" r:id="rId37"/>
    <p:sldId id="599" r:id="rId38"/>
    <p:sldId id="586" r:id="rId39"/>
    <p:sldId id="587" r:id="rId40"/>
    <p:sldId id="558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1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FF"/>
    <a:srgbClr val="FFFFFF"/>
    <a:srgbClr val="0000FF"/>
    <a:srgbClr val="000000"/>
    <a:srgbClr val="FFCCFF"/>
    <a:srgbClr val="66FF66"/>
    <a:srgbClr val="CD0921"/>
    <a:srgbClr val="E47923"/>
    <a:srgbClr val="FFFF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1" autoAdjust="0"/>
    <p:restoredTop sz="96912" autoAdjust="0"/>
  </p:normalViewPr>
  <p:slideViewPr>
    <p:cSldViewPr>
      <p:cViewPr varScale="1">
        <p:scale>
          <a:sx n="118" d="100"/>
          <a:sy n="118" d="100"/>
        </p:scale>
        <p:origin x="-1120" y="-112"/>
      </p:cViewPr>
      <p:guideLst>
        <p:guide orient="horz" pos="326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158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99D44FB-2E4F-5F4F-BE92-BD6E5EBD5E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56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1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10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11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12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13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14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15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16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17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18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19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2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20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21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22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23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24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25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26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27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28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29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3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30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31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32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33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34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35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36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37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38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39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4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40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5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6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7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8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8469E2-AF29-4549-8A30-16B2B09938B1}" type="slidenum">
              <a:rPr lang="en-US"/>
              <a:pPr/>
              <a:t>9</a:t>
            </a:fld>
            <a:endParaRPr lang="en-US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A5D6E1C-4DF8-7B49-BE42-4B75C6CDD5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0A1ACC3-2A02-4543-8215-3D0B53DF86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C3F3158-5C28-F74F-BBFD-50059A36F6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D0F64B3-98BC-3C4F-9519-22FA9DE91C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A3DC974-DE88-4A4F-B4DD-88F85DE2F0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14B0D3-C0F1-0D4E-8D27-4ACF6959BF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AD14554-C116-EF4E-976F-F64C89CF55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DDD1977-4C0B-C248-B323-165E2CD8A8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48730DB-D351-AE42-89BD-72C813C5D8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925158E-E4A2-7C40-A000-2EE96677AA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719F10C-5E96-9940-8569-A7733004C2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26ECB9D-3A71-7B4B-9214-92BEBACA9593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30.jpg"/><Relationship Id="rId5" Type="http://schemas.openxmlformats.org/officeDocument/2006/relationships/image" Target="../media/image11.gif"/><Relationship Id="rId6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g"/><Relationship Id="rId6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g"/><Relationship Id="rId6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gif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8.jpg"/><Relationship Id="rId6" Type="http://schemas.openxmlformats.org/officeDocument/2006/relationships/image" Target="../media/image19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830662" y="4494073"/>
            <a:ext cx="750007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u="sng" dirty="0" smtClean="0">
                <a:solidFill>
                  <a:srgbClr val="FFFF00"/>
                </a:solidFill>
                <a:latin typeface="Helvetica" charset="0"/>
              </a:rPr>
              <a:t>John A. Hole</a:t>
            </a:r>
            <a:endParaRPr lang="en-US" sz="1800" b="1" dirty="0">
              <a:solidFill>
                <a:srgbClr val="FFFF00"/>
              </a:solidFill>
              <a:latin typeface="Helvetica" charset="0"/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Helvetica" charset="0"/>
              </a:rPr>
              <a:t>G. D. </a:t>
            </a:r>
            <a:r>
              <a:rPr lang="en-US" sz="1600" b="1" dirty="0" err="1" smtClean="0">
                <a:solidFill>
                  <a:srgbClr val="FFFF00"/>
                </a:solidFill>
                <a:latin typeface="Helvetica" charset="0"/>
              </a:rPr>
              <a:t>Beskardes</a:t>
            </a:r>
            <a:r>
              <a:rPr lang="en-US" sz="1600" b="1" dirty="0">
                <a:solidFill>
                  <a:srgbClr val="FFFF00"/>
                </a:solidFill>
                <a:latin typeface="Helvetica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Helvetica" charset="0"/>
              </a:rPr>
              <a:t>        Q. Wu         T. W. Rasmussen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Helvetica" charset="0"/>
              </a:rPr>
              <a:t>M. C. Chapman         K. K. Davenport</a:t>
            </a:r>
          </a:p>
          <a:p>
            <a:pPr algn="ctr"/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Virginia Tech</a:t>
            </a:r>
          </a:p>
          <a:p>
            <a:pPr algn="ctr"/>
            <a:endParaRPr lang="en-US" sz="1000" b="1" dirty="0" smtClean="0">
              <a:solidFill>
                <a:srgbClr val="00FFFF"/>
              </a:solidFill>
              <a:latin typeface="Helvetica" charset="0"/>
            </a:endParaRP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Helvetica" charset="0"/>
              </a:rPr>
              <a:t>L. D. Brown       D. A. </a:t>
            </a:r>
            <a:r>
              <a:rPr lang="en-US" sz="1600" b="1" dirty="0" err="1" smtClean="0">
                <a:solidFill>
                  <a:srgbClr val="FFFF00"/>
                </a:solidFill>
                <a:latin typeface="Helvetica" charset="0"/>
              </a:rPr>
              <a:t>Quiros</a:t>
            </a:r>
            <a:r>
              <a:rPr lang="en-US" sz="1600" b="1" dirty="0" smtClean="0">
                <a:solidFill>
                  <a:srgbClr val="FFFF00"/>
                </a:solidFill>
                <a:latin typeface="Helvetica" charset="0"/>
              </a:rPr>
              <a:t>                               </a:t>
            </a:r>
            <a:r>
              <a:rPr lang="en-US" sz="1600" b="1" dirty="0">
                <a:solidFill>
                  <a:srgbClr val="FFFF00"/>
                </a:solidFill>
                <a:latin typeface="Helvetica" charset="0"/>
              </a:rPr>
              <a:t>R. M. </a:t>
            </a:r>
            <a:r>
              <a:rPr lang="en-US" sz="1600" b="1" dirty="0" smtClean="0">
                <a:solidFill>
                  <a:srgbClr val="FFFF00"/>
                </a:solidFill>
                <a:latin typeface="Helvetica" charset="0"/>
              </a:rPr>
              <a:t>Russo       A</a:t>
            </a:r>
            <a:r>
              <a:rPr lang="en-US" sz="1600" b="1" dirty="0">
                <a:solidFill>
                  <a:srgbClr val="FFFF00"/>
                </a:solidFill>
                <a:latin typeface="Helvetica" charset="0"/>
              </a:rPr>
              <a:t>. C. </a:t>
            </a:r>
            <a:r>
              <a:rPr lang="en-US" sz="1600" b="1" dirty="0" err="1">
                <a:solidFill>
                  <a:srgbClr val="FFFF00"/>
                </a:solidFill>
                <a:latin typeface="Helvetica" charset="0"/>
              </a:rPr>
              <a:t>Stanciu</a:t>
            </a:r>
            <a:endParaRPr lang="en-US" sz="1600" b="1" dirty="0" smtClean="0">
              <a:solidFill>
                <a:srgbClr val="FFFF00"/>
              </a:solidFill>
              <a:latin typeface="Helvetica" charset="0"/>
            </a:endParaRPr>
          </a:p>
          <a:p>
            <a:pPr algn="ctr"/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Cornell University</a:t>
            </a:r>
            <a:r>
              <a:rPr lang="en-US" sz="1600" b="1" dirty="0">
                <a:solidFill>
                  <a:srgbClr val="FFFF00"/>
                </a:solidFill>
                <a:latin typeface="Helvetica" charset="0"/>
              </a:rPr>
              <a:t>  </a:t>
            </a:r>
            <a:r>
              <a:rPr lang="en-US" sz="1600" b="1" dirty="0" smtClean="0">
                <a:solidFill>
                  <a:srgbClr val="FFFF00"/>
                </a:solidFill>
                <a:latin typeface="Helvetica" charset="0"/>
              </a:rPr>
              <a:t>                                            </a:t>
            </a:r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University of Florida</a:t>
            </a:r>
            <a:endParaRPr lang="en-US" sz="1600" b="1" dirty="0">
              <a:solidFill>
                <a:srgbClr val="00FFFF"/>
              </a:solidFill>
              <a:latin typeface="Helvetica" charset="0"/>
            </a:endParaRPr>
          </a:p>
        </p:txBody>
      </p:sp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-104154" y="704672"/>
            <a:ext cx="9306153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Helvetica" charset="0"/>
              </a:rPr>
              <a:t>Quantitative </a:t>
            </a:r>
            <a:r>
              <a:rPr lang="en-US" b="1" dirty="0" smtClean="0">
                <a:solidFill>
                  <a:srgbClr val="FFFF00"/>
                </a:solidFill>
                <a:latin typeface="Helvetica" charset="0"/>
              </a:rPr>
              <a:t>Comparison </a:t>
            </a:r>
            <a:r>
              <a:rPr lang="en-US" b="1" dirty="0">
                <a:solidFill>
                  <a:srgbClr val="FFFF00"/>
                </a:solidFill>
                <a:latin typeface="Helvetica" charset="0"/>
              </a:rPr>
              <a:t>of </a:t>
            </a:r>
            <a:r>
              <a:rPr lang="en-US" b="1" dirty="0" smtClean="0">
                <a:solidFill>
                  <a:srgbClr val="FFFF00"/>
                </a:solidFill>
                <a:latin typeface="Helvetica" charset="0"/>
              </a:rPr>
              <a:t>Real Data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Helvetica" charset="0"/>
              </a:rPr>
              <a:t>For Dense Geophone Arrays and Sparser Broadband Stations</a:t>
            </a:r>
          </a:p>
          <a:p>
            <a:pPr algn="ctr"/>
            <a:r>
              <a:rPr lang="en-US" b="1" i="1" dirty="0" smtClean="0">
                <a:solidFill>
                  <a:srgbClr val="FFFF00"/>
                </a:solidFill>
                <a:latin typeface="Helvetica" charset="0"/>
              </a:rPr>
              <a:t>Inferences for Instrument Choice</a:t>
            </a:r>
            <a:endParaRPr lang="en-US" b="1" i="1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pic>
        <p:nvPicPr>
          <p:cNvPr id="4" name="Picture 3" descr="GuralpCMG3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2252246"/>
            <a:ext cx="2540000" cy="1905000"/>
          </a:xfrm>
          <a:prstGeom prst="rect">
            <a:avLst/>
          </a:prstGeom>
        </p:spPr>
      </p:pic>
      <p:pic>
        <p:nvPicPr>
          <p:cNvPr id="5" name="Picture 4" descr="geophonestr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2252246"/>
            <a:ext cx="2540000" cy="1905000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953000" y="3852446"/>
            <a:ext cx="14158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1 broadband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313563" y="3852446"/>
            <a:ext cx="18774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Helvetica" charset="0"/>
              </a:rPr>
              <a:t>many geophones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810000" y="533400"/>
            <a:ext cx="30067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bad noise bursts (cars)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313996" y="90488"/>
            <a:ext cx="24080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err="1" smtClean="0">
                <a:solidFill>
                  <a:srgbClr val="FFFF00"/>
                </a:solidFill>
                <a:latin typeface="Helvetica" charset="0"/>
              </a:rPr>
              <a:t>Backprojection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pic>
        <p:nvPicPr>
          <p:cNvPr id="2" name="Picture 1" descr="Fig10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4400"/>
            <a:ext cx="6553200" cy="2584889"/>
          </a:xfrm>
          <a:prstGeom prst="rect">
            <a:avLst/>
          </a:prstGeom>
        </p:spPr>
      </p:pic>
      <p:pic>
        <p:nvPicPr>
          <p:cNvPr id="11" name="Picture 10" descr="Fig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524310"/>
            <a:ext cx="5981933" cy="2057400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62000" y="5769114"/>
            <a:ext cx="83230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robust </a:t>
            </a:r>
            <a:r>
              <a:rPr lang="en-US" sz="2000" b="1" dirty="0" err="1" smtClean="0">
                <a:solidFill>
                  <a:srgbClr val="FFFF00"/>
                </a:solidFill>
                <a:latin typeface="Helvetica" charset="0"/>
              </a:rPr>
              <a:t>autodetection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:  </a:t>
            </a:r>
            <a:r>
              <a:rPr lang="en-US" sz="2000" b="1" dirty="0" err="1" smtClean="0">
                <a:solidFill>
                  <a:srgbClr val="00FFFF"/>
                </a:solidFill>
                <a:latin typeface="Helvetica" charset="0"/>
              </a:rPr>
              <a:t>backproject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 the kurtosis of the waveforms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then improve resolution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:  </a:t>
            </a:r>
            <a:r>
              <a:rPr lang="en-US" sz="2000" b="1" dirty="0" err="1" smtClean="0">
                <a:solidFill>
                  <a:srgbClr val="00FFFF"/>
                </a:solidFill>
                <a:latin typeface="Helvetica" charset="0"/>
              </a:rPr>
              <a:t>backproject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 raw data with diversity stack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00408" y="533400"/>
            <a:ext cx="968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M –0.7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606912" y="5514201"/>
            <a:ext cx="17844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err="1" smtClean="0">
                <a:solidFill>
                  <a:srgbClr val="00FFFF"/>
                </a:solidFill>
                <a:latin typeface="Helvetica" charset="0"/>
              </a:rPr>
              <a:t>Beskardes</a:t>
            </a:r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 et al., 2018</a:t>
            </a:r>
          </a:p>
        </p:txBody>
      </p:sp>
    </p:spTree>
    <p:extLst>
      <p:ext uri="{BB962C8B-B14F-4D97-AF65-F5344CB8AC3E}">
        <p14:creationId xmlns:p14="http://schemas.microsoft.com/office/powerpoint/2010/main" val="195277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405811" y="5083314"/>
            <a:ext cx="644278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calibrate </a:t>
            </a:r>
            <a:r>
              <a:rPr lang="en-US" sz="2000" b="1" dirty="0" err="1" smtClean="0">
                <a:solidFill>
                  <a:srgbClr val="00FFFF"/>
                </a:solidFill>
                <a:latin typeface="Helvetica" charset="0"/>
              </a:rPr>
              <a:t>backprojection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 energy with </a:t>
            </a: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traditional event magnitude of larger events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01876" y="90488"/>
            <a:ext cx="40323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err="1" smtClean="0">
                <a:solidFill>
                  <a:srgbClr val="FFFF00"/>
                </a:solidFill>
                <a:latin typeface="Helvetica" charset="0"/>
              </a:rPr>
              <a:t>Backprojection</a:t>
            </a:r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 Magnitude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pic>
        <p:nvPicPr>
          <p:cNvPr id="2" name="Picture 1" descr="Fig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990600"/>
            <a:ext cx="4303611" cy="3603766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191000" y="4572000"/>
            <a:ext cx="25335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err="1">
                <a:solidFill>
                  <a:srgbClr val="00FFFF"/>
                </a:solidFill>
                <a:latin typeface="Helvetica" charset="0"/>
              </a:rPr>
              <a:t>Beskardes</a:t>
            </a:r>
            <a:r>
              <a:rPr lang="en-US" sz="1200" b="1" dirty="0">
                <a:solidFill>
                  <a:srgbClr val="00FFFF"/>
                </a:solidFill>
                <a:latin typeface="Helvetica" charset="0"/>
              </a:rPr>
              <a:t> et al., </a:t>
            </a:r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accepted</a:t>
            </a:r>
            <a:endParaRPr lang="en-US" sz="1200" b="1" dirty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magnitudes from </a:t>
            </a:r>
            <a:r>
              <a:rPr lang="en-US" sz="1200" b="1" dirty="0">
                <a:solidFill>
                  <a:srgbClr val="00FFFF"/>
                </a:solidFill>
                <a:latin typeface="Helvetica" charset="0"/>
              </a:rPr>
              <a:t>Wu et al., 2015</a:t>
            </a:r>
          </a:p>
        </p:txBody>
      </p:sp>
    </p:spTree>
    <p:extLst>
      <p:ext uri="{BB962C8B-B14F-4D97-AF65-F5344CB8AC3E}">
        <p14:creationId xmlns:p14="http://schemas.microsoft.com/office/powerpoint/2010/main" val="154162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612335" y="3614678"/>
            <a:ext cx="323951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# events: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AIDA </a:t>
            </a:r>
            <a:r>
              <a:rPr lang="en-US" sz="2000" b="1" dirty="0" err="1" smtClean="0">
                <a:solidFill>
                  <a:srgbClr val="FF0000"/>
                </a:solidFill>
                <a:latin typeface="Helvetica" charset="0"/>
              </a:rPr>
              <a:t>backproj</a:t>
            </a:r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.:     1673</a:t>
            </a:r>
          </a:p>
          <a:p>
            <a:r>
              <a:rPr lang="en-US" sz="2000" b="1" dirty="0" smtClean="0">
                <a:solidFill>
                  <a:srgbClr val="008000"/>
                </a:solidFill>
                <a:latin typeface="Helvetica" charset="0"/>
              </a:rPr>
              <a:t>traditional:               813</a:t>
            </a:r>
          </a:p>
          <a:p>
            <a:r>
              <a:rPr lang="en-US" sz="2000" b="1" dirty="0" err="1" smtClean="0">
                <a:solidFill>
                  <a:srgbClr val="4040FF"/>
                </a:solidFill>
                <a:latin typeface="Helvetica" charset="0"/>
              </a:rPr>
              <a:t>trad</a:t>
            </a:r>
            <a:r>
              <a:rPr lang="en-US" sz="2000" b="1" dirty="0" smtClean="0">
                <a:solidFill>
                  <a:srgbClr val="4040FF"/>
                </a:solidFill>
                <a:latin typeface="Helvetica" charset="0"/>
              </a:rPr>
              <a:t>. double-diff.:    494</a:t>
            </a:r>
          </a:p>
          <a:p>
            <a:endParaRPr lang="en-US" sz="2000" b="1" dirty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completeness:</a:t>
            </a:r>
          </a:p>
          <a:p>
            <a:r>
              <a:rPr lang="en-US" sz="2000" b="1" dirty="0">
                <a:solidFill>
                  <a:srgbClr val="FF0000"/>
                </a:solidFill>
                <a:latin typeface="Helvetica" charset="0"/>
              </a:rPr>
              <a:t>AIDA </a:t>
            </a:r>
            <a:r>
              <a:rPr lang="en-US" sz="2000" b="1" dirty="0" err="1">
                <a:solidFill>
                  <a:srgbClr val="FF0000"/>
                </a:solidFill>
                <a:latin typeface="Helvetica" charset="0"/>
              </a:rPr>
              <a:t>backproj</a:t>
            </a:r>
            <a:r>
              <a:rPr lang="en-US" sz="2000" b="1" dirty="0">
                <a:solidFill>
                  <a:srgbClr val="FF0000"/>
                </a:solidFill>
                <a:latin typeface="Helvetica" charset="0"/>
              </a:rPr>
              <a:t>:   </a:t>
            </a:r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   </a:t>
            </a:r>
            <a:r>
              <a:rPr lang="en-US" sz="2000" b="1" dirty="0">
                <a:solidFill>
                  <a:srgbClr val="FF0000"/>
                </a:solidFill>
                <a:latin typeface="Helvetica" charset="0"/>
              </a:rPr>
              <a:t>M –0.5</a:t>
            </a:r>
          </a:p>
          <a:p>
            <a:r>
              <a:rPr lang="en-US" sz="2000" b="1" dirty="0">
                <a:solidFill>
                  <a:srgbClr val="008000"/>
                </a:solidFill>
                <a:latin typeface="Helvetica" charset="0"/>
              </a:rPr>
              <a:t>traditional:             M –0.1</a:t>
            </a:r>
          </a:p>
          <a:p>
            <a:r>
              <a:rPr lang="en-US" sz="2000" b="1" dirty="0" err="1">
                <a:solidFill>
                  <a:srgbClr val="4040FF"/>
                </a:solidFill>
                <a:latin typeface="Helvetica" charset="0"/>
              </a:rPr>
              <a:t>trad</a:t>
            </a:r>
            <a:r>
              <a:rPr lang="en-US" sz="2000" b="1" dirty="0">
                <a:solidFill>
                  <a:srgbClr val="4040FF"/>
                </a:solidFill>
                <a:latin typeface="Helvetica" charset="0"/>
              </a:rPr>
              <a:t>. double-diff.:  M +</a:t>
            </a:r>
            <a:r>
              <a:rPr lang="en-US" sz="2000" b="1" dirty="0" smtClean="0">
                <a:solidFill>
                  <a:srgbClr val="4040FF"/>
                </a:solidFill>
                <a:latin typeface="Helvetica" charset="0"/>
              </a:rPr>
              <a:t>0.2</a:t>
            </a:r>
            <a:endParaRPr lang="en-US" sz="2000" b="1" dirty="0">
              <a:solidFill>
                <a:srgbClr val="4040FF"/>
              </a:solidFill>
              <a:latin typeface="Helvetica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861397" y="90488"/>
            <a:ext cx="1313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Catalog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pic>
        <p:nvPicPr>
          <p:cNvPr id="2" name="Picture 1" descr="Fig5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33400"/>
            <a:ext cx="7620000" cy="2538861"/>
          </a:xfrm>
          <a:prstGeom prst="rect">
            <a:avLst/>
          </a:prstGeom>
        </p:spPr>
      </p:pic>
      <p:pic>
        <p:nvPicPr>
          <p:cNvPr id="3" name="Picture 2" descr="Fig5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86646"/>
            <a:ext cx="4953000" cy="3695154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181600" y="3048000"/>
            <a:ext cx="2413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err="1">
                <a:solidFill>
                  <a:srgbClr val="00FFFF"/>
                </a:solidFill>
                <a:latin typeface="Helvetica" charset="0"/>
              </a:rPr>
              <a:t>Beskardes</a:t>
            </a:r>
            <a:r>
              <a:rPr lang="en-US" sz="1200" b="1" dirty="0">
                <a:solidFill>
                  <a:srgbClr val="00FFFF"/>
                </a:solidFill>
                <a:latin typeface="Helvetica" charset="0"/>
              </a:rPr>
              <a:t> et al., </a:t>
            </a:r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accepted</a:t>
            </a:r>
            <a:endParaRPr lang="en-US" sz="1200" b="1" dirty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1200" b="1" dirty="0">
                <a:solidFill>
                  <a:srgbClr val="00FFFF"/>
                </a:solidFill>
                <a:latin typeface="Helvetica" charset="0"/>
              </a:rPr>
              <a:t>traditional from Wu et al., 2015</a:t>
            </a:r>
          </a:p>
        </p:txBody>
      </p:sp>
    </p:spTree>
    <p:extLst>
      <p:ext uri="{BB962C8B-B14F-4D97-AF65-F5344CB8AC3E}">
        <p14:creationId xmlns:p14="http://schemas.microsoft.com/office/powerpoint/2010/main" val="4226935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612335" y="3614678"/>
            <a:ext cx="323951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# events: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AIDA </a:t>
            </a:r>
            <a:r>
              <a:rPr lang="en-US" sz="2000" b="1" dirty="0" err="1" smtClean="0">
                <a:solidFill>
                  <a:srgbClr val="FF0000"/>
                </a:solidFill>
                <a:latin typeface="Helvetica" charset="0"/>
              </a:rPr>
              <a:t>backproj</a:t>
            </a:r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.:     1673</a:t>
            </a:r>
          </a:p>
          <a:p>
            <a:r>
              <a:rPr lang="en-US" sz="2000" b="1" dirty="0" smtClean="0">
                <a:solidFill>
                  <a:srgbClr val="008000"/>
                </a:solidFill>
                <a:latin typeface="Helvetica" charset="0"/>
              </a:rPr>
              <a:t>traditional:               813</a:t>
            </a:r>
          </a:p>
          <a:p>
            <a:r>
              <a:rPr lang="en-US" sz="2000" b="1" dirty="0" err="1" smtClean="0">
                <a:solidFill>
                  <a:srgbClr val="4040FF"/>
                </a:solidFill>
                <a:latin typeface="Helvetica" charset="0"/>
              </a:rPr>
              <a:t>trad</a:t>
            </a:r>
            <a:r>
              <a:rPr lang="en-US" sz="2000" b="1" dirty="0" smtClean="0">
                <a:solidFill>
                  <a:srgbClr val="4040FF"/>
                </a:solidFill>
                <a:latin typeface="Helvetica" charset="0"/>
              </a:rPr>
              <a:t>. double-diff.:    494</a:t>
            </a:r>
          </a:p>
          <a:p>
            <a:endParaRPr lang="en-US" sz="2000" b="1" dirty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completeness:</a:t>
            </a:r>
          </a:p>
          <a:p>
            <a:r>
              <a:rPr lang="en-US" sz="2000" b="1" dirty="0">
                <a:solidFill>
                  <a:srgbClr val="FF0000"/>
                </a:solidFill>
                <a:latin typeface="Helvetica" charset="0"/>
              </a:rPr>
              <a:t>AIDA </a:t>
            </a:r>
            <a:r>
              <a:rPr lang="en-US" sz="2000" b="1" dirty="0" err="1">
                <a:solidFill>
                  <a:srgbClr val="FF0000"/>
                </a:solidFill>
                <a:latin typeface="Helvetica" charset="0"/>
              </a:rPr>
              <a:t>backproj</a:t>
            </a:r>
            <a:r>
              <a:rPr lang="en-US" sz="2000" b="1" dirty="0">
                <a:solidFill>
                  <a:srgbClr val="FF0000"/>
                </a:solidFill>
                <a:latin typeface="Helvetica" charset="0"/>
              </a:rPr>
              <a:t>:   </a:t>
            </a:r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   </a:t>
            </a:r>
            <a:r>
              <a:rPr lang="en-US" sz="2000" b="1" dirty="0">
                <a:solidFill>
                  <a:srgbClr val="FF0000"/>
                </a:solidFill>
                <a:latin typeface="Helvetica" charset="0"/>
              </a:rPr>
              <a:t>M –0.5</a:t>
            </a:r>
          </a:p>
          <a:p>
            <a:r>
              <a:rPr lang="en-US" sz="2000" b="1" dirty="0">
                <a:solidFill>
                  <a:srgbClr val="008000"/>
                </a:solidFill>
                <a:latin typeface="Helvetica" charset="0"/>
              </a:rPr>
              <a:t>traditional:             M –0.1</a:t>
            </a:r>
          </a:p>
          <a:p>
            <a:r>
              <a:rPr lang="en-US" sz="2000" b="1" dirty="0" err="1">
                <a:solidFill>
                  <a:srgbClr val="4040FF"/>
                </a:solidFill>
                <a:latin typeface="Helvetica" charset="0"/>
              </a:rPr>
              <a:t>trad</a:t>
            </a:r>
            <a:r>
              <a:rPr lang="en-US" sz="2000" b="1" dirty="0">
                <a:solidFill>
                  <a:srgbClr val="4040FF"/>
                </a:solidFill>
                <a:latin typeface="Helvetica" charset="0"/>
              </a:rPr>
              <a:t>. double-diff.:  M +</a:t>
            </a:r>
            <a:r>
              <a:rPr lang="en-US" sz="2000" b="1" dirty="0" smtClean="0">
                <a:solidFill>
                  <a:srgbClr val="4040FF"/>
                </a:solidFill>
                <a:latin typeface="Helvetica" charset="0"/>
              </a:rPr>
              <a:t>0.2</a:t>
            </a:r>
            <a:endParaRPr lang="en-US" sz="2000" b="1" dirty="0">
              <a:solidFill>
                <a:srgbClr val="4040FF"/>
              </a:solidFill>
              <a:latin typeface="Helvetica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861397" y="90488"/>
            <a:ext cx="1313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Catalog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pic>
        <p:nvPicPr>
          <p:cNvPr id="2" name="Picture 1" descr="Fig5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33400"/>
            <a:ext cx="7620000" cy="2538861"/>
          </a:xfrm>
          <a:prstGeom prst="rect">
            <a:avLst/>
          </a:prstGeom>
        </p:spPr>
      </p:pic>
      <p:pic>
        <p:nvPicPr>
          <p:cNvPr id="3" name="Picture 2" descr="Fig5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86646"/>
            <a:ext cx="4953000" cy="3695154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181600" y="3048000"/>
            <a:ext cx="2413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err="1">
                <a:solidFill>
                  <a:srgbClr val="00FFFF"/>
                </a:solidFill>
                <a:latin typeface="Helvetica" charset="0"/>
              </a:rPr>
              <a:t>Beskardes</a:t>
            </a:r>
            <a:r>
              <a:rPr lang="en-US" sz="1200" b="1" dirty="0">
                <a:solidFill>
                  <a:srgbClr val="00FFFF"/>
                </a:solidFill>
                <a:latin typeface="Helvetica" charset="0"/>
              </a:rPr>
              <a:t> et al., </a:t>
            </a:r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accepted</a:t>
            </a:r>
            <a:endParaRPr lang="en-US" sz="1200" b="1" dirty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1200" b="1" dirty="0">
                <a:solidFill>
                  <a:srgbClr val="00FFFF"/>
                </a:solidFill>
                <a:latin typeface="Helvetica" charset="0"/>
              </a:rPr>
              <a:t>traditional from Wu et al., 2015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8200" y="5334000"/>
            <a:ext cx="26077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elvetica" charset="0"/>
              </a:rPr>
              <a:t>b-value is low (0.71)</a:t>
            </a:r>
          </a:p>
          <a:p>
            <a:r>
              <a:rPr lang="en-US" sz="2000" b="1" dirty="0">
                <a:solidFill>
                  <a:srgbClr val="0000FF"/>
                </a:solidFill>
                <a:latin typeface="Helvetica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Helvetica" charset="0"/>
              </a:rPr>
              <a:t>(high stress)</a:t>
            </a:r>
          </a:p>
        </p:txBody>
      </p:sp>
    </p:spTree>
    <p:extLst>
      <p:ext uri="{BB962C8B-B14F-4D97-AF65-F5344CB8AC3E}">
        <p14:creationId xmlns:p14="http://schemas.microsoft.com/office/powerpoint/2010/main" val="1598964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114800" y="4778514"/>
            <a:ext cx="488108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Helvetica" charset="0"/>
              </a:rPr>
              <a:t>n</a:t>
            </a:r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ew result: 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b-value &lt;3 km depth:  0.87</a:t>
            </a: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                                 </a:t>
            </a:r>
            <a:r>
              <a:rPr lang="en-US" sz="1000" b="1" dirty="0" smtClean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&gt;3 km depth:  0.69</a:t>
            </a: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		(higher stress)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066258" y="90488"/>
            <a:ext cx="2903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Gutenberg-Richter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pic>
        <p:nvPicPr>
          <p:cNvPr id="6" name="Picture 5" descr="Fig5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66768"/>
            <a:ext cx="3505200" cy="2615032"/>
          </a:xfrm>
          <a:prstGeom prst="rect">
            <a:avLst/>
          </a:prstGeom>
        </p:spPr>
      </p:pic>
      <p:pic>
        <p:nvPicPr>
          <p:cNvPr id="11" name="Picture 10" descr="Fig5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609600"/>
            <a:ext cx="4927600" cy="3673436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04800" y="3276600"/>
            <a:ext cx="26077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b-value is low (0.71)</a:t>
            </a: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(high stress)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733800" y="4218801"/>
            <a:ext cx="2413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err="1">
                <a:solidFill>
                  <a:srgbClr val="00FFFF"/>
                </a:solidFill>
                <a:latin typeface="Helvetica" charset="0"/>
              </a:rPr>
              <a:t>Beskardes</a:t>
            </a:r>
            <a:r>
              <a:rPr lang="en-US" sz="1200" b="1" dirty="0">
                <a:solidFill>
                  <a:srgbClr val="00FFFF"/>
                </a:solidFill>
                <a:latin typeface="Helvetica" charset="0"/>
              </a:rPr>
              <a:t> et al., </a:t>
            </a:r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accepted</a:t>
            </a:r>
            <a:endParaRPr lang="en-US" sz="1200" b="1" dirty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1200" b="1" dirty="0">
                <a:solidFill>
                  <a:srgbClr val="00FFFF"/>
                </a:solidFill>
                <a:latin typeface="Helvetica" charset="0"/>
              </a:rPr>
              <a:t>traditional from Wu et al., 2015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521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57200" y="685800"/>
            <a:ext cx="26977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AIDA </a:t>
            </a:r>
            <a:r>
              <a:rPr lang="en-US" sz="2000" b="1" dirty="0" err="1" smtClean="0">
                <a:solidFill>
                  <a:srgbClr val="00FFFF"/>
                </a:solidFill>
                <a:latin typeface="Helvetica" charset="0"/>
              </a:rPr>
              <a:t>backprojection</a:t>
            </a:r>
            <a:endParaRPr lang="en-US" sz="2000" b="1" dirty="0" smtClean="0">
              <a:solidFill>
                <a:srgbClr val="00FFFF"/>
              </a:solidFill>
              <a:latin typeface="Helvetica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93507" y="90488"/>
            <a:ext cx="2049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Hypocenters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pic>
        <p:nvPicPr>
          <p:cNvPr id="2" name="Picture 1" descr="Fig6a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2702914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750636" y="685800"/>
            <a:ext cx="2478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traditional network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276600" y="3733800"/>
            <a:ext cx="2698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same major patterns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33400" y="4419600"/>
            <a:ext cx="23229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newly discovered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2209800" y="2514600"/>
            <a:ext cx="381000" cy="1981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196808" y="3733800"/>
            <a:ext cx="2413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err="1" smtClean="0">
                <a:solidFill>
                  <a:srgbClr val="00FFFF"/>
                </a:solidFill>
                <a:latin typeface="Helvetica" charset="0"/>
              </a:rPr>
              <a:t>Beskardes</a:t>
            </a:r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 et al., </a:t>
            </a:r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accepted</a:t>
            </a:r>
            <a:endParaRPr lang="en-US" sz="1200" b="1" dirty="0" smtClean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traditional from Wu et al., 2015</a:t>
            </a:r>
          </a:p>
        </p:txBody>
      </p:sp>
      <p:pic>
        <p:nvPicPr>
          <p:cNvPr id="14" name="Picture 13" descr="Fig6cde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13" y="4141219"/>
            <a:ext cx="3496287" cy="2183381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6705600" y="4572000"/>
            <a:ext cx="23938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observed, </a:t>
            </a: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 but not located</a:t>
            </a: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   by AIDA</a:t>
            </a:r>
            <a:endParaRPr lang="en-US" sz="2000" b="1" dirty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     (outside array)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8001000" y="1981200"/>
            <a:ext cx="457200" cy="2667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2362200" y="4267200"/>
            <a:ext cx="1600200" cy="228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3230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93507" y="90488"/>
            <a:ext cx="2049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Hypocenters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pic>
        <p:nvPicPr>
          <p:cNvPr id="2" name="Picture 1" descr="Fig6cde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13" y="1009710"/>
            <a:ext cx="7687287" cy="4800600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14953" y="1978224"/>
            <a:ext cx="15389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newly 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discovered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1143000" y="1447800"/>
            <a:ext cx="1295400" cy="685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179051" y="609600"/>
            <a:ext cx="26977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AIDA </a:t>
            </a:r>
            <a:r>
              <a:rPr lang="en-US" sz="2000" b="1" dirty="0" err="1" smtClean="0">
                <a:solidFill>
                  <a:srgbClr val="00FFFF"/>
                </a:solidFill>
                <a:latin typeface="Helvetica" charset="0"/>
              </a:rPr>
              <a:t>backprojection</a:t>
            </a:r>
            <a:endParaRPr lang="en-US" sz="2000" b="1" dirty="0" smtClean="0">
              <a:solidFill>
                <a:srgbClr val="00FFFF"/>
              </a:solidFill>
              <a:latin typeface="Helvetica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207836" y="609600"/>
            <a:ext cx="2478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traditional network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295400" y="1390710"/>
            <a:ext cx="2209800" cy="838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6705600" y="5791200"/>
            <a:ext cx="2413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err="1">
                <a:solidFill>
                  <a:srgbClr val="00FFFF"/>
                </a:solidFill>
                <a:latin typeface="Helvetica" charset="0"/>
              </a:rPr>
              <a:t>Beskardes</a:t>
            </a:r>
            <a:r>
              <a:rPr lang="en-US" sz="1200" b="1" dirty="0">
                <a:solidFill>
                  <a:srgbClr val="00FFFF"/>
                </a:solidFill>
                <a:latin typeface="Helvetica" charset="0"/>
              </a:rPr>
              <a:t> et al., </a:t>
            </a:r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accepted</a:t>
            </a:r>
            <a:endParaRPr lang="en-US" sz="1200" b="1" dirty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1200" b="1" dirty="0">
                <a:solidFill>
                  <a:srgbClr val="00FFFF"/>
                </a:solidFill>
                <a:latin typeface="Helvetica" charset="0"/>
              </a:rPr>
              <a:t>traditional from Wu et al., 2015</a:t>
            </a:r>
          </a:p>
        </p:txBody>
      </p:sp>
    </p:spTree>
    <p:extLst>
      <p:ext uri="{BB962C8B-B14F-4D97-AF65-F5344CB8AC3E}">
        <p14:creationId xmlns:p14="http://schemas.microsoft.com/office/powerpoint/2010/main" val="1346007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93507" y="90488"/>
            <a:ext cx="20490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Hypocenters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pic>
        <p:nvPicPr>
          <p:cNvPr id="2" name="Picture 1" descr="Fig6cde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13" y="1009710"/>
            <a:ext cx="7687287" cy="4800600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14953" y="1978224"/>
            <a:ext cx="164039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newly 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discovered:</a:t>
            </a:r>
          </a:p>
          <a:p>
            <a:endParaRPr lang="en-US" sz="2000" b="1" dirty="0">
              <a:solidFill>
                <a:srgbClr val="FFFF00"/>
              </a:solidFill>
              <a:latin typeface="Helvetica" charset="0"/>
            </a:endParaRPr>
          </a:p>
          <a:p>
            <a:r>
              <a:rPr lang="en-US" sz="2000" b="1" i="1" dirty="0" smtClean="0">
                <a:solidFill>
                  <a:srgbClr val="FFFF00"/>
                </a:solidFill>
                <a:latin typeface="Helvetica" charset="0"/>
              </a:rPr>
              <a:t>not </a:t>
            </a:r>
          </a:p>
          <a:p>
            <a:r>
              <a:rPr lang="en-US" sz="2000" b="1" i="1" dirty="0" smtClean="0">
                <a:solidFill>
                  <a:srgbClr val="FFFF00"/>
                </a:solidFill>
                <a:latin typeface="Helvetica" charset="0"/>
              </a:rPr>
              <a:t>   a single</a:t>
            </a:r>
          </a:p>
          <a:p>
            <a:r>
              <a:rPr lang="en-US" sz="2000" b="1" i="1" dirty="0" smtClean="0">
                <a:solidFill>
                  <a:srgbClr val="FFFF00"/>
                </a:solidFill>
                <a:latin typeface="Helvetica" charset="0"/>
              </a:rPr>
              <a:t>     fault</a:t>
            </a:r>
          </a:p>
          <a:p>
            <a:r>
              <a:rPr lang="en-US" sz="2000" b="1" i="1" dirty="0" smtClean="0">
                <a:solidFill>
                  <a:srgbClr val="FFFF00"/>
                </a:solidFill>
                <a:latin typeface="Helvetica" charset="0"/>
                <a:sym typeface="Wingdings"/>
              </a:rPr>
              <a:t> multiple</a:t>
            </a:r>
          </a:p>
          <a:p>
            <a:r>
              <a:rPr lang="en-US" sz="2000" b="1" i="1" dirty="0" smtClean="0">
                <a:solidFill>
                  <a:srgbClr val="FFFF00"/>
                </a:solidFill>
                <a:latin typeface="Helvetica" charset="0"/>
              </a:rPr>
              <a:t>   small </a:t>
            </a:r>
          </a:p>
          <a:p>
            <a:r>
              <a:rPr lang="en-US" sz="2000" b="1" i="1" dirty="0" smtClean="0">
                <a:solidFill>
                  <a:srgbClr val="FFFF00"/>
                </a:solidFill>
                <a:latin typeface="Helvetica" charset="0"/>
              </a:rPr>
              <a:t>     faults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179051" y="609600"/>
            <a:ext cx="26977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AIDA </a:t>
            </a:r>
            <a:r>
              <a:rPr lang="en-US" sz="2000" b="1" dirty="0" err="1" smtClean="0">
                <a:solidFill>
                  <a:srgbClr val="00FFFF"/>
                </a:solidFill>
                <a:latin typeface="Helvetica" charset="0"/>
              </a:rPr>
              <a:t>backprojection</a:t>
            </a:r>
            <a:endParaRPr lang="en-US" sz="2000" b="1" dirty="0" smtClean="0">
              <a:solidFill>
                <a:srgbClr val="00FFFF"/>
              </a:solidFill>
              <a:latin typeface="Helvetica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207836" y="609600"/>
            <a:ext cx="2478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traditional network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295400" y="1828800"/>
            <a:ext cx="1371600" cy="40011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705600" y="5791200"/>
            <a:ext cx="2413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err="1">
                <a:solidFill>
                  <a:srgbClr val="00FFFF"/>
                </a:solidFill>
                <a:latin typeface="Helvetica" charset="0"/>
              </a:rPr>
              <a:t>Beskardes</a:t>
            </a:r>
            <a:r>
              <a:rPr lang="en-US" sz="1200" b="1" dirty="0">
                <a:solidFill>
                  <a:srgbClr val="00FFFF"/>
                </a:solidFill>
                <a:latin typeface="Helvetica" charset="0"/>
              </a:rPr>
              <a:t> et al., </a:t>
            </a:r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accepted</a:t>
            </a:r>
            <a:endParaRPr lang="en-US" sz="1200" b="1" dirty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1200" b="1" dirty="0">
                <a:solidFill>
                  <a:srgbClr val="00FFFF"/>
                </a:solidFill>
                <a:latin typeface="Helvetica" charset="0"/>
              </a:rPr>
              <a:t>traditional from Wu et al., 2015</a:t>
            </a:r>
          </a:p>
        </p:txBody>
      </p:sp>
    </p:spTree>
    <p:extLst>
      <p:ext uri="{BB962C8B-B14F-4D97-AF65-F5344CB8AC3E}">
        <p14:creationId xmlns:p14="http://schemas.microsoft.com/office/powerpoint/2010/main" val="1673840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81000" y="838200"/>
            <a:ext cx="715384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smtClean="0">
                <a:solidFill>
                  <a:srgbClr val="00FFFF"/>
                </a:solidFill>
                <a:latin typeface="Helvetica" charset="0"/>
              </a:rPr>
              <a:t>for the cost of ~3 traditional stations…</a:t>
            </a:r>
          </a:p>
          <a:p>
            <a:endParaRPr lang="en-US" sz="2000" b="1" dirty="0" smtClean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3D velocity model</a:t>
            </a:r>
            <a:endParaRPr lang="en-US" sz="2000" b="1" dirty="0">
              <a:solidFill>
                <a:srgbClr val="00FFFF"/>
              </a:solidFill>
              <a:latin typeface="Helvetica" charset="0"/>
            </a:endParaRPr>
          </a:p>
          <a:p>
            <a:endParaRPr lang="en-US" sz="2000" b="1" dirty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2.1 times as many events detected &amp; located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3.3 times as many events located with &lt;200 m accuracy</a:t>
            </a:r>
          </a:p>
          <a:p>
            <a:endParaRPr lang="en-US" sz="2000" b="1" dirty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newly discovered </a:t>
            </a: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- statistics</a:t>
            </a:r>
          </a:p>
          <a:p>
            <a:pPr lvl="1"/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- event clusters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	- internal structure of main zone (small faults)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900723" y="90488"/>
            <a:ext cx="32346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AIDA </a:t>
            </a:r>
            <a:r>
              <a:rPr lang="en-US" b="1" u="sng" dirty="0" err="1" smtClean="0">
                <a:solidFill>
                  <a:srgbClr val="FFFF00"/>
                </a:solidFill>
                <a:latin typeface="Helvetica" charset="0"/>
              </a:rPr>
              <a:t>Backprojection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506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81000" y="838200"/>
            <a:ext cx="8700613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i="1" dirty="0" smtClean="0">
                <a:solidFill>
                  <a:srgbClr val="00FFFF"/>
                </a:solidFill>
                <a:latin typeface="Helvetica" charset="0"/>
              </a:rPr>
              <a:t>for the cost of ~3 traditional stations…</a:t>
            </a:r>
          </a:p>
          <a:p>
            <a:endParaRPr lang="en-US" sz="2000" b="1" dirty="0" smtClean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3D velocity model</a:t>
            </a:r>
            <a:endParaRPr lang="en-US" sz="2000" b="1" dirty="0">
              <a:solidFill>
                <a:srgbClr val="00FFFF"/>
              </a:solidFill>
              <a:latin typeface="Helvetica" charset="0"/>
            </a:endParaRPr>
          </a:p>
          <a:p>
            <a:endParaRPr lang="en-US" sz="2000" b="1" dirty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2.1 times as many events detected &amp; located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3.3 times as many events located with &lt;200 m accuracy</a:t>
            </a:r>
          </a:p>
          <a:p>
            <a:endParaRPr lang="en-US" sz="2000" b="1" dirty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newly discovered </a:t>
            </a: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- statistics</a:t>
            </a:r>
          </a:p>
          <a:p>
            <a:pPr lvl="1"/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- event clusters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	- internal structure of main zone (small faults)</a:t>
            </a:r>
          </a:p>
          <a:p>
            <a:endParaRPr lang="en-US" sz="2000" b="1" dirty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AIDA is </a:t>
            </a:r>
            <a:r>
              <a:rPr lang="en-US" sz="2000" b="1" i="1" u="sng" dirty="0" smtClean="0">
                <a:solidFill>
                  <a:srgbClr val="FFFF00"/>
                </a:solidFill>
                <a:latin typeface="Helvetica" charset="0"/>
              </a:rPr>
              <a:t>not</a:t>
            </a:r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 “Large N”</a:t>
            </a: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for same magnitude event in CA </a:t>
            </a: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	more complicated velocity structure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  <a:sym typeface="Wingdings"/>
              </a:rPr>
              <a:t> denser lines</a:t>
            </a:r>
            <a:endParaRPr lang="en-US" sz="2000" b="1" dirty="0" smtClean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	larger rupture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  <a:sym typeface="Wingdings"/>
              </a:rPr>
              <a:t> larger map area</a:t>
            </a: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  <a:sym typeface="Wingdings"/>
              </a:rPr>
              <a:t>	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  <a:sym typeface="Wingdings"/>
              </a:rPr>
              <a:t>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1000</a:t>
            </a:r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+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 stations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  <a:sym typeface="Wingdings"/>
              </a:rPr>
              <a:t>… but this is done routinely with geophones</a:t>
            </a:r>
            <a:endParaRPr lang="en-US" sz="2000" b="1" dirty="0" smtClean="0">
              <a:solidFill>
                <a:srgbClr val="00FFFF"/>
              </a:solidFill>
              <a:latin typeface="Helvetica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900723" y="90488"/>
            <a:ext cx="32346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AIDA </a:t>
            </a:r>
            <a:r>
              <a:rPr lang="en-US" b="1" u="sng" dirty="0" err="1" smtClean="0">
                <a:solidFill>
                  <a:srgbClr val="FFFF00"/>
                </a:solidFill>
                <a:latin typeface="Helvetica" charset="0"/>
              </a:rPr>
              <a:t>Backprojection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1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132507" y="2057400"/>
            <a:ext cx="488356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 err="1" smtClean="0">
                <a:solidFill>
                  <a:srgbClr val="00FFFF"/>
                </a:solidFill>
                <a:latin typeface="Helvetica" charset="0"/>
              </a:rPr>
              <a:t>Beskardes</a:t>
            </a:r>
            <a:r>
              <a:rPr lang="en-US" sz="1800" b="1" dirty="0" smtClean="0">
                <a:solidFill>
                  <a:srgbClr val="00FFFF"/>
                </a:solidFill>
                <a:latin typeface="Helvetica" charset="0"/>
              </a:rPr>
              <a:t> et al., </a:t>
            </a:r>
            <a:r>
              <a:rPr lang="en-US" sz="1800" b="1" dirty="0" smtClean="0">
                <a:solidFill>
                  <a:srgbClr val="00FFFF"/>
                </a:solidFill>
                <a:latin typeface="Helvetica" charset="0"/>
              </a:rPr>
              <a:t>accepted</a:t>
            </a:r>
            <a:endParaRPr lang="en-US" sz="1800" b="1" dirty="0" smtClean="0">
              <a:solidFill>
                <a:srgbClr val="00FFFF"/>
              </a:solidFill>
              <a:latin typeface="Helvetica" charset="0"/>
            </a:endParaRPr>
          </a:p>
          <a:p>
            <a:pPr algn="ctr"/>
            <a:r>
              <a:rPr lang="en-US" sz="1600" b="1" dirty="0" err="1" smtClean="0">
                <a:solidFill>
                  <a:srgbClr val="00FFFF"/>
                </a:solidFill>
                <a:latin typeface="Helvetica" charset="0"/>
              </a:rPr>
              <a:t>Beskardes</a:t>
            </a:r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sz="1600" b="1" dirty="0">
                <a:solidFill>
                  <a:srgbClr val="00FFFF"/>
                </a:solidFill>
                <a:latin typeface="Helvetica" charset="0"/>
              </a:rPr>
              <a:t>et al., </a:t>
            </a:r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2018        Davenport et al., 2015</a:t>
            </a:r>
          </a:p>
        </p:txBody>
      </p:sp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593528" y="704672"/>
            <a:ext cx="7910789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Helvetica" charset="0"/>
              </a:rPr>
              <a:t>Aftershock sequence of the 2011 Virginia earthquake </a:t>
            </a:r>
            <a:endParaRPr lang="en-US" b="1" dirty="0" smtClean="0">
              <a:solidFill>
                <a:srgbClr val="FFFF00"/>
              </a:solidFill>
              <a:latin typeface="Helvetica" charset="0"/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Helvetica" charset="0"/>
              </a:rPr>
              <a:t>derived </a:t>
            </a:r>
            <a:r>
              <a:rPr lang="en-US" b="1" dirty="0">
                <a:solidFill>
                  <a:srgbClr val="FFFF00"/>
                </a:solidFill>
                <a:latin typeface="Helvetica" charset="0"/>
              </a:rPr>
              <a:t>from </a:t>
            </a:r>
            <a:endParaRPr lang="en-US" b="1" dirty="0" smtClean="0">
              <a:solidFill>
                <a:srgbClr val="FFFF00"/>
              </a:solidFill>
              <a:latin typeface="Helvetica" charset="0"/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Helvetica" charset="0"/>
              </a:rPr>
              <a:t>the </a:t>
            </a:r>
            <a:r>
              <a:rPr lang="en-US" b="1" dirty="0">
                <a:solidFill>
                  <a:srgbClr val="FFFF00"/>
                </a:solidFill>
                <a:latin typeface="Helvetica" charset="0"/>
              </a:rPr>
              <a:t>dense AIDA array and </a:t>
            </a:r>
            <a:r>
              <a:rPr lang="en-US" b="1" dirty="0" err="1">
                <a:solidFill>
                  <a:srgbClr val="FFFF00"/>
                </a:solidFill>
                <a:latin typeface="Helvetica" charset="0"/>
              </a:rPr>
              <a:t>backprojection</a:t>
            </a:r>
            <a:endParaRPr lang="en-US" b="1" i="1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279934" y="4870847"/>
            <a:ext cx="45866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FFFF"/>
                </a:solidFill>
                <a:latin typeface="Helvetica" charset="0"/>
              </a:rPr>
              <a:t>Rasmussen et al., in progress</a:t>
            </a:r>
          </a:p>
          <a:p>
            <a:pPr algn="ctr"/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Davenport et al., 2017        </a:t>
            </a:r>
            <a:r>
              <a:rPr lang="en-US" sz="1600" b="1" dirty="0" err="1" smtClean="0">
                <a:solidFill>
                  <a:srgbClr val="00FFFF"/>
                </a:solidFill>
                <a:latin typeface="Helvetica" charset="0"/>
              </a:rPr>
              <a:t>Stanciu</a:t>
            </a:r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 et al., 2016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043617" y="3551873"/>
            <a:ext cx="7008499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Helvetica" charset="0"/>
              </a:rPr>
              <a:t>Comparison of </a:t>
            </a:r>
            <a:endParaRPr lang="en-US" b="1" dirty="0" smtClean="0">
              <a:solidFill>
                <a:srgbClr val="FFFF00"/>
              </a:solidFill>
              <a:latin typeface="Helvetica" charset="0"/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Helvetica" charset="0"/>
              </a:rPr>
              <a:t>4.5 </a:t>
            </a:r>
            <a:r>
              <a:rPr lang="en-US" b="1" dirty="0">
                <a:solidFill>
                  <a:srgbClr val="FFFF00"/>
                </a:solidFill>
                <a:latin typeface="Helvetica" charset="0"/>
              </a:rPr>
              <a:t>Hz geophones </a:t>
            </a:r>
            <a:r>
              <a:rPr lang="en-US" b="1" dirty="0" smtClean="0">
                <a:solidFill>
                  <a:srgbClr val="FFFF00"/>
                </a:solidFill>
                <a:latin typeface="Helvetica" charset="0"/>
              </a:rPr>
              <a:t>to broadband </a:t>
            </a:r>
            <a:r>
              <a:rPr lang="en-US" b="1" dirty="0">
                <a:solidFill>
                  <a:srgbClr val="FFFF00"/>
                </a:solidFill>
                <a:latin typeface="Helvetica" charset="0"/>
              </a:rPr>
              <a:t>seismometers </a:t>
            </a:r>
            <a:endParaRPr lang="en-US" b="1" dirty="0" smtClean="0">
              <a:solidFill>
                <a:srgbClr val="FFFF00"/>
              </a:solidFill>
              <a:latin typeface="Helvetica" charset="0"/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Helvetica" charset="0"/>
              </a:rPr>
              <a:t>from </a:t>
            </a:r>
            <a:r>
              <a:rPr lang="en-US" b="1" dirty="0">
                <a:solidFill>
                  <a:srgbClr val="FFFF00"/>
                </a:solidFill>
                <a:latin typeface="Helvetica" charset="0"/>
              </a:rPr>
              <a:t>a real deployment</a:t>
            </a:r>
            <a:endParaRPr lang="en-US" b="1" i="1" dirty="0">
              <a:solidFill>
                <a:srgbClr val="FFFF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241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132507" y="2057400"/>
            <a:ext cx="488356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i="1" dirty="0" err="1" smtClean="0">
                <a:solidFill>
                  <a:srgbClr val="FFFF00"/>
                </a:solidFill>
                <a:latin typeface="Helvetica" charset="0"/>
              </a:rPr>
              <a:t>Beskardes</a:t>
            </a:r>
            <a:r>
              <a:rPr lang="en-US" sz="1800" b="1" i="1" dirty="0" smtClean="0">
                <a:solidFill>
                  <a:srgbClr val="FFFF00"/>
                </a:solidFill>
                <a:latin typeface="Helvetica" charset="0"/>
              </a:rPr>
              <a:t> et al., </a:t>
            </a:r>
            <a:r>
              <a:rPr lang="en-US" sz="1800" b="1" i="1" dirty="0" smtClean="0">
                <a:solidFill>
                  <a:srgbClr val="FFFF00"/>
                </a:solidFill>
                <a:latin typeface="Helvetica" charset="0"/>
              </a:rPr>
              <a:t>accepted</a:t>
            </a:r>
            <a:endParaRPr lang="en-US" sz="1800" b="1" i="1" dirty="0" smtClean="0">
              <a:solidFill>
                <a:srgbClr val="FFFF00"/>
              </a:solidFill>
              <a:latin typeface="Helvetica" charset="0"/>
            </a:endParaRPr>
          </a:p>
          <a:p>
            <a:pPr algn="ctr"/>
            <a:r>
              <a:rPr lang="en-US" sz="1600" b="1" i="1" dirty="0" err="1" smtClean="0">
                <a:solidFill>
                  <a:srgbClr val="00FFFF"/>
                </a:solidFill>
                <a:latin typeface="Helvetica" charset="0"/>
              </a:rPr>
              <a:t>Beskardes</a:t>
            </a:r>
            <a:r>
              <a:rPr lang="en-US" sz="1600" b="1" i="1" dirty="0" smtClean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sz="1600" b="1" i="1" dirty="0">
                <a:solidFill>
                  <a:srgbClr val="00FFFF"/>
                </a:solidFill>
                <a:latin typeface="Helvetica" charset="0"/>
              </a:rPr>
              <a:t>et al., </a:t>
            </a:r>
            <a:r>
              <a:rPr lang="en-US" sz="1600" b="1" i="1" dirty="0" smtClean="0">
                <a:solidFill>
                  <a:srgbClr val="00FFFF"/>
                </a:solidFill>
                <a:latin typeface="Helvetica" charset="0"/>
              </a:rPr>
              <a:t>2018        Davenport et al., 2015</a:t>
            </a:r>
          </a:p>
        </p:txBody>
      </p:sp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593528" y="704672"/>
            <a:ext cx="7910789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Helvetica" charset="0"/>
              </a:rPr>
              <a:t>Aftershock sequence of the 2011 Virginia earthquake </a:t>
            </a:r>
            <a:endParaRPr lang="en-US" b="1" dirty="0" smtClean="0">
              <a:solidFill>
                <a:srgbClr val="FFFF00"/>
              </a:solidFill>
              <a:latin typeface="Helvetica" charset="0"/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Helvetica" charset="0"/>
              </a:rPr>
              <a:t>derived </a:t>
            </a:r>
            <a:r>
              <a:rPr lang="en-US" b="1" dirty="0">
                <a:solidFill>
                  <a:srgbClr val="FFFF00"/>
                </a:solidFill>
                <a:latin typeface="Helvetica" charset="0"/>
              </a:rPr>
              <a:t>from </a:t>
            </a:r>
            <a:endParaRPr lang="en-US" b="1" dirty="0" smtClean="0">
              <a:solidFill>
                <a:srgbClr val="FFFF00"/>
              </a:solidFill>
              <a:latin typeface="Helvetica" charset="0"/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Helvetica" charset="0"/>
              </a:rPr>
              <a:t>the </a:t>
            </a:r>
            <a:r>
              <a:rPr lang="en-US" b="1" dirty="0">
                <a:solidFill>
                  <a:srgbClr val="FFFF00"/>
                </a:solidFill>
                <a:latin typeface="Helvetica" charset="0"/>
              </a:rPr>
              <a:t>dense AIDA array and </a:t>
            </a:r>
            <a:r>
              <a:rPr lang="en-US" b="1" dirty="0" err="1">
                <a:solidFill>
                  <a:srgbClr val="FFFF00"/>
                </a:solidFill>
                <a:latin typeface="Helvetica" charset="0"/>
              </a:rPr>
              <a:t>backprojection</a:t>
            </a:r>
            <a:endParaRPr lang="en-US" b="1" i="1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279934" y="4870847"/>
            <a:ext cx="45866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i="1" dirty="0" smtClean="0">
                <a:solidFill>
                  <a:srgbClr val="FFFF00"/>
                </a:solidFill>
                <a:latin typeface="Helvetica" charset="0"/>
              </a:rPr>
              <a:t>Rasmussen et al., in progress</a:t>
            </a:r>
          </a:p>
          <a:p>
            <a:pPr algn="ctr"/>
            <a:r>
              <a:rPr lang="en-US" sz="1600" b="1" i="1" dirty="0" smtClean="0">
                <a:solidFill>
                  <a:srgbClr val="00FFFF"/>
                </a:solidFill>
                <a:latin typeface="Helvetica" charset="0"/>
              </a:rPr>
              <a:t>Davenport et al., 2017        </a:t>
            </a:r>
            <a:r>
              <a:rPr lang="en-US" sz="1600" b="1" i="1" dirty="0" err="1" smtClean="0">
                <a:solidFill>
                  <a:srgbClr val="00FFFF"/>
                </a:solidFill>
                <a:latin typeface="Helvetica" charset="0"/>
              </a:rPr>
              <a:t>Stanciu</a:t>
            </a:r>
            <a:r>
              <a:rPr lang="en-US" sz="1600" b="1" i="1" dirty="0" smtClean="0">
                <a:solidFill>
                  <a:srgbClr val="00FFFF"/>
                </a:solidFill>
                <a:latin typeface="Helvetica" charset="0"/>
              </a:rPr>
              <a:t> et al., 2016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043617" y="3551873"/>
            <a:ext cx="7008499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Helvetica" charset="0"/>
              </a:rPr>
              <a:t>Comparison of </a:t>
            </a:r>
            <a:endParaRPr lang="en-US" b="1" dirty="0" smtClean="0">
              <a:solidFill>
                <a:srgbClr val="FFFF00"/>
              </a:solidFill>
              <a:latin typeface="Helvetica" charset="0"/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Helvetica" charset="0"/>
              </a:rPr>
              <a:t>4.5 </a:t>
            </a:r>
            <a:r>
              <a:rPr lang="en-US" b="1" dirty="0">
                <a:solidFill>
                  <a:srgbClr val="FFFF00"/>
                </a:solidFill>
                <a:latin typeface="Helvetica" charset="0"/>
              </a:rPr>
              <a:t>Hz geophones </a:t>
            </a:r>
            <a:r>
              <a:rPr lang="en-US" b="1" dirty="0" smtClean="0">
                <a:solidFill>
                  <a:srgbClr val="FFFF00"/>
                </a:solidFill>
                <a:latin typeface="Helvetica" charset="0"/>
              </a:rPr>
              <a:t>to broadband </a:t>
            </a:r>
            <a:r>
              <a:rPr lang="en-US" b="1" dirty="0">
                <a:solidFill>
                  <a:srgbClr val="FFFF00"/>
                </a:solidFill>
                <a:latin typeface="Helvetica" charset="0"/>
              </a:rPr>
              <a:t>seismometers </a:t>
            </a:r>
            <a:endParaRPr lang="en-US" b="1" dirty="0" smtClean="0">
              <a:solidFill>
                <a:srgbClr val="FFFF00"/>
              </a:solidFill>
              <a:latin typeface="Helvetica" charset="0"/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  <a:latin typeface="Helvetica" charset="0"/>
              </a:rPr>
              <a:t>from </a:t>
            </a:r>
            <a:r>
              <a:rPr lang="en-US" b="1" dirty="0">
                <a:solidFill>
                  <a:srgbClr val="FFFF00"/>
                </a:solidFill>
                <a:latin typeface="Helvetica" charset="0"/>
              </a:rPr>
              <a:t>a real deployment</a:t>
            </a:r>
            <a:endParaRPr lang="en-US" b="1" i="1" dirty="0">
              <a:solidFill>
                <a:srgbClr val="FFFF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435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69" y="609600"/>
            <a:ext cx="8445359" cy="4953000"/>
          </a:xfrm>
          <a:prstGeom prst="rect">
            <a:avLst/>
          </a:prstGeom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990600" y="5562600"/>
            <a:ext cx="729258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broadband: 		15 km spacing inline 	map: 30 km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controlled source: 	0.2 km spacing 	shots: 50 km</a:t>
            </a:r>
          </a:p>
          <a:p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&amp; structural geology, petrology, geochemistry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227267" y="90488"/>
            <a:ext cx="65815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IDOR:  </a:t>
            </a:r>
            <a:r>
              <a:rPr lang="en-US" b="1" u="sng" dirty="0" err="1" smtClean="0">
                <a:solidFill>
                  <a:srgbClr val="FFFF00"/>
                </a:solidFill>
                <a:latin typeface="Helvetica" charset="0"/>
              </a:rPr>
              <a:t>EarthScope</a:t>
            </a:r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 Idaho-Oregon </a:t>
            </a:r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2011-2013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4343400" y="2895600"/>
            <a:ext cx="304800" cy="304800"/>
          </a:xfrm>
          <a:prstGeom prst="ellipse">
            <a:avLst/>
          </a:prstGeom>
          <a:noFill/>
          <a:ln w="7620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638800" y="5334000"/>
            <a:ext cx="32808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err="1" smtClean="0">
                <a:solidFill>
                  <a:srgbClr val="0000FF"/>
                </a:solidFill>
                <a:latin typeface="Helvetica" charset="0"/>
              </a:rPr>
              <a:t>Stanciu</a:t>
            </a:r>
            <a:r>
              <a:rPr lang="en-US" sz="1200" b="1" dirty="0" smtClean="0">
                <a:solidFill>
                  <a:srgbClr val="0000FF"/>
                </a:solidFill>
                <a:latin typeface="Helvetica" charset="0"/>
              </a:rPr>
              <a:t> et al., 2016;  Davenport et al., 2017</a:t>
            </a:r>
          </a:p>
        </p:txBody>
      </p:sp>
    </p:spTree>
    <p:extLst>
      <p:ext uri="{BB962C8B-B14F-4D97-AF65-F5344CB8AC3E}">
        <p14:creationId xmlns:p14="http://schemas.microsoft.com/office/powerpoint/2010/main" val="380342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905000" y="3864114"/>
            <a:ext cx="54998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15 </a:t>
            </a:r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km:   1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broadband, </a:t>
            </a:r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77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geophones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broadband station 0.7 </a:t>
            </a:r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km off geophone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line</a:t>
            </a:r>
            <a:endParaRPr lang="en-US" sz="2000" b="1" dirty="0">
              <a:solidFill>
                <a:srgbClr val="00FFFF"/>
              </a:solidFill>
              <a:latin typeface="Helvetica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348415" y="90488"/>
            <a:ext cx="23392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IDOR Stations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pic>
        <p:nvPicPr>
          <p:cNvPr id="4" name="Picture 3" descr="MapAreaL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78114"/>
            <a:ext cx="6577584" cy="2286000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705600" y="3635514"/>
            <a:ext cx="12110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  <a:latin typeface="Helvetica" charset="0"/>
              </a:rPr>
              <a:t>T. Rasmussen</a:t>
            </a:r>
          </a:p>
        </p:txBody>
      </p:sp>
    </p:spTree>
    <p:extLst>
      <p:ext uri="{BB962C8B-B14F-4D97-AF65-F5344CB8AC3E}">
        <p14:creationId xmlns:p14="http://schemas.microsoft.com/office/powerpoint/2010/main" val="176786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946111" y="90488"/>
            <a:ext cx="31438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IDOR Seismometers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pic>
        <p:nvPicPr>
          <p:cNvPr id="12" name="Picture 11" descr="GuralpCMG3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24000"/>
            <a:ext cx="2540000" cy="1905000"/>
          </a:xfrm>
          <a:prstGeom prst="rect">
            <a:avLst/>
          </a:prstGeom>
        </p:spPr>
      </p:pic>
      <p:pic>
        <p:nvPicPr>
          <p:cNvPr id="2" name="Picture 1" descr="geophone-GS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04" y="1524000"/>
            <a:ext cx="1905000" cy="1905000"/>
          </a:xfrm>
          <a:prstGeom prst="rect">
            <a:avLst/>
          </a:prstGeom>
        </p:spPr>
      </p:pic>
      <p:pic>
        <p:nvPicPr>
          <p:cNvPr id="13" name="Picture 12" descr="125A-Texa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904" y="4114800"/>
            <a:ext cx="1905000" cy="1905000"/>
          </a:xfrm>
          <a:prstGeom prst="rect">
            <a:avLst/>
          </a:prstGeom>
        </p:spPr>
      </p:pic>
      <p:pic>
        <p:nvPicPr>
          <p:cNvPr id="5" name="Picture 4" descr="rt13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265" y="4102100"/>
            <a:ext cx="2512271" cy="1917700"/>
          </a:xfrm>
          <a:prstGeom prst="rect">
            <a:avLst/>
          </a:prstGeom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342618" y="1069776"/>
            <a:ext cx="20655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>
                <a:solidFill>
                  <a:srgbClr val="00FFFF"/>
                </a:solidFill>
                <a:latin typeface="Helvetica" charset="0"/>
              </a:rPr>
              <a:t>Guralp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 CMG-3T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264746" y="3700046"/>
            <a:ext cx="18133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>
                <a:solidFill>
                  <a:srgbClr val="00FFFF"/>
                </a:solidFill>
                <a:latin typeface="Helvetica" charset="0"/>
              </a:rPr>
              <a:t>Reftek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 RT125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470545" y="3700046"/>
            <a:ext cx="18097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>
                <a:solidFill>
                  <a:srgbClr val="00FFFF"/>
                </a:solidFill>
                <a:latin typeface="Helvetica" charset="0"/>
              </a:rPr>
              <a:t>Reftek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 RT130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066800" y="762000"/>
            <a:ext cx="22092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4.5 Hz </a:t>
            </a:r>
          </a:p>
          <a:p>
            <a:pPr algn="ctr"/>
            <a:r>
              <a:rPr lang="en-US" sz="2000" b="1" dirty="0" err="1" smtClean="0">
                <a:solidFill>
                  <a:srgbClr val="00FFFF"/>
                </a:solidFill>
                <a:latin typeface="Helvetica" charset="0"/>
              </a:rPr>
              <a:t>Geospace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 GS-11</a:t>
            </a:r>
          </a:p>
        </p:txBody>
      </p:sp>
    </p:spTree>
    <p:extLst>
      <p:ext uri="{BB962C8B-B14F-4D97-AF65-F5344CB8AC3E}">
        <p14:creationId xmlns:p14="http://schemas.microsoft.com/office/powerpoint/2010/main" val="158516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914400" y="429161"/>
            <a:ext cx="38193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1 half day (plus drive)</a:t>
            </a: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2 novices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50 geophone nodes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roadside,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direct buried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0.05 m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117504" y="90488"/>
            <a:ext cx="28010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IDOR Deployment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9600"/>
            <a:ext cx="1967155" cy="147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76400"/>
            <a:ext cx="3630869" cy="2728721"/>
          </a:xfrm>
          <a:prstGeom prst="rect">
            <a:avLst/>
          </a:prstGeom>
        </p:spPr>
      </p:pic>
      <p:pic>
        <p:nvPicPr>
          <p:cNvPr id="4" name="Picture 3" descr="L11-broadban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126" y="2133600"/>
            <a:ext cx="4678873" cy="3429000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334000" y="886361"/>
            <a:ext cx="351966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1 half day (plus drive)</a:t>
            </a: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3 experienced people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1 broadband station, solar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quiet site,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direct buried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2 m</a:t>
            </a:r>
          </a:p>
        </p:txBody>
      </p:sp>
      <p:pic>
        <p:nvPicPr>
          <p:cNvPr id="12" name="Picture 11" descr="hikingTexans-DeadwoodRiv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369" y="4683493"/>
            <a:ext cx="2490031" cy="1869707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00604" y="4614446"/>
            <a:ext cx="24427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10 nodes per backpack</a:t>
            </a:r>
          </a:p>
        </p:txBody>
      </p:sp>
    </p:spTree>
    <p:extLst>
      <p:ext uri="{BB962C8B-B14F-4D97-AF65-F5344CB8AC3E}">
        <p14:creationId xmlns:p14="http://schemas.microsoft.com/office/powerpoint/2010/main" val="2288575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1081" y="222594"/>
            <a:ext cx="27221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M7.7, 625 km depth, </a:t>
            </a:r>
            <a:r>
              <a:rPr lang="en-US" sz="1600" b="1" dirty="0" smtClean="0">
                <a:solidFill>
                  <a:srgbClr val="00FFFF"/>
                </a:solidFill>
                <a:latin typeface="Symbol" charset="2"/>
                <a:cs typeface="Symbol" charset="2"/>
              </a:rPr>
              <a:t>D</a:t>
            </a:r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=62˚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102631" y="90488"/>
            <a:ext cx="2830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err="1" smtClean="0">
                <a:solidFill>
                  <a:srgbClr val="FFFF00"/>
                </a:solidFill>
                <a:latin typeface="Helvetica" charset="0"/>
              </a:rPr>
              <a:t>Teleseismic</a:t>
            </a:r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 Event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pic>
        <p:nvPicPr>
          <p:cNvPr id="6" name="Picture 5" descr="eq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527394"/>
            <a:ext cx="2627142" cy="1682406"/>
          </a:xfrm>
          <a:prstGeom prst="rect">
            <a:avLst/>
          </a:prstGeom>
        </p:spPr>
      </p:pic>
      <p:pic>
        <p:nvPicPr>
          <p:cNvPr id="2" name="Picture 1" descr="Russia_0.3Hz_20Hz_Parall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75944"/>
            <a:ext cx="6736080" cy="5096256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696200" y="6123801"/>
            <a:ext cx="12110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T. Rasmussen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810000" y="685800"/>
            <a:ext cx="35060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0.03 to 20 Hz   (0.05 to 32 s)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724400" y="1447800"/>
            <a:ext cx="15097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elvetica" charset="0"/>
              </a:rPr>
              <a:t>broadband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774306" y="3810000"/>
            <a:ext cx="1409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geophone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819400" y="2743200"/>
            <a:ext cx="3557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Helvetica" charset="0"/>
              </a:rPr>
              <a:t>P</a:t>
            </a:r>
            <a:endParaRPr lang="en-US" sz="2000" b="1" dirty="0" smtClean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835751" y="2971800"/>
            <a:ext cx="6694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  <a:latin typeface="Helvetica" charset="0"/>
              </a:rPr>
              <a:t>PcP</a:t>
            </a:r>
            <a:endParaRPr lang="en-US" sz="2000" b="1" dirty="0" smtClean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962400" y="2876490"/>
            <a:ext cx="512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  <a:latin typeface="Helvetica" charset="0"/>
              </a:rPr>
              <a:t>pP</a:t>
            </a:r>
            <a:endParaRPr lang="en-US" sz="2000" b="1" dirty="0" smtClean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7543800" y="2876490"/>
            <a:ext cx="3557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  <a:latin typeface="Helvetica" charset="0"/>
              </a:rPr>
              <a:t>S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4897795" y="2876490"/>
            <a:ext cx="4983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008000"/>
                </a:solidFill>
                <a:latin typeface="Helvetica" charset="0"/>
              </a:rPr>
              <a:t>s</a:t>
            </a:r>
            <a:r>
              <a:rPr lang="en-US" sz="2000" b="1" dirty="0" err="1" smtClean="0">
                <a:solidFill>
                  <a:srgbClr val="008000"/>
                </a:solidFill>
                <a:latin typeface="Helvetica" charset="0"/>
              </a:rPr>
              <a:t>P</a:t>
            </a:r>
            <a:endParaRPr lang="en-US" sz="2000" b="1" dirty="0" smtClean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152400" y="3352800"/>
            <a:ext cx="15183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corrected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instrument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response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2391078" y="4648200"/>
            <a:ext cx="4283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  <a:latin typeface="Helvetica" charset="0"/>
              </a:rPr>
              <a:t>filter</a:t>
            </a:r>
          </a:p>
          <a:p>
            <a:r>
              <a:rPr lang="en-US" sz="800" b="1" dirty="0" smtClean="0">
                <a:solidFill>
                  <a:srgbClr val="FF0000"/>
                </a:solidFill>
                <a:latin typeface="Helvetica" charset="0"/>
              </a:rPr>
              <a:t>error</a:t>
            </a:r>
          </a:p>
        </p:txBody>
      </p:sp>
    </p:spTree>
    <p:extLst>
      <p:ext uri="{BB962C8B-B14F-4D97-AF65-F5344CB8AC3E}">
        <p14:creationId xmlns:p14="http://schemas.microsoft.com/office/powerpoint/2010/main" val="1136254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eq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527394"/>
            <a:ext cx="2627142" cy="1682406"/>
          </a:xfrm>
          <a:prstGeom prst="rect">
            <a:avLst/>
          </a:prstGeom>
        </p:spPr>
      </p:pic>
      <p:pic>
        <p:nvPicPr>
          <p:cNvPr id="20" name="Picture 19" descr="Russia_0.3Hz_0.12Hz_Parall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66800"/>
            <a:ext cx="6790944" cy="5084064"/>
          </a:xfrm>
          <a:prstGeom prst="rect">
            <a:avLst/>
          </a:prstGeom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1081" y="222594"/>
            <a:ext cx="27221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M7.7, 625 km depth, </a:t>
            </a:r>
            <a:r>
              <a:rPr lang="en-US" sz="1600" b="1" dirty="0" smtClean="0">
                <a:solidFill>
                  <a:srgbClr val="00FFFF"/>
                </a:solidFill>
                <a:latin typeface="Symbol" charset="2"/>
                <a:cs typeface="Symbol" charset="2"/>
              </a:rPr>
              <a:t>D</a:t>
            </a:r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=62˚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102631" y="90488"/>
            <a:ext cx="2830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err="1" smtClean="0">
                <a:solidFill>
                  <a:srgbClr val="FFFF00"/>
                </a:solidFill>
                <a:latin typeface="Helvetica" charset="0"/>
              </a:rPr>
              <a:t>Teleseismic</a:t>
            </a:r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 Event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696200" y="6123801"/>
            <a:ext cx="12110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T. Rasmussen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724400" y="1581090"/>
            <a:ext cx="15097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elvetica" charset="0"/>
              </a:rPr>
              <a:t>broadband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774306" y="3943290"/>
            <a:ext cx="1409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geophone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819400" y="2743200"/>
            <a:ext cx="3557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Helvetica" charset="0"/>
              </a:rPr>
              <a:t>P</a:t>
            </a:r>
            <a:endParaRPr lang="en-US" sz="2000" b="1" dirty="0" smtClean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835751" y="2971800"/>
            <a:ext cx="6694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  <a:latin typeface="Helvetica" charset="0"/>
              </a:rPr>
              <a:t>PcP</a:t>
            </a:r>
            <a:endParaRPr lang="en-US" sz="2000" b="1" dirty="0" smtClean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962400" y="2876490"/>
            <a:ext cx="512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  <a:latin typeface="Helvetica" charset="0"/>
              </a:rPr>
              <a:t>pP</a:t>
            </a:r>
            <a:endParaRPr lang="en-US" sz="2000" b="1" dirty="0" smtClean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7543800" y="2876490"/>
            <a:ext cx="3557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  <a:latin typeface="Helvetica" charset="0"/>
              </a:rPr>
              <a:t>S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810000" y="685800"/>
            <a:ext cx="33633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0.03 to 0.12 Hz   (8 to 32 s)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4897795" y="2876490"/>
            <a:ext cx="4983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008000"/>
                </a:solidFill>
                <a:latin typeface="Helvetica" charset="0"/>
              </a:rPr>
              <a:t>s</a:t>
            </a:r>
            <a:r>
              <a:rPr lang="en-US" sz="2000" b="1" dirty="0" err="1" smtClean="0">
                <a:solidFill>
                  <a:srgbClr val="008000"/>
                </a:solidFill>
                <a:latin typeface="Helvetica" charset="0"/>
              </a:rPr>
              <a:t>P</a:t>
            </a:r>
            <a:endParaRPr lang="en-US" sz="2000" b="1" dirty="0" smtClean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1524000" y="6096000"/>
            <a:ext cx="6142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2 decades below the geophone corner frequency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152400" y="3352800"/>
            <a:ext cx="15183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corrected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instrument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response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391078" y="4648200"/>
            <a:ext cx="4283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  <a:latin typeface="Helvetica" charset="0"/>
              </a:rPr>
              <a:t>filter</a:t>
            </a:r>
          </a:p>
          <a:p>
            <a:r>
              <a:rPr lang="en-US" sz="800" b="1" dirty="0" smtClean="0">
                <a:solidFill>
                  <a:srgbClr val="FF0000"/>
                </a:solidFill>
                <a:latin typeface="Helvetica" charset="0"/>
              </a:rPr>
              <a:t>error</a:t>
            </a:r>
          </a:p>
        </p:txBody>
      </p:sp>
    </p:spTree>
    <p:extLst>
      <p:ext uri="{BB962C8B-B14F-4D97-AF65-F5344CB8AC3E}">
        <p14:creationId xmlns:p14="http://schemas.microsoft.com/office/powerpoint/2010/main" val="238778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eq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527394"/>
            <a:ext cx="2627142" cy="1682406"/>
          </a:xfrm>
          <a:prstGeom prst="rect">
            <a:avLst/>
          </a:prstGeom>
        </p:spPr>
      </p:pic>
      <p:pic>
        <p:nvPicPr>
          <p:cNvPr id="3" name="Picture 2" descr="Russia_.03Hz_to_.12Hz_Comparis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66800"/>
            <a:ext cx="6815328" cy="5102352"/>
          </a:xfrm>
          <a:prstGeom prst="rect">
            <a:avLst/>
          </a:prstGeom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1081" y="222594"/>
            <a:ext cx="27221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M7.7, 625 km depth, </a:t>
            </a:r>
            <a:r>
              <a:rPr lang="en-US" sz="1600" b="1" dirty="0" smtClean="0">
                <a:solidFill>
                  <a:srgbClr val="00FFFF"/>
                </a:solidFill>
                <a:latin typeface="Symbol" charset="2"/>
                <a:cs typeface="Symbol" charset="2"/>
              </a:rPr>
              <a:t>D</a:t>
            </a:r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=62˚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102631" y="90488"/>
            <a:ext cx="2830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err="1" smtClean="0">
                <a:solidFill>
                  <a:srgbClr val="FFFF00"/>
                </a:solidFill>
                <a:latin typeface="Helvetica" charset="0"/>
              </a:rPr>
              <a:t>Teleseismic</a:t>
            </a:r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 Event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696200" y="6123801"/>
            <a:ext cx="12110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T. Rasmussen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343400" y="1657290"/>
            <a:ext cx="15097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elvetica" charset="0"/>
              </a:rPr>
              <a:t>broadband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381239" y="1981200"/>
            <a:ext cx="1409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geophone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149464" y="2952690"/>
            <a:ext cx="3557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Helvetica" charset="0"/>
              </a:rPr>
              <a:t>P</a:t>
            </a:r>
            <a:endParaRPr lang="en-US" sz="2000" b="1" dirty="0" smtClean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276600" y="4095690"/>
            <a:ext cx="6694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  <a:latin typeface="Helvetica" charset="0"/>
              </a:rPr>
              <a:t>PcP</a:t>
            </a:r>
            <a:endParaRPr lang="en-US" sz="2000" b="1" dirty="0" smtClean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638800" y="2514600"/>
            <a:ext cx="512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  <a:latin typeface="Helvetica" charset="0"/>
              </a:rPr>
              <a:t>pP</a:t>
            </a:r>
            <a:endParaRPr lang="en-US" sz="2000" b="1" dirty="0" smtClean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810000" y="685800"/>
            <a:ext cx="33633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0.03 to 0.12 Hz   (8 to 32 s)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7010400" y="4572000"/>
            <a:ext cx="4983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008000"/>
                </a:solidFill>
                <a:latin typeface="Helvetica" charset="0"/>
              </a:rPr>
              <a:t>s</a:t>
            </a:r>
            <a:r>
              <a:rPr lang="en-US" sz="2000" b="1" dirty="0" err="1" smtClean="0">
                <a:solidFill>
                  <a:srgbClr val="008000"/>
                </a:solidFill>
                <a:latin typeface="Helvetica" charset="0"/>
              </a:rPr>
              <a:t>P</a:t>
            </a:r>
            <a:endParaRPr lang="en-US" sz="2000" b="1" dirty="0" smtClean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524000" y="6096000"/>
            <a:ext cx="6142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2 decades below the geophone corner frequency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152400" y="3352800"/>
            <a:ext cx="15183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corrected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instrument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response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467278" y="3623846"/>
            <a:ext cx="4283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  <a:latin typeface="Helvetica" charset="0"/>
              </a:rPr>
              <a:t>filter</a:t>
            </a:r>
          </a:p>
          <a:p>
            <a:r>
              <a:rPr lang="en-US" sz="800" b="1" dirty="0" smtClean="0">
                <a:solidFill>
                  <a:srgbClr val="FF0000"/>
                </a:solidFill>
                <a:latin typeface="Helvetica" charset="0"/>
              </a:rPr>
              <a:t>error</a:t>
            </a:r>
          </a:p>
        </p:txBody>
      </p:sp>
    </p:spTree>
    <p:extLst>
      <p:ext uri="{BB962C8B-B14F-4D97-AF65-F5344CB8AC3E}">
        <p14:creationId xmlns:p14="http://schemas.microsoft.com/office/powerpoint/2010/main" val="504767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eq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527394"/>
            <a:ext cx="2627142" cy="1682406"/>
          </a:xfrm>
          <a:prstGeom prst="rect">
            <a:avLst/>
          </a:prstGeom>
        </p:spPr>
      </p:pic>
      <p:pic>
        <p:nvPicPr>
          <p:cNvPr id="3" name="Picture 2" descr="Russia_Power_Spectral_Densit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33165"/>
            <a:ext cx="6966708" cy="5139035"/>
          </a:xfrm>
          <a:prstGeom prst="rect">
            <a:avLst/>
          </a:prstGeom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1081" y="222594"/>
            <a:ext cx="27221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M7.7, 625 km depth, </a:t>
            </a:r>
            <a:r>
              <a:rPr lang="en-US" sz="1600" b="1" dirty="0" smtClean="0">
                <a:solidFill>
                  <a:srgbClr val="00FFFF"/>
                </a:solidFill>
                <a:latin typeface="Symbol" charset="2"/>
                <a:cs typeface="Symbol" charset="2"/>
              </a:rPr>
              <a:t>D</a:t>
            </a:r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=62˚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102631" y="90488"/>
            <a:ext cx="2830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err="1" smtClean="0">
                <a:solidFill>
                  <a:srgbClr val="FFFF00"/>
                </a:solidFill>
                <a:latin typeface="Helvetica" charset="0"/>
              </a:rPr>
              <a:t>Teleseismic</a:t>
            </a:r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 Event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696200" y="6123801"/>
            <a:ext cx="12110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T. Rasmussen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572000" y="3562290"/>
            <a:ext cx="15097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elvetica" charset="0"/>
              </a:rPr>
              <a:t>broadband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257800" y="1809690"/>
            <a:ext cx="1409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geophone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810000" y="685800"/>
            <a:ext cx="3786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600 s window (P to S arrivals)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524000" y="6096000"/>
            <a:ext cx="6142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2 decades below the geophone corner frequency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52400" y="3352800"/>
            <a:ext cx="15183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corrected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instrument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response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946533" y="4800600"/>
            <a:ext cx="825867" cy="1676400"/>
            <a:chOff x="6946533" y="4800600"/>
            <a:chExt cx="825867" cy="1676400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 flipV="1">
              <a:off x="7772400" y="4800600"/>
              <a:ext cx="0" cy="16764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 Box 3"/>
            <p:cNvSpPr txBox="1">
              <a:spLocks noChangeArrowheads="1"/>
            </p:cNvSpPr>
            <p:nvPr/>
          </p:nvSpPr>
          <p:spPr bwMode="auto">
            <a:xfrm>
              <a:off x="6946533" y="5181600"/>
              <a:ext cx="8258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Helvetica" charset="0"/>
                </a:rPr>
                <a:t>corner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962400" y="2514600"/>
            <a:ext cx="801331" cy="3962400"/>
            <a:chOff x="3962400" y="2514600"/>
            <a:chExt cx="801331" cy="3962400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 flipV="1">
              <a:off x="3962400" y="2514600"/>
              <a:ext cx="0" cy="39624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 Box 3"/>
            <p:cNvSpPr txBox="1">
              <a:spLocks noChangeArrowheads="1"/>
            </p:cNvSpPr>
            <p:nvPr/>
          </p:nvSpPr>
          <p:spPr bwMode="auto">
            <a:xfrm>
              <a:off x="3974733" y="5105400"/>
              <a:ext cx="78899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Helvetica" charset="0"/>
                </a:rPr>
                <a:t>match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109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Noise_.3HZ_to_1.2Hz_Comparis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736" y="990600"/>
            <a:ext cx="6760464" cy="5175504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003523" y="90488"/>
            <a:ext cx="30290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Low Ambient Noise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315200" y="6123801"/>
            <a:ext cx="12110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T. Rasmussen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297936" y="609600"/>
            <a:ext cx="33632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0.3 to 1.2 Hz   (0.8 to 3.2 s)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572000" y="4572000"/>
            <a:ext cx="15097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elvetica" charset="0"/>
              </a:rPr>
              <a:t>broadband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609839" y="4876800"/>
            <a:ext cx="1409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geophone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096799" y="6096000"/>
            <a:ext cx="6142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Helvetica" charset="0"/>
              </a:rPr>
              <a:t>1</a:t>
            </a:r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 decade below the geophone corner frequency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52400" y="3352800"/>
            <a:ext cx="15183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corrected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instrument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3136981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 descr="Fig1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914400"/>
            <a:ext cx="5715000" cy="4275835"/>
          </a:xfrm>
          <a:prstGeom prst="rect">
            <a:avLst/>
          </a:prstGeom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733800" y="5461337"/>
            <a:ext cx="417589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large traditional aftershock array</a:t>
            </a: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36 stations</a:t>
            </a: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@ 2-10 km spacing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09183" y="90488"/>
            <a:ext cx="62177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>
                <a:solidFill>
                  <a:srgbClr val="FFFF00"/>
                </a:solidFill>
                <a:latin typeface="Helvetica" charset="0"/>
              </a:rPr>
              <a:t>2011 Mw 5.7 Mineral</a:t>
            </a:r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, Virginia, Earthquake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pic>
        <p:nvPicPr>
          <p:cNvPr id="7" name="Picture 6" descr="IMG_945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00" y="4586446"/>
            <a:ext cx="2361988" cy="2042954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02799" y="4614446"/>
            <a:ext cx="24452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FFFF"/>
                </a:solidFill>
                <a:latin typeface="Helvetica" pitchFamily="1" charset="0"/>
              </a:rPr>
              <a:t>Washington Monument</a:t>
            </a:r>
          </a:p>
        </p:txBody>
      </p:sp>
      <p:pic>
        <p:nvPicPr>
          <p:cNvPr id="12" name="Picture 11" descr="collapsedchimne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09600"/>
            <a:ext cx="3048000" cy="2667000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3916" y="2895600"/>
            <a:ext cx="15824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FFFF"/>
                </a:solidFill>
                <a:latin typeface="Helvetica" pitchFamily="1" charset="0"/>
              </a:rPr>
              <a:t>Louisa county</a:t>
            </a:r>
          </a:p>
        </p:txBody>
      </p:sp>
      <p:pic>
        <p:nvPicPr>
          <p:cNvPr id="15" name="Picture 14" descr="NorthAnn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3352800"/>
            <a:ext cx="2286000" cy="1127760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62189" y="4142006"/>
            <a:ext cx="21228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FFFF"/>
                </a:solidFill>
                <a:latin typeface="Helvetica" pitchFamily="1" charset="0"/>
              </a:rPr>
              <a:t>nuclear power plant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638800" y="5181600"/>
            <a:ext cx="35035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Davenport et al., 2015;  </a:t>
            </a:r>
            <a:r>
              <a:rPr lang="en-US" sz="1200" b="1" dirty="0" err="1" smtClean="0">
                <a:solidFill>
                  <a:srgbClr val="00FFFF"/>
                </a:solidFill>
                <a:latin typeface="Helvetica" charset="0"/>
              </a:rPr>
              <a:t>Beskardes</a:t>
            </a:r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 et al., 2018</a:t>
            </a:r>
          </a:p>
        </p:txBody>
      </p:sp>
    </p:spTree>
    <p:extLst>
      <p:ext uri="{BB962C8B-B14F-4D97-AF65-F5344CB8AC3E}">
        <p14:creationId xmlns:p14="http://schemas.microsoft.com/office/powerpoint/2010/main" val="3715746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Noise_Power_Spectral_Dens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22" y="1037619"/>
            <a:ext cx="6810678" cy="5134581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003523" y="90488"/>
            <a:ext cx="30290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Low Ambient Noise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323386" y="6123801"/>
            <a:ext cx="12110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T. Rasmussen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104635" y="666690"/>
            <a:ext cx="18389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600 s window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976627" y="5086290"/>
            <a:ext cx="15097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elvetica" charset="0"/>
              </a:rPr>
              <a:t>broadband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267200" y="2819400"/>
            <a:ext cx="1409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geophone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066800" y="6096000"/>
            <a:ext cx="6142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Helvetica" charset="0"/>
              </a:rPr>
              <a:t>1</a:t>
            </a:r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 decade below the geophone corner frequency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152400" y="3352800"/>
            <a:ext cx="15183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corrected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instrument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response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858000" y="5562600"/>
            <a:ext cx="825867" cy="914400"/>
            <a:chOff x="6858000" y="5562600"/>
            <a:chExt cx="825867" cy="91440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 flipV="1">
              <a:off x="6858000" y="5562600"/>
              <a:ext cx="0" cy="9144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 Box 3"/>
            <p:cNvSpPr txBox="1">
              <a:spLocks noChangeArrowheads="1"/>
            </p:cNvSpPr>
            <p:nvPr/>
          </p:nvSpPr>
          <p:spPr bwMode="auto">
            <a:xfrm>
              <a:off x="6858000" y="5757446"/>
              <a:ext cx="8258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Helvetica" charset="0"/>
                </a:rPr>
                <a:t>corner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86200" y="3886200"/>
            <a:ext cx="788998" cy="2667000"/>
            <a:chOff x="3935402" y="3886200"/>
            <a:chExt cx="788998" cy="2667000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 flipV="1">
              <a:off x="3962400" y="3886200"/>
              <a:ext cx="0" cy="26670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" name="Text Box 3"/>
            <p:cNvSpPr txBox="1">
              <a:spLocks noChangeArrowheads="1"/>
            </p:cNvSpPr>
            <p:nvPr/>
          </p:nvSpPr>
          <p:spPr bwMode="auto">
            <a:xfrm>
              <a:off x="3935402" y="4648200"/>
              <a:ext cx="788998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Helvetica" charset="0"/>
                </a:rPr>
                <a:t>match</a:t>
              </a:r>
            </a:p>
            <a:p>
              <a:r>
                <a:rPr lang="en-US" sz="1600" b="1" dirty="0" smtClean="0">
                  <a:solidFill>
                    <a:srgbClr val="FF0000"/>
                  </a:solidFill>
                  <a:latin typeface="Helvetica" charset="0"/>
                </a:rPr>
                <a:t>trace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362200" y="3733800"/>
            <a:ext cx="915635" cy="2819400"/>
            <a:chOff x="2362200" y="3733800"/>
            <a:chExt cx="915635" cy="2819400"/>
          </a:xfrm>
        </p:grpSpPr>
        <p:cxnSp>
          <p:nvCxnSpPr>
            <p:cNvPr id="19" name="Straight Arrow Connector 18"/>
            <p:cNvCxnSpPr/>
            <p:nvPr/>
          </p:nvCxnSpPr>
          <p:spPr bwMode="auto">
            <a:xfrm flipV="1">
              <a:off x="3276600" y="3733800"/>
              <a:ext cx="0" cy="28194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Text Box 3"/>
            <p:cNvSpPr txBox="1">
              <a:spLocks noChangeArrowheads="1"/>
            </p:cNvSpPr>
            <p:nvPr/>
          </p:nvSpPr>
          <p:spPr bwMode="auto">
            <a:xfrm>
              <a:off x="2362200" y="4953000"/>
              <a:ext cx="915635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rgbClr val="FF0000"/>
                  </a:solidFill>
                  <a:latin typeface="Helvetica" charset="0"/>
                </a:rPr>
                <a:t>match</a:t>
              </a:r>
            </a:p>
            <a:p>
              <a:pPr algn="r"/>
              <a:r>
                <a:rPr lang="en-US" sz="1600" b="1" dirty="0" smtClean="0">
                  <a:solidFill>
                    <a:srgbClr val="FF0000"/>
                  </a:solidFill>
                  <a:latin typeface="Helvetica" charset="0"/>
                </a:rPr>
                <a:t>spectra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463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eq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527394"/>
            <a:ext cx="2627142" cy="1682406"/>
          </a:xfrm>
          <a:prstGeom prst="rect">
            <a:avLst/>
          </a:prstGeom>
        </p:spPr>
      </p:pic>
      <p:pic>
        <p:nvPicPr>
          <p:cNvPr id="2" name="Picture 1" descr="recordsection_32-8se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270" y="1371600"/>
            <a:ext cx="7061370" cy="4474464"/>
          </a:xfrm>
          <a:prstGeom prst="rect">
            <a:avLst/>
          </a:prstGeom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1081" y="222594"/>
            <a:ext cx="27221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M7.7, 625 km depth, </a:t>
            </a:r>
            <a:r>
              <a:rPr lang="en-US" sz="1600" b="1" dirty="0" smtClean="0">
                <a:solidFill>
                  <a:srgbClr val="00FFFF"/>
                </a:solidFill>
                <a:latin typeface="Symbol" charset="2"/>
                <a:cs typeface="Symbol" charset="2"/>
              </a:rPr>
              <a:t>D</a:t>
            </a:r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=62˚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102631" y="90488"/>
            <a:ext cx="2830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err="1" smtClean="0">
                <a:solidFill>
                  <a:srgbClr val="FFFF00"/>
                </a:solidFill>
                <a:latin typeface="Helvetica" charset="0"/>
              </a:rPr>
              <a:t>Teleseismic</a:t>
            </a:r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 Event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696200" y="5867400"/>
            <a:ext cx="12110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T. Rasmussen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572000" y="1447800"/>
            <a:ext cx="19091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  <a:latin typeface="Helvetica" charset="0"/>
              </a:rPr>
              <a:t>77 geophones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225664" y="5029200"/>
            <a:ext cx="3557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Helvetica" charset="0"/>
              </a:rPr>
              <a:t>P</a:t>
            </a:r>
            <a:endParaRPr lang="en-US" sz="2000" b="1" dirty="0" smtClean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4191000" y="5029200"/>
            <a:ext cx="512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  <a:latin typeface="Helvetica" charset="0"/>
              </a:rPr>
              <a:t>pP</a:t>
            </a:r>
            <a:endParaRPr lang="en-US" sz="2000" b="1" dirty="0" smtClean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7239000" y="5029200"/>
            <a:ext cx="3557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  <a:latin typeface="Helvetica" charset="0"/>
              </a:rPr>
              <a:t>S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810000" y="971490"/>
            <a:ext cx="33633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0.03 to 0.12 Hz   (8 to 32 s)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7784107" y="5467290"/>
            <a:ext cx="8264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elvetica" charset="0"/>
              </a:rPr>
              <a:t>600 s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953000" y="5010090"/>
            <a:ext cx="4983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008000"/>
                </a:solidFill>
                <a:latin typeface="Helvetica" charset="0"/>
              </a:rPr>
              <a:t>s</a:t>
            </a:r>
            <a:r>
              <a:rPr lang="en-US" sz="2000" b="1" dirty="0" err="1" smtClean="0">
                <a:solidFill>
                  <a:srgbClr val="008000"/>
                </a:solidFill>
                <a:latin typeface="Helvetica" charset="0"/>
              </a:rPr>
              <a:t>P</a:t>
            </a:r>
            <a:endParaRPr lang="en-US" sz="2000" b="1" dirty="0" smtClean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4419600" y="6172200"/>
            <a:ext cx="30668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  <a:sym typeface="Wingdings"/>
              </a:rPr>
              <a:t> </a:t>
            </a:r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stack to improve S/N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524000" y="5791200"/>
            <a:ext cx="6142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2 decades below the geophone corner frequency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152400" y="3352800"/>
            <a:ext cx="15183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corrected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instrument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1199608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eq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527394"/>
            <a:ext cx="2627142" cy="1682406"/>
          </a:xfrm>
          <a:prstGeom prst="rect">
            <a:avLst/>
          </a:prstGeom>
        </p:spPr>
      </p:pic>
      <p:pic>
        <p:nvPicPr>
          <p:cNvPr id="3" name="Picture 2" descr="RecordSection_2sec-2H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06" y="1066800"/>
            <a:ext cx="6699105" cy="4837176"/>
          </a:xfrm>
          <a:prstGeom prst="rect">
            <a:avLst/>
          </a:prstGeom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1081" y="222594"/>
            <a:ext cx="27221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M7.7, 625 km depth, </a:t>
            </a:r>
            <a:r>
              <a:rPr lang="en-US" sz="1600" b="1" dirty="0" smtClean="0">
                <a:solidFill>
                  <a:srgbClr val="00FFFF"/>
                </a:solidFill>
                <a:latin typeface="Symbol" charset="2"/>
                <a:cs typeface="Symbol" charset="2"/>
              </a:rPr>
              <a:t>D</a:t>
            </a:r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=62˚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102631" y="90488"/>
            <a:ext cx="2830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err="1" smtClean="0">
                <a:solidFill>
                  <a:srgbClr val="FFFF00"/>
                </a:solidFill>
                <a:latin typeface="Helvetica" charset="0"/>
              </a:rPr>
              <a:t>Teleseismic</a:t>
            </a:r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 Event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696200" y="5867400"/>
            <a:ext cx="12110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T. Rasmussen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572000" y="1066800"/>
            <a:ext cx="19091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  <a:latin typeface="Helvetica" charset="0"/>
              </a:rPr>
              <a:t>77 geophones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410200" y="5029200"/>
            <a:ext cx="3557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Helvetica" charset="0"/>
              </a:rPr>
              <a:t>P</a:t>
            </a:r>
            <a:endParaRPr lang="en-US" sz="2000" b="1" dirty="0" smtClean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810000" y="685800"/>
            <a:ext cx="29354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0.5 to 2 Hz   (0.5 to 2 s)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7849597" y="5562600"/>
            <a:ext cx="6848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Helvetica" charset="0"/>
              </a:rPr>
              <a:t>2</a:t>
            </a:r>
            <a:r>
              <a:rPr lang="en-US" sz="2000" b="1" dirty="0" smtClean="0">
                <a:solidFill>
                  <a:srgbClr val="0000FF"/>
                </a:solidFill>
                <a:latin typeface="Helvetica" charset="0"/>
              </a:rPr>
              <a:t>0 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399661" y="1524000"/>
            <a:ext cx="5480988" cy="5336976"/>
            <a:chOff x="3399661" y="1524000"/>
            <a:chExt cx="5480988" cy="5336976"/>
          </a:xfrm>
        </p:grpSpPr>
        <p:cxnSp>
          <p:nvCxnSpPr>
            <p:cNvPr id="17" name="Straight Connector 16"/>
            <p:cNvCxnSpPr/>
            <p:nvPr/>
          </p:nvCxnSpPr>
          <p:spPr bwMode="auto">
            <a:xfrm>
              <a:off x="5410200" y="1524000"/>
              <a:ext cx="152400" cy="358140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Text Box 3"/>
            <p:cNvSpPr txBox="1">
              <a:spLocks noChangeArrowheads="1"/>
            </p:cNvSpPr>
            <p:nvPr/>
          </p:nvSpPr>
          <p:spPr bwMode="auto">
            <a:xfrm>
              <a:off x="4419600" y="4648200"/>
              <a:ext cx="112580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Helvetica" charset="0"/>
                </a:rPr>
                <a:t>13 km/s</a:t>
              </a:r>
            </a:p>
          </p:txBody>
        </p:sp>
        <p:sp>
          <p:nvSpPr>
            <p:cNvPr id="24" name="Text Box 3"/>
            <p:cNvSpPr txBox="1">
              <a:spLocks noChangeArrowheads="1"/>
            </p:cNvSpPr>
            <p:nvPr/>
          </p:nvSpPr>
          <p:spPr bwMode="auto">
            <a:xfrm>
              <a:off x="3399661" y="6153090"/>
              <a:ext cx="548098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>
                <a:buFont typeface="Wingdings" charset="0"/>
                <a:buChar char="è"/>
              </a:pPr>
              <a:r>
                <a:rPr lang="en-US" sz="2000" b="1" dirty="0" smtClean="0">
                  <a:solidFill>
                    <a:srgbClr val="FFFF00"/>
                  </a:solidFill>
                  <a:latin typeface="Helvetica" charset="0"/>
                </a:rPr>
                <a:t>beam</a:t>
              </a:r>
              <a:r>
                <a:rPr lang="en-US" sz="2000" b="1" dirty="0" smtClean="0">
                  <a:solidFill>
                    <a:srgbClr val="FFFF00"/>
                  </a:solidFill>
                  <a:latin typeface="Helvetica" charset="0"/>
                </a:rPr>
                <a:t>-form to measure apparent </a:t>
              </a:r>
              <a:r>
                <a:rPr lang="en-US" sz="2000" b="1" dirty="0" smtClean="0">
                  <a:solidFill>
                    <a:srgbClr val="FFFF00"/>
                  </a:solidFill>
                  <a:latin typeface="Helvetica" charset="0"/>
                </a:rPr>
                <a:t>velocity</a:t>
              </a:r>
            </a:p>
            <a:p>
              <a:r>
                <a:rPr lang="en-US" sz="2000" b="1" dirty="0" smtClean="0">
                  <a:solidFill>
                    <a:srgbClr val="FFFF00"/>
                  </a:solidFill>
                  <a:latin typeface="Helvetica" charset="0"/>
                </a:rPr>
                <a:t>			and </a:t>
              </a:r>
              <a:r>
                <a:rPr lang="en-US" sz="2000" b="1" dirty="0" err="1" smtClean="0">
                  <a:solidFill>
                    <a:srgbClr val="FFFF00"/>
                  </a:solidFill>
                  <a:latin typeface="Helvetica" charset="0"/>
                </a:rPr>
                <a:t>backazimuth</a:t>
              </a:r>
              <a:endParaRPr lang="en-US" sz="2000" b="1" dirty="0" smtClean="0">
                <a:solidFill>
                  <a:srgbClr val="FFFF00"/>
                </a:solidFill>
                <a:latin typeface="Helvetica" charset="0"/>
              </a:endParaRPr>
            </a:p>
          </p:txBody>
        </p:sp>
      </p:grp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524000" y="5791200"/>
            <a:ext cx="6142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2 decades below the geophone corner frequency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52400" y="3352800"/>
            <a:ext cx="15183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corrected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instrument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179866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eq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527394"/>
            <a:ext cx="2627142" cy="1682406"/>
          </a:xfrm>
          <a:prstGeom prst="rect">
            <a:avLst/>
          </a:prstGeom>
        </p:spPr>
      </p:pic>
      <p:pic>
        <p:nvPicPr>
          <p:cNvPr id="3" name="Picture 2" descr="32-8sec_Beam_Time_Series_Compa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995570"/>
            <a:ext cx="6425184" cy="4923646"/>
          </a:xfrm>
          <a:prstGeom prst="rect">
            <a:avLst/>
          </a:prstGeom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1081" y="222594"/>
            <a:ext cx="27221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M7.7, 625 km depth, </a:t>
            </a:r>
            <a:r>
              <a:rPr lang="en-US" sz="1600" b="1" dirty="0" smtClean="0">
                <a:solidFill>
                  <a:srgbClr val="00FFFF"/>
                </a:solidFill>
                <a:latin typeface="Symbol" charset="2"/>
                <a:cs typeface="Symbol" charset="2"/>
              </a:rPr>
              <a:t>D</a:t>
            </a:r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=62˚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102631" y="90488"/>
            <a:ext cx="2830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err="1" smtClean="0">
                <a:solidFill>
                  <a:srgbClr val="FFFF00"/>
                </a:solidFill>
                <a:latin typeface="Helvetica" charset="0"/>
              </a:rPr>
              <a:t>Teleseismic</a:t>
            </a:r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 Event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696200" y="5867400"/>
            <a:ext cx="12110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T. Rasmussen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191000" y="4953000"/>
            <a:ext cx="19091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  <a:latin typeface="Helvetica" charset="0"/>
              </a:rPr>
              <a:t>77 geophones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505200" y="3962400"/>
            <a:ext cx="3557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Helvetica" charset="0"/>
              </a:rPr>
              <a:t>P</a:t>
            </a:r>
            <a:endParaRPr lang="en-US" sz="2000" b="1" dirty="0" smtClean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810000" y="609600"/>
            <a:ext cx="33633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0.03 to 0.12 Hz   (8 to 32 s)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521551" y="4324290"/>
            <a:ext cx="6694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  <a:latin typeface="Helvetica" charset="0"/>
              </a:rPr>
              <a:t>PcP</a:t>
            </a:r>
            <a:endParaRPr lang="en-US" sz="2000" b="1" dirty="0" smtClean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5659795" y="2514600"/>
            <a:ext cx="5124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  <a:latin typeface="Helvetica" charset="0"/>
              </a:rPr>
              <a:t>pP</a:t>
            </a:r>
            <a:endParaRPr lang="en-US" sz="2000" b="1" dirty="0" smtClean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7086600" y="4572000"/>
            <a:ext cx="4983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008000"/>
                </a:solidFill>
                <a:latin typeface="Helvetica" charset="0"/>
              </a:rPr>
              <a:t>s</a:t>
            </a:r>
            <a:r>
              <a:rPr lang="en-US" sz="2000" b="1" dirty="0" err="1" smtClean="0">
                <a:solidFill>
                  <a:srgbClr val="008000"/>
                </a:solidFill>
                <a:latin typeface="Helvetica" charset="0"/>
              </a:rPr>
              <a:t>P</a:t>
            </a:r>
            <a:endParaRPr lang="en-US" sz="2000" b="1" dirty="0" smtClean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4305561" y="4267200"/>
            <a:ext cx="15097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elvetica" charset="0"/>
              </a:rPr>
              <a:t>broadband</a:t>
            </a: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4343400" y="4591110"/>
            <a:ext cx="1409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geophone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524000" y="6096000"/>
            <a:ext cx="6142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2 decades below the geophone corner frequency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52400" y="3352800"/>
            <a:ext cx="15183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corrected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instrument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1059964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eq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527394"/>
            <a:ext cx="2627142" cy="1682406"/>
          </a:xfrm>
          <a:prstGeom prst="rect">
            <a:avLst/>
          </a:prstGeom>
        </p:spPr>
      </p:pic>
      <p:pic>
        <p:nvPicPr>
          <p:cNvPr id="2" name="Picture 1" descr="Russia_Power_Spectral_Density-with_be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26534"/>
            <a:ext cx="6934200" cy="5145666"/>
          </a:xfrm>
          <a:prstGeom prst="rect">
            <a:avLst/>
          </a:prstGeom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1081" y="222594"/>
            <a:ext cx="27221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M7.7, 625 km depth, </a:t>
            </a:r>
            <a:r>
              <a:rPr lang="en-US" sz="1600" b="1" dirty="0" smtClean="0">
                <a:solidFill>
                  <a:srgbClr val="00FFFF"/>
                </a:solidFill>
                <a:latin typeface="Symbol" charset="2"/>
                <a:cs typeface="Symbol" charset="2"/>
              </a:rPr>
              <a:t>D</a:t>
            </a:r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=62˚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102631" y="90488"/>
            <a:ext cx="28308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err="1" smtClean="0">
                <a:solidFill>
                  <a:srgbClr val="FFFF00"/>
                </a:solidFill>
                <a:latin typeface="Helvetica" charset="0"/>
              </a:rPr>
              <a:t>Teleseismic</a:t>
            </a:r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 Event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696200" y="6123801"/>
            <a:ext cx="12110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T. Rasmussen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572000" y="3562290"/>
            <a:ext cx="15097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elvetica" charset="0"/>
              </a:rPr>
              <a:t>broadband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257800" y="1809690"/>
            <a:ext cx="1409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geophone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810000" y="685800"/>
            <a:ext cx="3786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600 s window (P to S arrivals)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4572000" y="4114800"/>
            <a:ext cx="19091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  <a:latin typeface="Helvetica" charset="0"/>
              </a:rPr>
              <a:t>77 geophones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524000" y="6096000"/>
            <a:ext cx="6142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2 decades below the geophone corner frequency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152400" y="3352800"/>
            <a:ext cx="15183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corrected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instrument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response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70333" y="5105400"/>
            <a:ext cx="902067" cy="1371600"/>
            <a:chOff x="6870333" y="5105400"/>
            <a:chExt cx="902067" cy="1371600"/>
          </a:xfrm>
        </p:grpSpPr>
        <p:cxnSp>
          <p:nvCxnSpPr>
            <p:cNvPr id="19" name="Straight Arrow Connector 18"/>
            <p:cNvCxnSpPr/>
            <p:nvPr/>
          </p:nvCxnSpPr>
          <p:spPr bwMode="auto">
            <a:xfrm flipV="1">
              <a:off x="7772400" y="5105400"/>
              <a:ext cx="0" cy="13716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Text Box 3"/>
            <p:cNvSpPr txBox="1">
              <a:spLocks noChangeArrowheads="1"/>
            </p:cNvSpPr>
            <p:nvPr/>
          </p:nvSpPr>
          <p:spPr bwMode="auto">
            <a:xfrm>
              <a:off x="6870333" y="5181600"/>
              <a:ext cx="8258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Helvetica" charset="0"/>
                </a:rPr>
                <a:t>corner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962400" y="2514600"/>
            <a:ext cx="1199567" cy="3962400"/>
            <a:chOff x="3962400" y="2514600"/>
            <a:chExt cx="1199567" cy="3962400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 flipV="1">
              <a:off x="3962400" y="2514600"/>
              <a:ext cx="0" cy="39624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4" name="Text Box 3"/>
            <p:cNvSpPr txBox="1">
              <a:spLocks noChangeArrowheads="1"/>
            </p:cNvSpPr>
            <p:nvPr/>
          </p:nvSpPr>
          <p:spPr bwMode="auto">
            <a:xfrm>
              <a:off x="3962400" y="4876800"/>
              <a:ext cx="1199567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Helvetica" charset="0"/>
                </a:rPr>
                <a:t>match </a:t>
              </a:r>
            </a:p>
            <a:p>
              <a:r>
                <a:rPr lang="en-US" sz="1600" b="1" dirty="0" err="1" smtClean="0">
                  <a:solidFill>
                    <a:srgbClr val="FF0000"/>
                  </a:solidFill>
                  <a:latin typeface="Helvetica" charset="0"/>
                </a:rPr>
                <a:t>unstacked</a:t>
              </a:r>
              <a:endParaRPr lang="en-US" sz="1600" b="1" dirty="0" smtClean="0">
                <a:solidFill>
                  <a:srgbClr val="FF0000"/>
                </a:solidFill>
                <a:latin typeface="Helvetica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84902" y="2514600"/>
            <a:ext cx="948898" cy="3962400"/>
            <a:chOff x="2819400" y="2514600"/>
            <a:chExt cx="948898" cy="3962400"/>
          </a:xfrm>
        </p:grpSpPr>
        <p:cxnSp>
          <p:nvCxnSpPr>
            <p:cNvPr id="17" name="Straight Arrow Connector 16"/>
            <p:cNvCxnSpPr/>
            <p:nvPr/>
          </p:nvCxnSpPr>
          <p:spPr bwMode="auto">
            <a:xfrm flipV="1">
              <a:off x="3733800" y="2514600"/>
              <a:ext cx="0" cy="39624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66FF6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5" name="Text Box 3"/>
            <p:cNvSpPr txBox="1">
              <a:spLocks noChangeArrowheads="1"/>
            </p:cNvSpPr>
            <p:nvPr/>
          </p:nvSpPr>
          <p:spPr bwMode="auto">
            <a:xfrm>
              <a:off x="2819400" y="4800600"/>
              <a:ext cx="948898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rgbClr val="66FF66"/>
                  </a:solidFill>
                  <a:latin typeface="Helvetica" charset="0"/>
                </a:rPr>
                <a:t>match </a:t>
              </a:r>
            </a:p>
            <a:p>
              <a:pPr algn="r"/>
              <a:r>
                <a:rPr lang="en-US" sz="1600" b="1" dirty="0" smtClean="0">
                  <a:solidFill>
                    <a:srgbClr val="66FF66"/>
                  </a:solidFill>
                  <a:latin typeface="Helvetica" charset="0"/>
                </a:rPr>
                <a:t>stacked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292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Noise_Power_Spectral_Dens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22" y="1037619"/>
            <a:ext cx="6810678" cy="5134581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003523" y="90488"/>
            <a:ext cx="30290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Low Ambient Noise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7323386" y="6123801"/>
            <a:ext cx="12110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T. Rasmussen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104635" y="666690"/>
            <a:ext cx="18389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600 s window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976627" y="5086290"/>
            <a:ext cx="15097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Helvetica" charset="0"/>
              </a:rPr>
              <a:t>broadband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267200" y="2819400"/>
            <a:ext cx="14099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Helvetica" charset="0"/>
              </a:rPr>
              <a:t>geophone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066800" y="6096000"/>
            <a:ext cx="61422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Helvetica" charset="0"/>
              </a:rPr>
              <a:t>1</a:t>
            </a:r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 decade below the geophone corner frequency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152400" y="3352800"/>
            <a:ext cx="15183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corrected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instrument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response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858000" y="5562600"/>
            <a:ext cx="825867" cy="914400"/>
            <a:chOff x="6858000" y="5562600"/>
            <a:chExt cx="825867" cy="91440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 flipV="1">
              <a:off x="6858000" y="5562600"/>
              <a:ext cx="0" cy="9144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 Box 3"/>
            <p:cNvSpPr txBox="1">
              <a:spLocks noChangeArrowheads="1"/>
            </p:cNvSpPr>
            <p:nvPr/>
          </p:nvSpPr>
          <p:spPr bwMode="auto">
            <a:xfrm>
              <a:off x="6858000" y="5757446"/>
              <a:ext cx="8258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Helvetica" charset="0"/>
                </a:rPr>
                <a:t>corner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86200" y="3886200"/>
            <a:ext cx="788998" cy="2667000"/>
            <a:chOff x="3935402" y="3886200"/>
            <a:chExt cx="788998" cy="2667000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 flipV="1">
              <a:off x="3962400" y="3886200"/>
              <a:ext cx="0" cy="26670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" name="Text Box 3"/>
            <p:cNvSpPr txBox="1">
              <a:spLocks noChangeArrowheads="1"/>
            </p:cNvSpPr>
            <p:nvPr/>
          </p:nvSpPr>
          <p:spPr bwMode="auto">
            <a:xfrm>
              <a:off x="3935402" y="4648200"/>
              <a:ext cx="788998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Helvetica" charset="0"/>
                </a:rPr>
                <a:t>match</a:t>
              </a:r>
            </a:p>
            <a:p>
              <a:r>
                <a:rPr lang="en-US" sz="1600" b="1" dirty="0" smtClean="0">
                  <a:solidFill>
                    <a:srgbClr val="FF0000"/>
                  </a:solidFill>
                  <a:latin typeface="Helvetica" charset="0"/>
                </a:rPr>
                <a:t>trace</a:t>
              </a:r>
            </a:p>
          </p:txBody>
        </p:sp>
      </p:grp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590800" y="1371600"/>
            <a:ext cx="5655415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66FF66"/>
                </a:solidFill>
                <a:latin typeface="Helvetica" charset="0"/>
              </a:rPr>
              <a:t>in progress:  </a:t>
            </a:r>
            <a:r>
              <a:rPr lang="en-US" sz="2000" b="1" dirty="0" err="1" smtClean="0">
                <a:solidFill>
                  <a:srgbClr val="66FF66"/>
                </a:solidFill>
                <a:latin typeface="Helvetica" charset="0"/>
              </a:rPr>
              <a:t>beamform</a:t>
            </a:r>
            <a:r>
              <a:rPr lang="en-US" sz="2000" b="1" dirty="0" smtClean="0">
                <a:solidFill>
                  <a:srgbClr val="66FF66"/>
                </a:solidFill>
                <a:latin typeface="Helvetica" charset="0"/>
              </a:rPr>
              <a:t> noise</a:t>
            </a:r>
          </a:p>
          <a:p>
            <a:r>
              <a:rPr lang="en-US" sz="2000" b="1" dirty="0" smtClean="0">
                <a:solidFill>
                  <a:srgbClr val="66FF66"/>
                </a:solidFill>
                <a:latin typeface="Helvetica" charset="0"/>
              </a:rPr>
              <a:t>at all </a:t>
            </a:r>
            <a:r>
              <a:rPr lang="en-US" sz="2000" b="1" dirty="0" smtClean="0">
                <a:solidFill>
                  <a:srgbClr val="66FF66"/>
                </a:solidFill>
                <a:latin typeface="Helvetica" charset="0"/>
              </a:rPr>
              <a:t>velocities &amp; </a:t>
            </a:r>
            <a:r>
              <a:rPr lang="en-US" sz="2000" b="1" dirty="0" err="1" smtClean="0">
                <a:solidFill>
                  <a:srgbClr val="66FF66"/>
                </a:solidFill>
                <a:latin typeface="Helvetica" charset="0"/>
              </a:rPr>
              <a:t>backazimuths</a:t>
            </a:r>
            <a:r>
              <a:rPr lang="en-US" sz="2000" b="1" dirty="0" smtClean="0">
                <a:solidFill>
                  <a:srgbClr val="66FF66"/>
                </a:solidFill>
                <a:latin typeface="Helvetica" charset="0"/>
              </a:rPr>
              <a:t>, </a:t>
            </a:r>
            <a:r>
              <a:rPr lang="en-US" sz="2000" b="1" dirty="0" smtClean="0">
                <a:solidFill>
                  <a:srgbClr val="66FF66"/>
                </a:solidFill>
                <a:latin typeface="Helvetica" charset="0"/>
              </a:rPr>
              <a:t>then stack</a:t>
            </a:r>
          </a:p>
          <a:p>
            <a:r>
              <a:rPr lang="en-US" sz="2000" b="1" i="1" dirty="0" smtClean="0">
                <a:solidFill>
                  <a:srgbClr val="66FF66"/>
                </a:solidFill>
                <a:latin typeface="Helvetica" charset="0"/>
              </a:rPr>
              <a:t>expected result:  good </a:t>
            </a:r>
            <a:r>
              <a:rPr lang="en-US" sz="2000" b="1" i="1" dirty="0" smtClean="0">
                <a:solidFill>
                  <a:srgbClr val="66FF66"/>
                </a:solidFill>
                <a:latin typeface="Helvetica" charset="0"/>
              </a:rPr>
              <a:t>to </a:t>
            </a:r>
            <a:r>
              <a:rPr lang="en-US" sz="2000" b="1" i="1" dirty="0" err="1" smtClean="0">
                <a:solidFill>
                  <a:srgbClr val="66FF66"/>
                </a:solidFill>
                <a:latin typeface="Helvetica" charset="0"/>
              </a:rPr>
              <a:t>microseismic</a:t>
            </a:r>
            <a:r>
              <a:rPr lang="en-US" sz="2000" b="1" i="1" dirty="0" smtClean="0">
                <a:solidFill>
                  <a:srgbClr val="66FF66"/>
                </a:solidFill>
                <a:latin typeface="Helvetica" charset="0"/>
              </a:rPr>
              <a:t> peak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209800" y="3733800"/>
            <a:ext cx="1083951" cy="2819400"/>
            <a:chOff x="2895600" y="3733800"/>
            <a:chExt cx="1083951" cy="2819400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flipV="1">
              <a:off x="3961165" y="3733800"/>
              <a:ext cx="0" cy="28194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66FF6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" name="Text Box 3"/>
            <p:cNvSpPr txBox="1">
              <a:spLocks noChangeArrowheads="1"/>
            </p:cNvSpPr>
            <p:nvPr/>
          </p:nvSpPr>
          <p:spPr bwMode="auto">
            <a:xfrm>
              <a:off x="2895600" y="4724400"/>
              <a:ext cx="108395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 smtClean="0">
                  <a:solidFill>
                    <a:srgbClr val="66FF66"/>
                  </a:solidFill>
                  <a:latin typeface="Helvetica" charset="0"/>
                </a:rPr>
                <a:t>expected</a:t>
              </a:r>
            </a:p>
            <a:p>
              <a:pPr algn="r"/>
              <a:r>
                <a:rPr lang="en-US" sz="1600" b="1" dirty="0" smtClean="0">
                  <a:solidFill>
                    <a:srgbClr val="66FF66"/>
                  </a:solidFill>
                  <a:latin typeface="Helvetica" charset="0"/>
                </a:rPr>
                <a:t>match</a:t>
              </a:r>
              <a:endParaRPr lang="en-US" sz="1600" b="1" dirty="0" smtClean="0">
                <a:solidFill>
                  <a:srgbClr val="66FF66"/>
                </a:solidFill>
                <a:latin typeface="Helvetica" charset="0"/>
              </a:endParaRPr>
            </a:p>
            <a:p>
              <a:pPr algn="r"/>
              <a:r>
                <a:rPr lang="en-US" sz="1600" b="1" dirty="0" smtClean="0">
                  <a:solidFill>
                    <a:srgbClr val="66FF66"/>
                  </a:solidFill>
                  <a:latin typeface="Helvetica" charset="0"/>
                </a:rPr>
                <a:t>stacked</a:t>
              </a:r>
              <a:endParaRPr lang="en-US" sz="1600" b="1" dirty="0" smtClean="0">
                <a:solidFill>
                  <a:srgbClr val="66FF66"/>
                </a:solidFill>
                <a:latin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4874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57200" y="1295400"/>
            <a:ext cx="47628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2 orders of magnitude less expensive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083736" y="90488"/>
            <a:ext cx="8685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Cost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pic>
        <p:nvPicPr>
          <p:cNvPr id="6" name="Picture 5" descr="GuralpCMG3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2057400"/>
            <a:ext cx="2540000" cy="1905000"/>
          </a:xfrm>
          <a:prstGeom prst="rect">
            <a:avLst/>
          </a:prstGeom>
        </p:spPr>
      </p:pic>
      <p:pic>
        <p:nvPicPr>
          <p:cNvPr id="7" name="Picture 6" descr="geophonestr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2057400"/>
            <a:ext cx="2540000" cy="1905000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953000" y="3657600"/>
            <a:ext cx="14158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1 broadband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313563" y="3657600"/>
            <a:ext cx="18774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Helvetica" charset="0"/>
              </a:rPr>
              <a:t>many geophones</a:t>
            </a:r>
          </a:p>
        </p:txBody>
      </p:sp>
    </p:spTree>
    <p:extLst>
      <p:ext uri="{BB962C8B-B14F-4D97-AF65-F5344CB8AC3E}">
        <p14:creationId xmlns:p14="http://schemas.microsoft.com/office/powerpoint/2010/main" val="1368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524000" y="1371600"/>
            <a:ext cx="15385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zero power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963887" y="90488"/>
            <a:ext cx="11082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Power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pic>
        <p:nvPicPr>
          <p:cNvPr id="6" name="Picture 5" descr="GuralpCMG3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2057400"/>
            <a:ext cx="2540000" cy="1905000"/>
          </a:xfrm>
          <a:prstGeom prst="rect">
            <a:avLst/>
          </a:prstGeom>
        </p:spPr>
      </p:pic>
      <p:pic>
        <p:nvPicPr>
          <p:cNvPr id="7" name="Picture 6" descr="geophonestr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2057400"/>
            <a:ext cx="2540000" cy="1905000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953000" y="3657600"/>
            <a:ext cx="14158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1 broadband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313563" y="3657600"/>
            <a:ext cx="18774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Helvetica" charset="0"/>
              </a:rPr>
              <a:t>many geophones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953000" y="1371600"/>
            <a:ext cx="27216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solar power required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295400" y="4495800"/>
            <a:ext cx="29674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>
                <a:solidFill>
                  <a:srgbClr val="00FFFF"/>
                </a:solidFill>
                <a:latin typeface="Helvetica" charset="0"/>
              </a:rPr>
              <a:t>SWaP</a:t>
            </a:r>
            <a:endParaRPr lang="en-US" sz="2000" b="1" dirty="0" smtClean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power electronics only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next year’s tech: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  <a:sym typeface="Wingdings"/>
              </a:rPr>
              <a:t>     1 year, no solar</a:t>
            </a:r>
            <a:endParaRPr lang="en-US" sz="2000" b="1" dirty="0" smtClean="0">
              <a:solidFill>
                <a:srgbClr val="00FFFF"/>
              </a:solidFill>
              <a:latin typeface="Helvetica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832774" y="4419600"/>
            <a:ext cx="44127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Helvetica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42333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724518" y="90488"/>
            <a:ext cx="35870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Field Effort (Field Cost)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9600"/>
            <a:ext cx="1967155" cy="147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76400"/>
            <a:ext cx="3630869" cy="2728721"/>
          </a:xfrm>
          <a:prstGeom prst="rect">
            <a:avLst/>
          </a:prstGeom>
        </p:spPr>
      </p:pic>
      <p:pic>
        <p:nvPicPr>
          <p:cNvPr id="4" name="Picture 3" descr="L11-broadban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126" y="2133600"/>
            <a:ext cx="4678873" cy="3429000"/>
          </a:xfrm>
          <a:prstGeom prst="rect">
            <a:avLst/>
          </a:prstGeom>
        </p:spPr>
      </p:pic>
      <p:pic>
        <p:nvPicPr>
          <p:cNvPr id="12" name="Picture 11" descr="hikingTexans-DeadwoodRiv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369" y="4683493"/>
            <a:ext cx="2490031" cy="1869707"/>
          </a:xfrm>
          <a:prstGeom prst="rect">
            <a:avLst/>
          </a:prstGeom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09600" y="609600"/>
            <a:ext cx="49039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2 orders of magnitude easier to deploy  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900604" y="4614446"/>
            <a:ext cx="18782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10 nodes per backpack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207547" y="1074003"/>
            <a:ext cx="19036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FFFF"/>
                </a:solidFill>
                <a:latin typeface="Helvetica" charset="0"/>
              </a:rPr>
              <a:t>1 half day (plus drive)</a:t>
            </a:r>
          </a:p>
          <a:p>
            <a:r>
              <a:rPr lang="en-US" sz="1200" b="1" dirty="0">
                <a:solidFill>
                  <a:srgbClr val="00FFFF"/>
                </a:solidFill>
                <a:latin typeface="Helvetica" charset="0"/>
              </a:rPr>
              <a:t>2 novices</a:t>
            </a:r>
          </a:p>
          <a:p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50 geophone nodes</a:t>
            </a:r>
          </a:p>
          <a:p>
            <a:r>
              <a:rPr lang="en-US" sz="1200" b="1" dirty="0" smtClean="0">
                <a:solidFill>
                  <a:srgbClr val="0000FF"/>
                </a:solidFill>
                <a:latin typeface="Helvetica" charset="0"/>
              </a:rPr>
              <a:t>roadside, </a:t>
            </a:r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buried 0.05 m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334000" y="1302603"/>
            <a:ext cx="21085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FFFF"/>
                </a:solidFill>
                <a:latin typeface="Helvetica" charset="0"/>
              </a:rPr>
              <a:t>1 half day (plus drive)</a:t>
            </a:r>
          </a:p>
          <a:p>
            <a:r>
              <a:rPr lang="en-US" sz="1200" b="1" dirty="0">
                <a:solidFill>
                  <a:srgbClr val="00FFFF"/>
                </a:solidFill>
                <a:latin typeface="Helvetica" charset="0"/>
              </a:rPr>
              <a:t>3 experienced people</a:t>
            </a:r>
          </a:p>
          <a:p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1 broadband station, solar</a:t>
            </a:r>
          </a:p>
          <a:p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quiet site, buried 2 m</a:t>
            </a: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878989" y="609600"/>
            <a:ext cx="9028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err="1" smtClean="0">
                <a:solidFill>
                  <a:srgbClr val="00FFFF"/>
                </a:solidFill>
                <a:latin typeface="Helvetica" charset="0"/>
              </a:rPr>
              <a:t>SWaP</a:t>
            </a:r>
            <a:endParaRPr lang="en-US" sz="2000" b="1" dirty="0" smtClean="0">
              <a:solidFill>
                <a:srgbClr val="00FFFF"/>
              </a:solidFill>
              <a:latin typeface="Helvetica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791200" y="533400"/>
            <a:ext cx="69787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000" b="1" dirty="0" smtClean="0">
                <a:solidFill>
                  <a:srgbClr val="FFFF00"/>
                </a:solidFill>
                <a:latin typeface="Helvetica" charset="0"/>
              </a:rPr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1023789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04800" y="1003042"/>
            <a:ext cx="8578641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geophones record </a:t>
            </a:r>
            <a:r>
              <a:rPr lang="en-US" sz="2000" b="1" u="sng" dirty="0" smtClean="0">
                <a:solidFill>
                  <a:srgbClr val="FFFF00"/>
                </a:solidFill>
                <a:latin typeface="Helvetica" charset="0"/>
              </a:rPr>
              <a:t>high-quality </a:t>
            </a:r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signal </a:t>
            </a:r>
            <a:r>
              <a:rPr lang="en-US" sz="2000" b="1" i="1" u="sng" dirty="0" smtClean="0">
                <a:solidFill>
                  <a:srgbClr val="FFFF00"/>
                </a:solidFill>
                <a:latin typeface="Helvetica" charset="0"/>
              </a:rPr>
              <a:t>far</a:t>
            </a:r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 below the corner frequency</a:t>
            </a:r>
          </a:p>
          <a:p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2000" b="1" dirty="0" err="1" smtClean="0">
                <a:solidFill>
                  <a:srgbClr val="FFFF00"/>
                </a:solidFill>
                <a:latin typeface="Helvetica" charset="0"/>
              </a:rPr>
              <a:t>SWaP</a:t>
            </a:r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!</a:t>
            </a:r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				see also:  Rodgers, 1994;  Chapman 2009</a:t>
            </a:r>
          </a:p>
          <a:p>
            <a:endParaRPr lang="en-US" sz="2000" b="1" dirty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to </a:t>
            </a:r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avoid spatial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aliasing; to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  <a:sym typeface="Wingdings"/>
              </a:rPr>
              <a:t>record the </a:t>
            </a:r>
            <a:r>
              <a:rPr lang="en-US" sz="2000" b="1" dirty="0" smtClean="0">
                <a:solidFill>
                  <a:srgbClr val="FFFF00"/>
                </a:solidFill>
                <a:latin typeface="Helvetica" charset="0"/>
                <a:sym typeface="Wingdings"/>
              </a:rPr>
              <a:t>full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  <a:sym typeface="Wingding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Helvetica" charset="0"/>
                <a:sym typeface="Wingdings"/>
              </a:rPr>
              <a:t>wavefield</a:t>
            </a:r>
            <a:endParaRPr lang="en-US" sz="2000" b="1" dirty="0" smtClean="0">
              <a:solidFill>
                <a:srgbClr val="FFFF00"/>
              </a:solidFill>
              <a:latin typeface="Helvetica" charset="0"/>
            </a:endParaRPr>
          </a:p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	use low-frequency geophones at  &gt;0.15 Hz  (&lt;7 s)</a:t>
            </a: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		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better: 2 </a:t>
            </a:r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Hz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geophones </a:t>
            </a: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	2 orders of magnitude more stations at same cost</a:t>
            </a:r>
            <a:endParaRPr lang="en-US" sz="2000" b="1" dirty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	use broadband seismometers at  &lt;0.15 Hz  (&gt;7 s)</a:t>
            </a: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embedded deployments 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(full </a:t>
            </a:r>
            <a:r>
              <a:rPr lang="en-US" sz="2000" b="1" dirty="0" err="1" smtClean="0">
                <a:solidFill>
                  <a:srgbClr val="00FFFF"/>
                </a:solidFill>
                <a:latin typeface="Helvetica" charset="0"/>
              </a:rPr>
              <a:t>wavefield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 10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’s of s to 10’s of Hz)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	arrays of arrays</a:t>
            </a:r>
          </a:p>
          <a:p>
            <a:endParaRPr lang="en-US" sz="2000" b="1" dirty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applications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 that could benefit:  </a:t>
            </a: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2000" b="1" dirty="0">
                <a:solidFill>
                  <a:srgbClr val="FFFF00"/>
                </a:solidFill>
                <a:latin typeface="Helvetica" charset="0"/>
              </a:rPr>
              <a:t>5 Hz to 5 </a:t>
            </a:r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s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is</a:t>
            </a:r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 </a:t>
            </a:r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spatially aliased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with </a:t>
            </a:r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powered seismometers</a:t>
            </a:r>
            <a:endParaRPr lang="en-US" sz="2000" b="1" dirty="0" smtClean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		earthquake hazards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		volcanoes</a:t>
            </a:r>
            <a:endParaRPr lang="en-US" sz="2000" b="1" dirty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		source </a:t>
            </a:r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studies (nuclear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)</a:t>
            </a:r>
          </a:p>
          <a:p>
            <a:r>
              <a:rPr lang="en-US" sz="2000" b="1" dirty="0">
                <a:solidFill>
                  <a:srgbClr val="FFFF00"/>
                </a:solidFill>
                <a:latin typeface="Helvetica" charset="0"/>
              </a:rPr>
              <a:t>	</a:t>
            </a:r>
            <a:r>
              <a:rPr lang="en-US" sz="2000" b="1" dirty="0" smtClean="0">
                <a:solidFill>
                  <a:srgbClr val="FFFF00"/>
                </a:solidFill>
                <a:latin typeface="Helvetica" charset="0"/>
                <a:sym typeface="Wingdings"/>
              </a:rPr>
              <a:t> 10</a:t>
            </a:r>
            <a:r>
              <a:rPr lang="en-US" sz="2000" b="1" baseline="30000" dirty="0" smtClean="0">
                <a:solidFill>
                  <a:srgbClr val="FFFF00"/>
                </a:solidFill>
                <a:latin typeface="Helvetica" charset="0"/>
                <a:sym typeface="Wingdings"/>
              </a:rPr>
              <a:t>4</a:t>
            </a:r>
            <a:r>
              <a:rPr lang="en-US" sz="2000" b="1" dirty="0" smtClean="0">
                <a:solidFill>
                  <a:srgbClr val="FFFF00"/>
                </a:solidFill>
                <a:latin typeface="Helvetica" charset="0"/>
                <a:sym typeface="Wingdings"/>
              </a:rPr>
              <a:t> low-frequency geophone nodes</a:t>
            </a:r>
            <a:endParaRPr lang="en-US" sz="2000" b="1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211096" y="90488"/>
            <a:ext cx="4613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Instrument Recommendations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479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791200" y="4010561"/>
            <a:ext cx="3352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FFFF"/>
                </a:solidFill>
                <a:latin typeface="Helvetica" pitchFamily="1" charset="0"/>
              </a:rPr>
              <a:t>148 1-component stations </a:t>
            </a:r>
          </a:p>
          <a:p>
            <a:r>
              <a:rPr lang="en-US" sz="2000" b="1" dirty="0">
                <a:solidFill>
                  <a:srgbClr val="00FFFF"/>
                </a:solidFill>
                <a:latin typeface="Helvetica" pitchFamily="1" charset="0"/>
              </a:rPr>
              <a:t>    @ 200-400 m </a:t>
            </a:r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spacing</a:t>
            </a:r>
            <a:endParaRPr lang="en-US" sz="2000" b="1" dirty="0">
              <a:solidFill>
                <a:srgbClr val="00FFFF"/>
              </a:solidFill>
              <a:latin typeface="Helvetica" pitchFamily="1" charset="0"/>
            </a:endParaRPr>
          </a:p>
          <a:p>
            <a:r>
              <a:rPr lang="en-US" sz="2000" b="1" dirty="0">
                <a:solidFill>
                  <a:srgbClr val="00FFFF"/>
                </a:solidFill>
                <a:latin typeface="Helvetica" pitchFamily="1" charset="0"/>
              </a:rPr>
              <a:t>in two 6-day </a:t>
            </a:r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phases</a:t>
            </a:r>
          </a:p>
          <a:p>
            <a:endParaRPr lang="en-US" sz="2000" b="1" dirty="0">
              <a:solidFill>
                <a:srgbClr val="00FFFF"/>
              </a:solidFill>
              <a:latin typeface="Helvetica" pitchFamily="1" charset="0"/>
            </a:endParaRPr>
          </a:p>
          <a:p>
            <a:r>
              <a:rPr lang="en-US" sz="2000" b="1" dirty="0">
                <a:solidFill>
                  <a:srgbClr val="00FFFF"/>
                </a:solidFill>
                <a:latin typeface="Helvetica" pitchFamily="1" charset="0"/>
              </a:rPr>
              <a:t>3</a:t>
            </a:r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0 3-component stations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    @ 2 km spacing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3 days</a:t>
            </a:r>
            <a:endParaRPr lang="en-US" sz="2000" b="1" dirty="0">
              <a:solidFill>
                <a:srgbClr val="00FFFF"/>
              </a:solidFill>
              <a:latin typeface="Helvetica" pitchFamily="1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236519" y="90488"/>
            <a:ext cx="456304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AIDA</a:t>
            </a:r>
          </a:p>
          <a:p>
            <a:pPr algn="ctr"/>
            <a:r>
              <a:rPr lang="en-US" sz="1800" b="1" u="sng" dirty="0" smtClean="0">
                <a:solidFill>
                  <a:srgbClr val="FFFF00"/>
                </a:solidFill>
                <a:latin typeface="Helvetica" charset="0"/>
              </a:rPr>
              <a:t>(Aftershock Imaging with Dense Arrays)</a:t>
            </a:r>
            <a:endParaRPr lang="en-US" sz="1800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pic>
        <p:nvPicPr>
          <p:cNvPr id="2" name="Picture 1" descr="Fig1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0"/>
            <a:ext cx="4724400" cy="4708192"/>
          </a:xfrm>
          <a:prstGeom prst="rect">
            <a:avLst/>
          </a:prstGeom>
        </p:spPr>
      </p:pic>
      <p:pic>
        <p:nvPicPr>
          <p:cNvPr id="7" name="Picture 6" descr="Fig1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900210"/>
            <a:ext cx="2667000" cy="199539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 flipH="1" flipV="1">
            <a:off x="5257800" y="838200"/>
            <a:ext cx="1447800" cy="8382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5257800" y="2286000"/>
            <a:ext cx="1447800" cy="29718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447800" y="5486400"/>
            <a:ext cx="38283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Davenport et al., 2015;  </a:t>
            </a:r>
            <a:r>
              <a:rPr lang="en-US" sz="1200" b="1" dirty="0" err="1" smtClean="0">
                <a:solidFill>
                  <a:srgbClr val="00FFFF"/>
                </a:solidFill>
                <a:latin typeface="Helvetica" charset="0"/>
              </a:rPr>
              <a:t>Beskardes</a:t>
            </a:r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 et al., </a:t>
            </a:r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accepted</a:t>
            </a:r>
            <a:endParaRPr lang="en-US" sz="1200" b="1" dirty="0" smtClean="0">
              <a:solidFill>
                <a:srgbClr val="00FFFF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060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62043" y="533400"/>
            <a:ext cx="8746172" cy="589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u="sng" dirty="0" smtClean="0">
                <a:solidFill>
                  <a:srgbClr val="FFFF00"/>
                </a:solidFill>
                <a:latin typeface="Helvetica" charset="0"/>
              </a:rPr>
              <a:t>AIDA</a:t>
            </a:r>
            <a:r>
              <a:rPr lang="en-US" sz="1600" b="1" dirty="0" smtClean="0">
                <a:solidFill>
                  <a:srgbClr val="FFFF00"/>
                </a:solidFill>
                <a:latin typeface="Helvetica" charset="0"/>
              </a:rPr>
              <a:t>:</a:t>
            </a:r>
            <a:endParaRPr lang="en-US" sz="1600" b="1" dirty="0">
              <a:solidFill>
                <a:srgbClr val="FFFF00"/>
              </a:solidFill>
              <a:latin typeface="Helvetica" charset="0"/>
            </a:endParaRPr>
          </a:p>
          <a:p>
            <a:r>
              <a:rPr lang="en-US" sz="1100" b="1" dirty="0" smtClean="0">
                <a:solidFill>
                  <a:srgbClr val="FFFF00"/>
                </a:solidFill>
                <a:latin typeface="Helvetica" charset="0"/>
              </a:rPr>
              <a:t>Davenport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,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K. K., Hole, J. A., </a:t>
            </a:r>
            <a:r>
              <a:rPr lang="en-US" sz="1100" b="1" dirty="0" err="1">
                <a:solidFill>
                  <a:srgbClr val="00FFFF"/>
                </a:solidFill>
                <a:latin typeface="Helvetica" charset="0"/>
              </a:rPr>
              <a:t>Quiros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, D. A., Brown, L. D., Chapman, M. C.,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Han,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L., and Mooney, W. D., (</a:t>
            </a:r>
            <a:r>
              <a:rPr lang="en-US" sz="1100" b="1" dirty="0">
                <a:solidFill>
                  <a:srgbClr val="FFFF00"/>
                </a:solidFill>
                <a:latin typeface="Helvetica" charset="0"/>
              </a:rPr>
              <a:t>2015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). 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 </a:t>
            </a:r>
          </a:p>
          <a:p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Aftershock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imaging using a dense seismometer array (AIDA) after the 2011 Mineral, Virginia, earthquake. 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 </a:t>
            </a:r>
          </a:p>
          <a:p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1100" b="1" i="1" dirty="0" smtClean="0">
                <a:solidFill>
                  <a:srgbClr val="00FFFF"/>
                </a:solidFill>
                <a:latin typeface="Helvetica" charset="0"/>
              </a:rPr>
              <a:t>In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Horton, J. W., Jr., Chapman, M. C., and Green, R. A., eds., The 2011 Mineral, Virginia, Earthquake, and </a:t>
            </a:r>
            <a:endParaRPr lang="en-US" sz="1100" b="1" dirty="0" smtClean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Its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Significance for Seismic Hazards in Eastern North America: </a:t>
            </a:r>
            <a:r>
              <a:rPr lang="en-US" sz="1100" b="1" i="1" dirty="0">
                <a:solidFill>
                  <a:srgbClr val="00FFFF"/>
                </a:solidFill>
                <a:latin typeface="Helvetica" charset="0"/>
              </a:rPr>
              <a:t>Geol. Soc. Amer. Special Paper 509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, </a:t>
            </a:r>
          </a:p>
          <a:p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	273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-283. doi:10.1130/2015.2509(15)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.</a:t>
            </a:r>
          </a:p>
          <a:p>
            <a:r>
              <a:rPr lang="en-US" sz="1100" b="1" dirty="0" smtClean="0">
                <a:solidFill>
                  <a:srgbClr val="FFFF00"/>
                </a:solidFill>
                <a:latin typeface="Helvetica" charset="0"/>
              </a:rPr>
              <a:t>Wu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, Q., Chapman, and Beale, J. N., (</a:t>
            </a:r>
            <a:r>
              <a:rPr lang="en-US" sz="1100" b="1" dirty="0" smtClean="0">
                <a:solidFill>
                  <a:srgbClr val="FFFF00"/>
                </a:solidFill>
                <a:latin typeface="Helvetica" charset="0"/>
              </a:rPr>
              <a:t>2015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)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. The aftershock sequence of the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2011 Mineral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, Virginia, earthquake: </a:t>
            </a:r>
            <a:endParaRPr lang="en-US" sz="1100" b="1" dirty="0" smtClean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Temporal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and spatial distribution, focal mechanisms,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regional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stress, and the role of Coulomb stress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transfer.  </a:t>
            </a:r>
          </a:p>
          <a:p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1100" b="1" i="1" dirty="0">
                <a:solidFill>
                  <a:srgbClr val="00FFFF"/>
                </a:solidFill>
                <a:latin typeface="Helvetica" charset="0"/>
              </a:rPr>
              <a:t>Bull. </a:t>
            </a:r>
            <a:r>
              <a:rPr lang="en-US" sz="1100" b="1" i="1" dirty="0" err="1">
                <a:solidFill>
                  <a:srgbClr val="00FFFF"/>
                </a:solidFill>
                <a:latin typeface="Helvetica" charset="0"/>
              </a:rPr>
              <a:t>Seismol</a:t>
            </a:r>
            <a:r>
              <a:rPr lang="en-US" sz="1100" b="1" i="1" dirty="0">
                <a:solidFill>
                  <a:srgbClr val="00FFFF"/>
                </a:solidFill>
                <a:latin typeface="Helvetica" charset="0"/>
              </a:rPr>
              <a:t>. Soc. Amer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.,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105, 2521-2537.  </a:t>
            </a:r>
          </a:p>
          <a:p>
            <a:r>
              <a:rPr lang="en-US" sz="1100" b="1" dirty="0" err="1" smtClean="0">
                <a:solidFill>
                  <a:srgbClr val="FFFF00"/>
                </a:solidFill>
                <a:latin typeface="Helvetica" charset="0"/>
              </a:rPr>
              <a:t>Beskardes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,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G. D., Hole, J. A.,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Wang,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K., </a:t>
            </a:r>
            <a:r>
              <a:rPr lang="en-US" sz="1100" b="1" dirty="0" err="1">
                <a:solidFill>
                  <a:srgbClr val="00FFFF"/>
                </a:solidFill>
                <a:latin typeface="Helvetica" charset="0"/>
              </a:rPr>
              <a:t>Michaelides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, M., Wu, Q., Chapman, M. C.,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Davenport,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K. K., Brown, L. D., </a:t>
            </a:r>
            <a:endParaRPr lang="en-US" sz="1100" b="1" dirty="0" smtClean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and </a:t>
            </a:r>
            <a:r>
              <a:rPr lang="en-US" sz="1100" b="1" dirty="0" err="1">
                <a:solidFill>
                  <a:srgbClr val="00FFFF"/>
                </a:solidFill>
                <a:latin typeface="Helvetica" charset="0"/>
              </a:rPr>
              <a:t>Quiros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, D. A., (</a:t>
            </a:r>
            <a:r>
              <a:rPr lang="en-US" sz="1100" b="1" dirty="0">
                <a:solidFill>
                  <a:srgbClr val="FFFF00"/>
                </a:solidFill>
                <a:latin typeface="Helvetica" charset="0"/>
              </a:rPr>
              <a:t>2018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). 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 A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comparison of earthquake </a:t>
            </a:r>
            <a:r>
              <a:rPr lang="en-US" sz="1100" b="1" dirty="0" err="1">
                <a:solidFill>
                  <a:srgbClr val="00FFFF"/>
                </a:solidFill>
                <a:latin typeface="Helvetica" charset="0"/>
              </a:rPr>
              <a:t>backprojection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 imaging methods for </a:t>
            </a:r>
            <a:endParaRPr lang="en-US" sz="1100" b="1" dirty="0" smtClean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dense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local arrays.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sz="1100" b="1" i="1" dirty="0" err="1" smtClean="0">
                <a:solidFill>
                  <a:srgbClr val="00FFFF"/>
                </a:solidFill>
                <a:latin typeface="Helvetica" charset="0"/>
              </a:rPr>
              <a:t>Geophy</a:t>
            </a:r>
            <a:r>
              <a:rPr lang="en-US" sz="1100" b="1" i="1" dirty="0">
                <a:solidFill>
                  <a:srgbClr val="00FFFF"/>
                </a:solidFill>
                <a:latin typeface="Helvetica" charset="0"/>
              </a:rPr>
              <a:t>. J. Int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., 212, 1986-2002.  doi:10.1093/</a:t>
            </a:r>
            <a:r>
              <a:rPr lang="en-US" sz="1100" b="1" dirty="0" err="1">
                <a:solidFill>
                  <a:srgbClr val="00FFFF"/>
                </a:solidFill>
                <a:latin typeface="Helvetica" charset="0"/>
              </a:rPr>
              <a:t>gji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/ggx520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. </a:t>
            </a:r>
          </a:p>
          <a:p>
            <a:r>
              <a:rPr lang="en-US" sz="1100" b="1" dirty="0" err="1" smtClean="0">
                <a:solidFill>
                  <a:srgbClr val="FFFF00"/>
                </a:solidFill>
                <a:latin typeface="Helvetica" charset="0"/>
              </a:rPr>
              <a:t>Beskardes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,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G. D., Wu, Q., Hole, J. A., Chapman, M. C.,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Davenport,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K. K., Brown, L. D., and </a:t>
            </a:r>
            <a:r>
              <a:rPr lang="en-US" sz="1100" b="1" dirty="0" err="1">
                <a:solidFill>
                  <a:srgbClr val="00FFFF"/>
                </a:solidFill>
                <a:latin typeface="Helvetica" charset="0"/>
              </a:rPr>
              <a:t>Quiros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, D. A.,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(</a:t>
            </a:r>
            <a:r>
              <a:rPr lang="en-US" sz="1100" b="1" dirty="0" smtClean="0">
                <a:solidFill>
                  <a:srgbClr val="FFFF00"/>
                </a:solidFill>
                <a:latin typeface="Helvetica" charset="0"/>
              </a:rPr>
              <a:t>accepted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)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.  </a:t>
            </a:r>
            <a:endParaRPr lang="en-US" sz="1100" b="1" dirty="0" smtClean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Aftershock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sequence of the 2011 Virginia earthquake derived from the dense AIDA array and </a:t>
            </a:r>
            <a:r>
              <a:rPr lang="en-US" sz="1100" b="1" dirty="0" err="1">
                <a:solidFill>
                  <a:srgbClr val="00FFFF"/>
                </a:solidFill>
                <a:latin typeface="Helvetica" charset="0"/>
              </a:rPr>
              <a:t>backprojection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. 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 </a:t>
            </a:r>
          </a:p>
          <a:p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1100" b="1" i="1" dirty="0" smtClean="0">
                <a:solidFill>
                  <a:srgbClr val="00FFFF"/>
                </a:solidFill>
                <a:latin typeface="Helvetica" charset="0"/>
              </a:rPr>
              <a:t>Bull</a:t>
            </a:r>
            <a:r>
              <a:rPr lang="en-US" sz="1100" b="1" i="1" dirty="0">
                <a:solidFill>
                  <a:srgbClr val="00FFFF"/>
                </a:solidFill>
                <a:latin typeface="Helvetica" charset="0"/>
              </a:rPr>
              <a:t>. </a:t>
            </a:r>
            <a:r>
              <a:rPr lang="en-US" sz="1100" b="1" i="1" dirty="0" err="1">
                <a:solidFill>
                  <a:srgbClr val="00FFFF"/>
                </a:solidFill>
                <a:latin typeface="Helvetica" charset="0"/>
              </a:rPr>
              <a:t>Seismol</a:t>
            </a:r>
            <a:r>
              <a:rPr lang="en-US" sz="1100" b="1" i="1" dirty="0">
                <a:solidFill>
                  <a:srgbClr val="00FFFF"/>
                </a:solidFill>
                <a:latin typeface="Helvetica" charset="0"/>
              </a:rPr>
              <a:t>. Soc. Amer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.,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accepted. </a:t>
            </a:r>
            <a:endParaRPr lang="en-US" sz="1100" b="1" dirty="0">
              <a:solidFill>
                <a:srgbClr val="00FFFF"/>
              </a:solidFill>
              <a:latin typeface="Helvetica" charset="0"/>
            </a:endParaRPr>
          </a:p>
          <a:p>
            <a:endParaRPr lang="en-US" sz="1600" b="1" dirty="0" smtClean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1600" b="1" u="sng" dirty="0" smtClean="0">
                <a:solidFill>
                  <a:srgbClr val="FFFF00"/>
                </a:solidFill>
                <a:latin typeface="Helvetica" charset="0"/>
              </a:rPr>
              <a:t>IDOR</a:t>
            </a:r>
            <a:r>
              <a:rPr lang="en-US" sz="1600" b="1" dirty="0" smtClean="0">
                <a:solidFill>
                  <a:srgbClr val="FFFF00"/>
                </a:solidFill>
                <a:latin typeface="Helvetica" charset="0"/>
              </a:rPr>
              <a:t>:</a:t>
            </a:r>
          </a:p>
          <a:p>
            <a:r>
              <a:rPr lang="en-US" sz="1100" b="1" dirty="0" err="1" smtClean="0">
                <a:solidFill>
                  <a:srgbClr val="FFFF00"/>
                </a:solidFill>
                <a:latin typeface="Helvetica" charset="0"/>
              </a:rPr>
              <a:t>Stanciu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,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A. C., Russo, R. M., </a:t>
            </a:r>
            <a:r>
              <a:rPr lang="en-US" sz="1100" b="1" dirty="0" err="1">
                <a:solidFill>
                  <a:srgbClr val="00FFFF"/>
                </a:solidFill>
                <a:latin typeface="Helvetica" charset="0"/>
              </a:rPr>
              <a:t>Mocanu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, V. I., </a:t>
            </a:r>
            <a:r>
              <a:rPr lang="en-US" sz="1100" b="1" dirty="0" err="1">
                <a:solidFill>
                  <a:srgbClr val="00FFFF"/>
                </a:solidFill>
                <a:latin typeface="Helvetica" charset="0"/>
              </a:rPr>
              <a:t>Bremner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, P. M., </a:t>
            </a:r>
            <a:r>
              <a:rPr lang="en-US" sz="1100" b="1" dirty="0" err="1">
                <a:solidFill>
                  <a:srgbClr val="00FFFF"/>
                </a:solidFill>
                <a:latin typeface="Helvetica" charset="0"/>
              </a:rPr>
              <a:t>Hongsresawat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, S., </a:t>
            </a:r>
            <a:r>
              <a:rPr lang="en-US" sz="1100" b="1" dirty="0" err="1" smtClean="0">
                <a:solidFill>
                  <a:srgbClr val="00FFFF"/>
                </a:solidFill>
                <a:latin typeface="Helvetica" charset="0"/>
              </a:rPr>
              <a:t>Torpey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, M. E., </a:t>
            </a:r>
            <a:r>
              <a:rPr lang="en-US" sz="1100" b="1" dirty="0" err="1">
                <a:solidFill>
                  <a:srgbClr val="00FFFF"/>
                </a:solidFill>
                <a:latin typeface="Helvetica" charset="0"/>
              </a:rPr>
              <a:t>VanDecar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, J. C., Foster, </a:t>
            </a:r>
            <a:endParaRPr lang="en-US" sz="1100" b="1" dirty="0" smtClean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D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. A., and Hole, J. A.,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(</a:t>
            </a:r>
            <a:r>
              <a:rPr lang="en-US" sz="1100" b="1" dirty="0" smtClean="0">
                <a:solidFill>
                  <a:srgbClr val="FFFF00"/>
                </a:solidFill>
                <a:latin typeface="Helvetica" charset="0"/>
              </a:rPr>
              <a:t>2016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)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.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  Crustal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structure beneath the Blue Mountains </a:t>
            </a:r>
            <a:r>
              <a:rPr lang="en-US" sz="1100" b="1" dirty="0" err="1">
                <a:solidFill>
                  <a:srgbClr val="00FFFF"/>
                </a:solidFill>
                <a:latin typeface="Helvetica" charset="0"/>
              </a:rPr>
              <a:t>terranes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 and </a:t>
            </a:r>
            <a:r>
              <a:rPr lang="en-US" sz="1100" b="1" dirty="0" err="1">
                <a:solidFill>
                  <a:srgbClr val="00FFFF"/>
                </a:solidFill>
                <a:latin typeface="Helvetica" charset="0"/>
              </a:rPr>
              <a:t>cratonic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 </a:t>
            </a:r>
            <a:endParaRPr lang="en-US" sz="1100" b="1" dirty="0" smtClean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North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America, Eastern Oregon and Idaho, from </a:t>
            </a:r>
            <a:r>
              <a:rPr lang="en-US" sz="1100" b="1" dirty="0" err="1">
                <a:solidFill>
                  <a:srgbClr val="00FFFF"/>
                </a:solidFill>
                <a:latin typeface="Helvetica" charset="0"/>
              </a:rPr>
              <a:t>teleseismic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 receiver functions. 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sz="1100" b="1" i="1" dirty="0" smtClean="0">
                <a:solidFill>
                  <a:srgbClr val="00FFFF"/>
                </a:solidFill>
                <a:latin typeface="Helvetica" charset="0"/>
              </a:rPr>
              <a:t>J</a:t>
            </a:r>
            <a:r>
              <a:rPr lang="en-US" sz="1100" b="1" i="1" dirty="0">
                <a:solidFill>
                  <a:srgbClr val="00FFFF"/>
                </a:solidFill>
                <a:latin typeface="Helvetica" charset="0"/>
              </a:rPr>
              <a:t>. </a:t>
            </a:r>
            <a:r>
              <a:rPr lang="en-US" sz="1100" b="1" i="1" dirty="0" err="1">
                <a:solidFill>
                  <a:srgbClr val="00FFFF"/>
                </a:solidFill>
                <a:latin typeface="Helvetica" charset="0"/>
              </a:rPr>
              <a:t>Geophys</a:t>
            </a:r>
            <a:r>
              <a:rPr lang="en-US" sz="1100" b="1" i="1" dirty="0">
                <a:solidFill>
                  <a:srgbClr val="00FFFF"/>
                </a:solidFill>
                <a:latin typeface="Helvetica" charset="0"/>
              </a:rPr>
              <a:t>. Res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., </a:t>
            </a:r>
            <a:endParaRPr lang="en-US" sz="1100" b="1" dirty="0" smtClean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121, </a:t>
            </a:r>
            <a:r>
              <a:rPr lang="fr-FR" sz="1100" b="1" dirty="0">
                <a:solidFill>
                  <a:srgbClr val="00FFFF"/>
                </a:solidFill>
                <a:latin typeface="Helvetica" charset="0"/>
              </a:rPr>
              <a:t>5049-5067, doi:10.1002/</a:t>
            </a:r>
            <a:r>
              <a:rPr lang="fr-FR" sz="1100" b="1" dirty="0" smtClean="0">
                <a:solidFill>
                  <a:srgbClr val="00FFFF"/>
                </a:solidFill>
                <a:latin typeface="Helvetica" charset="0"/>
              </a:rPr>
              <a:t>2016JB012989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. </a:t>
            </a:r>
          </a:p>
          <a:p>
            <a:r>
              <a:rPr lang="en-US" sz="1100" b="1" dirty="0" smtClean="0">
                <a:solidFill>
                  <a:srgbClr val="FFFF00"/>
                </a:solidFill>
                <a:latin typeface="Helvetica" charset="0"/>
              </a:rPr>
              <a:t>Davenport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,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K.K., Hole, J. A., </a:t>
            </a:r>
            <a:r>
              <a:rPr lang="en-US" sz="1100" b="1" dirty="0" err="1">
                <a:solidFill>
                  <a:srgbClr val="00FFFF"/>
                </a:solidFill>
                <a:latin typeface="Helvetica" charset="0"/>
              </a:rPr>
              <a:t>Tikoff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, B., Russo, R. M., and Harder, S. H.,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(</a:t>
            </a:r>
            <a:r>
              <a:rPr lang="en-US" sz="1100" b="1" dirty="0" smtClean="0">
                <a:solidFill>
                  <a:srgbClr val="FFFF00"/>
                </a:solidFill>
                <a:latin typeface="Helvetica" charset="0"/>
              </a:rPr>
              <a:t>2017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)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. 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A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strong contrast in crustal architecture </a:t>
            </a:r>
            <a:endParaRPr lang="en-US" sz="1100" b="1" dirty="0" smtClean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from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accreted </a:t>
            </a:r>
            <a:r>
              <a:rPr lang="en-US" sz="1100" b="1" dirty="0" err="1">
                <a:solidFill>
                  <a:srgbClr val="00FFFF"/>
                </a:solidFill>
                <a:latin typeface="Helvetica" charset="0"/>
              </a:rPr>
              <a:t>terranes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 to </a:t>
            </a:r>
            <a:r>
              <a:rPr lang="en-US" sz="1100" b="1" dirty="0" err="1">
                <a:solidFill>
                  <a:srgbClr val="00FFFF"/>
                </a:solidFill>
                <a:latin typeface="Helvetica" charset="0"/>
              </a:rPr>
              <a:t>craton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,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constrained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by controlled-source seismic data in Idaho and eastern Oregon.  </a:t>
            </a:r>
            <a:endParaRPr lang="en-US" sz="1100" b="1" dirty="0" smtClean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1100" b="1" i="1" dirty="0" smtClean="0">
                <a:solidFill>
                  <a:srgbClr val="00FFFF"/>
                </a:solidFill>
                <a:latin typeface="Helvetica" charset="0"/>
              </a:rPr>
              <a:t>Lithosphere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, </a:t>
            </a:r>
            <a:r>
              <a:rPr lang="fr-FR" sz="1100" b="1" dirty="0">
                <a:solidFill>
                  <a:srgbClr val="00FFFF"/>
                </a:solidFill>
                <a:latin typeface="Helvetica" charset="0"/>
              </a:rPr>
              <a:t>9, 325-340. doi:10.1130/</a:t>
            </a:r>
            <a:r>
              <a:rPr lang="fr-FR" sz="1100" b="1" dirty="0" smtClean="0">
                <a:solidFill>
                  <a:srgbClr val="00FFFF"/>
                </a:solidFill>
                <a:latin typeface="Helvetica" charset="0"/>
              </a:rPr>
              <a:t>L553.1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. </a:t>
            </a:r>
          </a:p>
          <a:p>
            <a:r>
              <a:rPr lang="en-US" sz="1100" b="1" dirty="0" smtClean="0">
                <a:solidFill>
                  <a:srgbClr val="FFFF00"/>
                </a:solidFill>
                <a:latin typeface="Helvetica" charset="0"/>
              </a:rPr>
              <a:t>Rasmussen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, T., W., (</a:t>
            </a:r>
            <a:r>
              <a:rPr lang="en-US" sz="1100" b="1" dirty="0" smtClean="0">
                <a:solidFill>
                  <a:srgbClr val="FFFF00"/>
                </a:solidFill>
                <a:latin typeface="Helvetica" charset="0"/>
              </a:rPr>
              <a:t>in progress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). Comparison of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4.5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Hz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geophones to broadband seismometers from 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a real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deployment.  </a:t>
            </a:r>
          </a:p>
          <a:p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M.S. Thesis, Virginia Tech. 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[</a:t>
            </a:r>
            <a:r>
              <a:rPr lang="en-US" sz="1100" b="1" i="1" dirty="0" smtClean="0">
                <a:solidFill>
                  <a:srgbClr val="00FFFF"/>
                </a:solidFill>
                <a:latin typeface="Helvetica" charset="0"/>
              </a:rPr>
              <a:t>intention is to submit to </a:t>
            </a:r>
            <a:r>
              <a:rPr lang="en-US" sz="1100" b="1" i="1" dirty="0">
                <a:solidFill>
                  <a:srgbClr val="00FFFF"/>
                </a:solidFill>
                <a:latin typeface="Helvetica" charset="0"/>
              </a:rPr>
              <a:t>SRL </a:t>
            </a:r>
            <a:r>
              <a:rPr lang="en-US" sz="1100" b="1" i="1" dirty="0" smtClean="0">
                <a:solidFill>
                  <a:srgbClr val="00FFFF"/>
                </a:solidFill>
                <a:latin typeface="Helvetica" charset="0"/>
              </a:rPr>
              <a:t>or BSSA in </a:t>
            </a:r>
            <a:r>
              <a:rPr lang="en-US" sz="1100" b="1" i="1" dirty="0" smtClean="0">
                <a:solidFill>
                  <a:srgbClr val="00FFFF"/>
                </a:solidFill>
                <a:latin typeface="Helvetica" charset="0"/>
              </a:rPr>
              <a:t>early 2019; </a:t>
            </a:r>
            <a:r>
              <a:rPr lang="en-US" sz="1100" b="1" i="1" dirty="0" smtClean="0">
                <a:solidFill>
                  <a:srgbClr val="FFFF00"/>
                </a:solidFill>
                <a:latin typeface="Helvetica" charset="0"/>
              </a:rPr>
              <a:t>please respect work in progress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]</a:t>
            </a:r>
            <a:endParaRPr lang="en-US" sz="1100" b="1" dirty="0" smtClean="0">
              <a:solidFill>
                <a:srgbClr val="00FFFF"/>
              </a:solidFill>
              <a:latin typeface="Helvetica" charset="0"/>
            </a:endParaRPr>
          </a:p>
          <a:p>
            <a:endParaRPr lang="en-US" sz="1600" b="1" dirty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1600" b="1" u="sng" dirty="0" smtClean="0">
                <a:solidFill>
                  <a:srgbClr val="FFFF00"/>
                </a:solidFill>
                <a:latin typeface="Helvetica" charset="0"/>
              </a:rPr>
              <a:t>Other work documenting the geophone response below the corner frequency</a:t>
            </a:r>
            <a:r>
              <a:rPr lang="en-US" sz="1600" b="1" dirty="0" smtClean="0">
                <a:solidFill>
                  <a:srgbClr val="FFFF00"/>
                </a:solidFill>
                <a:latin typeface="Helvetica" charset="0"/>
              </a:rPr>
              <a:t>:</a:t>
            </a:r>
            <a:endParaRPr lang="en-US" sz="1600" b="1" dirty="0">
              <a:solidFill>
                <a:srgbClr val="FFFF00"/>
              </a:solidFill>
              <a:latin typeface="Helvetica" charset="0"/>
            </a:endParaRPr>
          </a:p>
          <a:p>
            <a:r>
              <a:rPr lang="en-US" sz="1100" b="1" dirty="0" smtClean="0">
                <a:solidFill>
                  <a:srgbClr val="FFFF00"/>
                </a:solidFill>
                <a:latin typeface="Helvetica" charset="0"/>
              </a:rPr>
              <a:t>Rodgers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, P. W., (</a:t>
            </a:r>
            <a:r>
              <a:rPr lang="en-US" sz="1100" b="1" dirty="0" smtClean="0">
                <a:solidFill>
                  <a:srgbClr val="FFFF00"/>
                </a:solidFill>
                <a:latin typeface="Helvetica" charset="0"/>
              </a:rPr>
              <a:t>1994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)</a:t>
            </a:r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.   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Self-noise spectra for 34 common electromagnetic seismometer/preamplifier pairs.  </a:t>
            </a:r>
          </a:p>
          <a:p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1100" b="1" i="1" dirty="0" smtClean="0">
                <a:solidFill>
                  <a:srgbClr val="00FFFF"/>
                </a:solidFill>
                <a:latin typeface="Helvetica" charset="0"/>
              </a:rPr>
              <a:t>Bull. </a:t>
            </a:r>
            <a:r>
              <a:rPr lang="en-US" sz="1100" b="1" i="1" dirty="0" err="1" smtClean="0">
                <a:solidFill>
                  <a:srgbClr val="00FFFF"/>
                </a:solidFill>
                <a:latin typeface="Helvetica" charset="0"/>
              </a:rPr>
              <a:t>Seismol</a:t>
            </a:r>
            <a:r>
              <a:rPr lang="en-US" sz="1100" b="1" i="1" dirty="0" smtClean="0">
                <a:solidFill>
                  <a:srgbClr val="00FFFF"/>
                </a:solidFill>
                <a:latin typeface="Helvetica" charset="0"/>
              </a:rPr>
              <a:t>. Soc. Amer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., 84, 222-228. </a:t>
            </a:r>
          </a:p>
          <a:p>
            <a:r>
              <a:rPr lang="en-US" sz="1100" b="1" dirty="0" smtClean="0">
                <a:solidFill>
                  <a:srgbClr val="FFFF00"/>
                </a:solidFill>
                <a:latin typeface="Helvetica" charset="0"/>
              </a:rPr>
              <a:t>Chapman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, M., (</a:t>
            </a:r>
            <a:r>
              <a:rPr lang="en-US" sz="1100" b="1" dirty="0" smtClean="0">
                <a:solidFill>
                  <a:srgbClr val="FFFF00"/>
                </a:solidFill>
                <a:latin typeface="Helvetica" charset="0"/>
              </a:rPr>
              <a:t>2009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).   A comparison of short-period and broadband seismograph systems in the context of the </a:t>
            </a:r>
          </a:p>
          <a:p>
            <a:r>
              <a:rPr lang="en-US" sz="1100" b="1" dirty="0">
                <a:solidFill>
                  <a:srgbClr val="00FFFF"/>
                </a:solidFill>
                <a:latin typeface="Helvetica" charset="0"/>
              </a:rPr>
              <a:t>	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seismology of the eastern United States.  </a:t>
            </a:r>
            <a:r>
              <a:rPr lang="en-US" sz="1100" b="1" i="1" dirty="0" err="1" smtClean="0">
                <a:solidFill>
                  <a:srgbClr val="00FFFF"/>
                </a:solidFill>
                <a:latin typeface="Helvetica" charset="0"/>
              </a:rPr>
              <a:t>Seismol</a:t>
            </a:r>
            <a:r>
              <a:rPr lang="en-US" sz="1100" b="1" i="1" dirty="0" smtClean="0">
                <a:solidFill>
                  <a:srgbClr val="00FFFF"/>
                </a:solidFill>
                <a:latin typeface="Helvetica" charset="0"/>
              </a:rPr>
              <a:t>. Res. </a:t>
            </a:r>
            <a:r>
              <a:rPr lang="en-US" sz="1100" b="1" i="1" dirty="0" err="1" smtClean="0">
                <a:solidFill>
                  <a:srgbClr val="00FFFF"/>
                </a:solidFill>
                <a:latin typeface="Helvetica" charset="0"/>
              </a:rPr>
              <a:t>Lett</a:t>
            </a:r>
            <a:r>
              <a:rPr lang="en-US" sz="1100" b="1" dirty="0" smtClean="0">
                <a:solidFill>
                  <a:srgbClr val="00FFFF"/>
                </a:solidFill>
                <a:latin typeface="Helvetica" charset="0"/>
              </a:rPr>
              <a:t>., 80, 1019-1034. 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595918" y="90488"/>
            <a:ext cx="18442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References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75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236519" y="90488"/>
            <a:ext cx="456304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AIDA</a:t>
            </a:r>
          </a:p>
          <a:p>
            <a:pPr algn="ctr"/>
            <a:r>
              <a:rPr lang="en-US" sz="1800" b="1" u="sng" dirty="0" smtClean="0">
                <a:solidFill>
                  <a:srgbClr val="FFFF00"/>
                </a:solidFill>
                <a:latin typeface="Helvetica" charset="0"/>
              </a:rPr>
              <a:t>(Aftershock Imaging with Dense Arrays)</a:t>
            </a:r>
            <a:endParaRPr lang="en-US" sz="1800" b="1" u="sng" dirty="0">
              <a:solidFill>
                <a:srgbClr val="FFFF00"/>
              </a:solidFill>
              <a:latin typeface="Helvetica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981200"/>
            <a:ext cx="3505200" cy="2634943"/>
          </a:xfrm>
          <a:prstGeom prst="rect">
            <a:avLst/>
          </a:prstGeom>
        </p:spPr>
      </p:pic>
      <p:pic>
        <p:nvPicPr>
          <p:cNvPr id="13" name="Picture 12" descr="IMG_1623-small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" y="1828800"/>
            <a:ext cx="2641600" cy="1981200"/>
          </a:xfrm>
          <a:prstGeom prst="rect">
            <a:avLst/>
          </a:prstGeom>
        </p:spPr>
      </p:pic>
      <p:pic>
        <p:nvPicPr>
          <p:cNvPr id="14" name="Picture 13" descr="SDC16235.JPG"/>
          <p:cNvPicPr>
            <a:picLocks noChangeAspect="1"/>
          </p:cNvPicPr>
          <p:nvPr/>
        </p:nvPicPr>
        <p:blipFill>
          <a:blip r:embed="rId5"/>
          <a:srcRect t="267"/>
          <a:stretch>
            <a:fillRect/>
          </a:stretch>
        </p:blipFill>
        <p:spPr>
          <a:xfrm>
            <a:off x="18326" y="4648200"/>
            <a:ext cx="2648674" cy="19812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125A-Texan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838200"/>
            <a:ext cx="2057400" cy="2057400"/>
          </a:xfrm>
          <a:prstGeom prst="rect">
            <a:avLst/>
          </a:prstGeom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6172200" y="3581400"/>
            <a:ext cx="3005951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1990’s electronics</a:t>
            </a:r>
          </a:p>
          <a:p>
            <a:endParaRPr lang="en-US" sz="2000" b="1" dirty="0" smtClean="0">
              <a:solidFill>
                <a:srgbClr val="00FFFF"/>
              </a:solidFill>
              <a:latin typeface="Helvetica" pitchFamily="1" charset="0"/>
            </a:endParaRPr>
          </a:p>
          <a:p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limited power</a:t>
            </a:r>
          </a:p>
          <a:p>
            <a:pPr>
              <a:buFont typeface="Wingdings" pitchFamily="-84" charset="2"/>
              <a:buChar char="è"/>
            </a:pPr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  <a:sym typeface="Wingdings"/>
              </a:rPr>
              <a:t> batteries 3 days</a:t>
            </a:r>
          </a:p>
          <a:p>
            <a:endParaRPr lang="en-US" sz="2000" b="1" dirty="0" smtClean="0">
              <a:solidFill>
                <a:srgbClr val="00FFFF"/>
              </a:solidFill>
              <a:latin typeface="Helvetica" pitchFamily="1" charset="0"/>
              <a:sym typeface="Wingdings"/>
            </a:endParaRPr>
          </a:p>
          <a:p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  <a:sym typeface="Wingdings"/>
              </a:rPr>
              <a:t>limited memory</a:t>
            </a:r>
          </a:p>
          <a:p>
            <a:pPr>
              <a:buFont typeface="Wingdings" pitchFamily="-84" charset="2"/>
              <a:buChar char="è"/>
            </a:pPr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 100 samples/second</a:t>
            </a:r>
          </a:p>
          <a:p>
            <a:pPr>
              <a:buFont typeface="Wingdings" pitchFamily="-84" charset="2"/>
              <a:buChar char="è"/>
            </a:pPr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  <a:sym typeface="Wingdings"/>
              </a:rPr>
              <a:t> data 6 days</a:t>
            </a:r>
          </a:p>
          <a:p>
            <a:pPr>
              <a:buFont typeface="Wingdings" pitchFamily="-84" charset="2"/>
              <a:buChar char="è"/>
            </a:pPr>
            <a:endParaRPr lang="en-US" sz="2000" b="1" dirty="0" smtClean="0">
              <a:solidFill>
                <a:srgbClr val="00FFFF"/>
              </a:solidFill>
              <a:latin typeface="Helvetica" pitchFamily="1" charset="0"/>
              <a:sym typeface="Wingdings"/>
            </a:endParaRPr>
          </a:p>
          <a:p>
            <a:r>
              <a:rPr lang="en-US" sz="2000" b="1" dirty="0" err="1" smtClean="0">
                <a:solidFill>
                  <a:srgbClr val="00FFFF"/>
                </a:solidFill>
                <a:latin typeface="Helvetica" pitchFamily="1" charset="0"/>
                <a:sym typeface="Wingdings"/>
              </a:rPr>
              <a:t></a:t>
            </a:r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  <a:sym typeface="Wingdings"/>
              </a:rPr>
              <a:t> 12 days deployment</a:t>
            </a:r>
            <a:endParaRPr lang="en-US" sz="2000" b="1" dirty="0" smtClean="0">
              <a:solidFill>
                <a:srgbClr val="00FFFF"/>
              </a:solidFill>
              <a:latin typeface="Helvetica" pitchFamily="1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52400" y="736937"/>
            <a:ext cx="47159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1990’s “nodes”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4.5 Hz vertical component geophone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3 nodes with 3-component geophone</a:t>
            </a:r>
          </a:p>
        </p:txBody>
      </p:sp>
      <p:pic>
        <p:nvPicPr>
          <p:cNvPr id="19" name="Picture 18" descr="small-pics-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800" y="609600"/>
            <a:ext cx="2254384" cy="3011137"/>
          </a:xfrm>
          <a:prstGeom prst="rect">
            <a:avLst/>
          </a:prstGeom>
        </p:spPr>
      </p:pic>
      <p:pic>
        <p:nvPicPr>
          <p:cNvPr id="20" name="Picture 19" descr="smallpics-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6250" y="4495800"/>
            <a:ext cx="1885950" cy="2514600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57200" y="3708737"/>
            <a:ext cx="426080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Helvetica" pitchFamily="1" charset="0"/>
              </a:rPr>
              <a:t>148 stations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Helvetica" pitchFamily="1" charset="0"/>
              </a:rPr>
              <a:t>6 people, 3 hours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Helvetica" pitchFamily="1" charset="0"/>
              </a:rPr>
              <a:t>7-10 stations per hour per person</a:t>
            </a:r>
          </a:p>
        </p:txBody>
      </p:sp>
    </p:spTree>
    <p:extLst>
      <p:ext uri="{BB962C8B-B14F-4D97-AF65-F5344CB8AC3E}">
        <p14:creationId xmlns:p14="http://schemas.microsoft.com/office/powerpoint/2010/main" val="240296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81000" y="4705290"/>
            <a:ext cx="540404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magnitude 2.5,   5.5 km depth</a:t>
            </a:r>
          </a:p>
          <a:p>
            <a:endParaRPr lang="en-US" sz="2000" b="1" dirty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all aftershocks:  signal up to 50 Hz </a:t>
            </a:r>
            <a:r>
              <a:rPr lang="en-US" sz="2000" b="1" dirty="0" err="1" smtClean="0">
                <a:solidFill>
                  <a:srgbClr val="00FFFF"/>
                </a:solidFill>
                <a:latin typeface="Helvetica" charset="0"/>
              </a:rPr>
              <a:t>Nyquist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092152" y="90488"/>
            <a:ext cx="8517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Data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pic>
        <p:nvPicPr>
          <p:cNvPr id="2" name="Picture 1" descr="Fig2a-withins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" y="971490"/>
            <a:ext cx="9144000" cy="3625067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563004" y="405824"/>
            <a:ext cx="142859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first motions</a:t>
            </a:r>
          </a:p>
          <a:p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focal plane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322079" y="4572000"/>
            <a:ext cx="17844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err="1" smtClean="0">
                <a:solidFill>
                  <a:srgbClr val="00FFFF"/>
                </a:solidFill>
                <a:latin typeface="Helvetica" charset="0"/>
              </a:rPr>
              <a:t>Beskardes</a:t>
            </a:r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 et al., 2018</a:t>
            </a:r>
          </a:p>
        </p:txBody>
      </p:sp>
    </p:spTree>
    <p:extLst>
      <p:ext uri="{BB962C8B-B14F-4D97-AF65-F5344CB8AC3E}">
        <p14:creationId xmlns:p14="http://schemas.microsoft.com/office/powerpoint/2010/main" val="266721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092152" y="90488"/>
            <a:ext cx="8517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Data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pic>
        <p:nvPicPr>
          <p:cNvPr id="2" name="Picture 1" descr="Fig2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7162800" cy="2624934"/>
          </a:xfrm>
          <a:prstGeom prst="rect">
            <a:avLst/>
          </a:prstGeom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7086600" y="914400"/>
            <a:ext cx="218040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magnitude –1.2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1.5 km depth</a:t>
            </a:r>
          </a:p>
          <a:p>
            <a:endParaRPr lang="en-US" sz="2000" b="1" dirty="0">
              <a:solidFill>
                <a:srgbClr val="00FFFF"/>
              </a:solidFill>
              <a:latin typeface="Helvetica" charset="0"/>
            </a:endParaRPr>
          </a:p>
          <a:p>
            <a:endParaRPr lang="en-US" sz="2000" b="1" dirty="0" smtClean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AIDA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400 m spacing</a:t>
            </a:r>
          </a:p>
          <a:p>
            <a:endParaRPr lang="en-US" sz="2000" b="1" dirty="0">
              <a:solidFill>
                <a:srgbClr val="00FFFF"/>
              </a:solidFill>
              <a:latin typeface="Helvetica" charset="0"/>
            </a:endParaRPr>
          </a:p>
          <a:p>
            <a:endParaRPr lang="en-US" sz="2000" b="1" dirty="0" smtClean="0">
              <a:solidFill>
                <a:srgbClr val="00FFFF"/>
              </a:solidFill>
              <a:latin typeface="Helvetica" charset="0"/>
            </a:endParaRPr>
          </a:p>
          <a:p>
            <a:endParaRPr lang="en-US" sz="2000" b="1" dirty="0">
              <a:solidFill>
                <a:srgbClr val="00FFFF"/>
              </a:solidFill>
              <a:latin typeface="Helvetica" charset="0"/>
            </a:endParaRPr>
          </a:p>
          <a:p>
            <a:endParaRPr lang="en-US" sz="2000" b="1" dirty="0" smtClean="0">
              <a:solidFill>
                <a:srgbClr val="00FFFF"/>
              </a:solidFill>
              <a:latin typeface="Helvetica" charset="0"/>
            </a:endParaRP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traditional </a:t>
            </a:r>
          </a:p>
          <a:p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 network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2-10 km spacing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not detected</a:t>
            </a:r>
          </a:p>
        </p:txBody>
      </p:sp>
      <p:pic>
        <p:nvPicPr>
          <p:cNvPr id="3" name="Picture 2" descr="Fig2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9276"/>
            <a:ext cx="7162800" cy="2756334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061601" y="6047601"/>
            <a:ext cx="21093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err="1" smtClean="0">
                <a:solidFill>
                  <a:srgbClr val="00FFFF"/>
                </a:solidFill>
                <a:latin typeface="Helvetica" charset="0"/>
              </a:rPr>
              <a:t>Beskardes</a:t>
            </a:r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 et al., </a:t>
            </a:r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accepted</a:t>
            </a:r>
            <a:endParaRPr lang="en-US" sz="1200" b="1" dirty="0" smtClean="0">
              <a:solidFill>
                <a:srgbClr val="00FFFF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42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505153" y="90488"/>
            <a:ext cx="20257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rgbClr val="FFFF00"/>
                </a:solidFill>
                <a:latin typeface="Helvetica" charset="0"/>
              </a:rPr>
              <a:t>Tomography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pic>
        <p:nvPicPr>
          <p:cNvPr id="6" name="Picture 5" descr="Davenport-tomoresolu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981200"/>
            <a:ext cx="4495800" cy="2390948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" y="609600"/>
            <a:ext cx="8694207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&gt;300 event tomography</a:t>
            </a:r>
          </a:p>
          <a:p>
            <a:endParaRPr lang="en-US" sz="2000" b="1" dirty="0" smtClean="0">
              <a:solidFill>
                <a:srgbClr val="00FFFF"/>
              </a:solidFill>
              <a:latin typeface="Helvetica" pitchFamily="1" charset="0"/>
            </a:endParaRPr>
          </a:p>
          <a:p>
            <a:r>
              <a:rPr lang="en-US" sz="2000" b="1" dirty="0" smtClean="0">
                <a:solidFill>
                  <a:srgbClr val="FFFF00"/>
                </a:solidFill>
                <a:latin typeface="Helvetica" pitchFamily="1" charset="0"/>
              </a:rPr>
              <a:t>spatial resolution ~1 km</a:t>
            </a:r>
          </a:p>
          <a:p>
            <a:r>
              <a:rPr lang="en-US" sz="2000" b="1" dirty="0">
                <a:solidFill>
                  <a:srgbClr val="00FFFF"/>
                </a:solidFill>
                <a:latin typeface="Helvetica" pitchFamily="1" charset="0"/>
              </a:rPr>
              <a:t>	</a:t>
            </a:r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limited mainly by line spacing</a:t>
            </a:r>
          </a:p>
          <a:p>
            <a:endParaRPr lang="en-US" sz="2000" b="1" dirty="0" smtClean="0">
              <a:solidFill>
                <a:srgbClr val="00FFFF"/>
              </a:solidFill>
              <a:latin typeface="Helvetica" pitchFamily="1" charset="0"/>
            </a:endParaRPr>
          </a:p>
          <a:p>
            <a:endParaRPr lang="en-US" sz="2000" b="1" dirty="0" smtClean="0">
              <a:solidFill>
                <a:srgbClr val="FFFF00"/>
              </a:solidFill>
              <a:latin typeface="Helvetica" pitchFamily="1" charset="0"/>
            </a:endParaRPr>
          </a:p>
          <a:p>
            <a:endParaRPr lang="en-US" sz="2000" b="1" dirty="0">
              <a:solidFill>
                <a:srgbClr val="FFFF00"/>
              </a:solidFill>
              <a:latin typeface="Helvetica" pitchFamily="1" charset="0"/>
            </a:endParaRPr>
          </a:p>
          <a:p>
            <a:endParaRPr lang="en-US" sz="2000" b="1" dirty="0" smtClean="0">
              <a:solidFill>
                <a:srgbClr val="FFFF00"/>
              </a:solidFill>
              <a:latin typeface="Helvetica" pitchFamily="1" charset="0"/>
            </a:endParaRPr>
          </a:p>
          <a:p>
            <a:endParaRPr lang="en-US" sz="2000" b="1" dirty="0">
              <a:solidFill>
                <a:srgbClr val="FFFF00"/>
              </a:solidFill>
              <a:latin typeface="Helvetica" pitchFamily="1" charset="0"/>
            </a:endParaRPr>
          </a:p>
          <a:p>
            <a:endParaRPr lang="en-US" sz="2000" b="1" dirty="0" smtClean="0">
              <a:solidFill>
                <a:srgbClr val="FFFF00"/>
              </a:solidFill>
              <a:latin typeface="Helvetica" pitchFamily="1" charset="0"/>
            </a:endParaRPr>
          </a:p>
          <a:p>
            <a:endParaRPr lang="en-US" sz="2000" b="1" dirty="0">
              <a:solidFill>
                <a:srgbClr val="FFFF00"/>
              </a:solidFill>
              <a:latin typeface="Helvetica" pitchFamily="1" charset="0"/>
            </a:endParaRPr>
          </a:p>
          <a:p>
            <a:endParaRPr lang="en-US" sz="2000" b="1" dirty="0" smtClean="0">
              <a:solidFill>
                <a:srgbClr val="FFFF00"/>
              </a:solidFill>
              <a:latin typeface="Helvetica" pitchFamily="1" charset="0"/>
            </a:endParaRPr>
          </a:p>
          <a:p>
            <a:endParaRPr lang="en-US" sz="2000" b="1" dirty="0">
              <a:solidFill>
                <a:srgbClr val="FFFF00"/>
              </a:solidFill>
              <a:latin typeface="Helvetica" pitchFamily="1" charset="0"/>
            </a:endParaRPr>
          </a:p>
          <a:p>
            <a:endParaRPr lang="en-US" sz="2000" b="1" dirty="0" smtClean="0">
              <a:solidFill>
                <a:srgbClr val="FFFF00"/>
              </a:solidFill>
              <a:latin typeface="Helvetica" pitchFamily="1" charset="0"/>
            </a:endParaRPr>
          </a:p>
          <a:p>
            <a:r>
              <a:rPr lang="en-US" sz="2000" b="1" dirty="0" smtClean="0">
                <a:solidFill>
                  <a:srgbClr val="FFFF00"/>
                </a:solidFill>
                <a:latin typeface="Helvetica" pitchFamily="1" charset="0"/>
              </a:rPr>
              <a:t>P &amp; S velocity is ~constant </a:t>
            </a:r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(to 0.05 km/s)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	to 16 ms (P),   60 ms (S)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	V</a:t>
            </a:r>
            <a:r>
              <a:rPr lang="en-US" sz="2000" b="1" baseline="-25000" dirty="0" smtClean="0">
                <a:solidFill>
                  <a:srgbClr val="00FFFF"/>
                </a:solidFill>
                <a:latin typeface="Helvetica" pitchFamily="1" charset="0"/>
              </a:rPr>
              <a:t>P</a:t>
            </a:r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 6.2 km/s,   V</a:t>
            </a:r>
            <a:r>
              <a:rPr lang="en-US" sz="2000" b="1" baseline="-25000" dirty="0" smtClean="0">
                <a:solidFill>
                  <a:srgbClr val="00FFFF"/>
                </a:solidFill>
                <a:latin typeface="Helvetica" pitchFamily="1" charset="0"/>
              </a:rPr>
              <a:t>S</a:t>
            </a:r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 3.6 km/s,   V</a:t>
            </a:r>
            <a:r>
              <a:rPr lang="en-US" sz="2000" b="1" baseline="-25000" dirty="0" smtClean="0">
                <a:solidFill>
                  <a:srgbClr val="00FFFF"/>
                </a:solidFill>
                <a:latin typeface="Helvetica" pitchFamily="1" charset="0"/>
              </a:rPr>
              <a:t>P</a:t>
            </a:r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/V</a:t>
            </a:r>
            <a:r>
              <a:rPr lang="en-US" sz="2000" b="1" baseline="-25000" dirty="0" smtClean="0">
                <a:solidFill>
                  <a:srgbClr val="00FFFF"/>
                </a:solidFill>
                <a:latin typeface="Helvetica" pitchFamily="1" charset="0"/>
              </a:rPr>
              <a:t>S</a:t>
            </a:r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 = 1.72</a:t>
            </a:r>
          </a:p>
          <a:p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	</a:t>
            </a:r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  <a:sym typeface="Wingdings"/>
              </a:rPr>
              <a:t> felsic </a:t>
            </a:r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crystalline rocks within an </a:t>
            </a:r>
            <a:r>
              <a:rPr lang="en-US" sz="2000" b="1" dirty="0">
                <a:solidFill>
                  <a:srgbClr val="00FFFF"/>
                </a:solidFill>
                <a:latin typeface="Helvetica" pitchFamily="1" charset="0"/>
              </a:rPr>
              <a:t>accreted </a:t>
            </a:r>
            <a:r>
              <a:rPr lang="en-US" sz="2000" b="1" dirty="0" smtClean="0">
                <a:solidFill>
                  <a:srgbClr val="00FFFF"/>
                </a:solidFill>
                <a:latin typeface="Helvetica" pitchFamily="1" charset="0"/>
              </a:rPr>
              <a:t>Piedmont </a:t>
            </a:r>
            <a:r>
              <a:rPr lang="en-US" sz="2000" b="1" dirty="0" err="1" smtClean="0">
                <a:solidFill>
                  <a:srgbClr val="00FFFF"/>
                </a:solidFill>
                <a:latin typeface="Helvetica" pitchFamily="1" charset="0"/>
              </a:rPr>
              <a:t>terrane</a:t>
            </a:r>
            <a:endParaRPr lang="en-US" sz="2000" b="1" dirty="0" smtClean="0">
              <a:solidFill>
                <a:srgbClr val="00FFFF"/>
              </a:solidFill>
              <a:latin typeface="Helvetica" pitchFamily="1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029200" y="4343400"/>
            <a:ext cx="17669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Davenport et al., 2015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707486" y="2791599"/>
            <a:ext cx="15983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>
                <a:solidFill>
                  <a:srgbClr val="00FFFF"/>
                </a:solidFill>
                <a:latin typeface="Helvetica" charset="0"/>
              </a:rPr>
              <a:t>resolution test</a:t>
            </a:r>
          </a:p>
        </p:txBody>
      </p:sp>
    </p:spTree>
    <p:extLst>
      <p:ext uri="{BB962C8B-B14F-4D97-AF65-F5344CB8AC3E}">
        <p14:creationId xmlns:p14="http://schemas.microsoft.com/office/powerpoint/2010/main" val="3730838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00408" y="609600"/>
            <a:ext cx="76018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M2.5, 5.5 </a:t>
            </a:r>
            <a:r>
              <a:rPr lang="en-US" sz="2000" b="1" dirty="0">
                <a:solidFill>
                  <a:srgbClr val="00FFFF"/>
                </a:solidFill>
                <a:latin typeface="Helvetica" charset="0"/>
              </a:rPr>
              <a:t>km 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depth	</a:t>
            </a:r>
            <a:r>
              <a:rPr lang="en-US" sz="2000" b="1" dirty="0" err="1" smtClean="0">
                <a:solidFill>
                  <a:srgbClr val="00FFFF"/>
                </a:solidFill>
                <a:latin typeface="Helvetica" charset="0"/>
              </a:rPr>
              <a:t>backproject</a:t>
            </a:r>
            <a:r>
              <a:rPr lang="en-US" sz="2000" b="1" dirty="0" smtClean="0">
                <a:solidFill>
                  <a:srgbClr val="00FFFF"/>
                </a:solidFill>
                <a:latin typeface="Helvetica" charset="0"/>
              </a:rPr>
              <a:t> raw seismograms 1-45 Hz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313996" y="90488"/>
            <a:ext cx="24080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u="sng" dirty="0" err="1" smtClean="0">
                <a:solidFill>
                  <a:srgbClr val="FFFF00"/>
                </a:solidFill>
                <a:latin typeface="Helvetica" charset="0"/>
              </a:rPr>
              <a:t>Backprojection</a:t>
            </a:r>
            <a:endParaRPr lang="en-US" b="1" u="sng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6580188"/>
            <a:ext cx="61352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  <a:latin typeface="Helvetica" pitchFamily="1" charset="0"/>
              </a:rPr>
              <a:t>John Hole, IRIS Seismic Instrumentation Technology Symposium, Tucson AZ, Oct. 2018</a:t>
            </a:r>
            <a:endParaRPr lang="en-US" sz="1200" dirty="0">
              <a:solidFill>
                <a:srgbClr val="00FFFF"/>
              </a:solidFill>
              <a:latin typeface="Helvetica" pitchFamily="1" charset="0"/>
            </a:endParaRPr>
          </a:p>
        </p:txBody>
      </p:sp>
      <p:pic>
        <p:nvPicPr>
          <p:cNvPr id="2" name="Picture 1" descr="Fig7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59" y="3390352"/>
            <a:ext cx="6332741" cy="2096048"/>
          </a:xfrm>
          <a:prstGeom prst="rect">
            <a:avLst/>
          </a:prstGeom>
        </p:spPr>
      </p:pic>
      <p:pic>
        <p:nvPicPr>
          <p:cNvPr id="5" name="Fig7a-anima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2400" y="990600"/>
            <a:ext cx="6273800" cy="2895600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287259" y="5692914"/>
            <a:ext cx="62565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spatial resolution:  75 m horizontal, 225 m vertical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Helvetica" charset="0"/>
              </a:rPr>
              <a:t>detected &amp; located events with S/N ≥ 0.6</a:t>
            </a:r>
            <a:endParaRPr lang="en-US" sz="2000" b="1" dirty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911712" y="5438001"/>
            <a:ext cx="17844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err="1" smtClean="0">
                <a:solidFill>
                  <a:srgbClr val="00FFFF"/>
                </a:solidFill>
                <a:latin typeface="Helvetica" charset="0"/>
              </a:rPr>
              <a:t>Beskardes</a:t>
            </a:r>
            <a:r>
              <a:rPr lang="en-US" sz="1200" b="1" dirty="0" smtClean="0">
                <a:solidFill>
                  <a:srgbClr val="00FFFF"/>
                </a:solidFill>
                <a:latin typeface="Helvetica" charset="0"/>
              </a:rPr>
              <a:t> et al., 2018</a:t>
            </a:r>
          </a:p>
        </p:txBody>
      </p:sp>
    </p:spTree>
    <p:extLst>
      <p:ext uri="{BB962C8B-B14F-4D97-AF65-F5344CB8AC3E}">
        <p14:creationId xmlns:p14="http://schemas.microsoft.com/office/powerpoint/2010/main" val="203298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808080"/>
      </a:dk1>
      <a:lt1>
        <a:srgbClr val="FF99FF"/>
      </a:lt1>
      <a:dk2>
        <a:srgbClr val="000000"/>
      </a:dk2>
      <a:lt2>
        <a:srgbClr val="FF99FF"/>
      </a:lt2>
      <a:accent1>
        <a:srgbClr val="00CC99"/>
      </a:accent1>
      <a:accent2>
        <a:srgbClr val="3333CC"/>
      </a:accent2>
      <a:accent3>
        <a:srgbClr val="AAAAAA"/>
      </a:accent3>
      <a:accent4>
        <a:srgbClr val="DA82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44417</TotalTime>
  <Words>2207</Words>
  <Application>Microsoft Macintosh PowerPoint</Application>
  <PresentationFormat>On-screen Show (4:3)</PresentationFormat>
  <Paragraphs>569</Paragraphs>
  <Slides>40</Slides>
  <Notes>40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Virginia 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Imaging the San Andreas Fault at Depth:  Constraints on Structure and Evolution  of the Plate Boundary</dc:title>
  <dc:creator>Educational Technologies</dc:creator>
  <cp:lastModifiedBy>John Hole</cp:lastModifiedBy>
  <cp:revision>1510</cp:revision>
  <dcterms:created xsi:type="dcterms:W3CDTF">2012-01-11T01:25:16Z</dcterms:created>
  <dcterms:modified xsi:type="dcterms:W3CDTF">2018-11-01T20:27:42Z</dcterms:modified>
</cp:coreProperties>
</file>