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8"/>
  </p:notesMasterIdLst>
  <p:handoutMasterIdLst>
    <p:handoutMasterId r:id="rId9"/>
  </p:handoutMasterIdLst>
  <p:sldIdLst>
    <p:sldId id="1710" r:id="rId2"/>
    <p:sldId id="1748" r:id="rId3"/>
    <p:sldId id="1749" r:id="rId4"/>
    <p:sldId id="1750" r:id="rId5"/>
    <p:sldId id="1751" r:id="rId6"/>
    <p:sldId id="1752" r:id="rId7"/>
  </p:sldIdLst>
  <p:sldSz cx="9144000" cy="6858000" type="screen4x3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9920"/>
    <a:srgbClr val="178EFF"/>
    <a:srgbClr val="DDDBDC"/>
    <a:srgbClr val="D4ED9D"/>
    <a:srgbClr val="E2F9FF"/>
    <a:srgbClr val="D6E9FF"/>
    <a:srgbClr val="EBFFD7"/>
    <a:srgbClr val="E4EFFF"/>
    <a:srgbClr val="FF0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472" y="176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3912" y="-112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BBF08DED-5DD1-C446-AF1F-7900A14B67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9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2651A8F6-0DAF-3245-ABCD-6CAFA2B78D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27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B775B-EC38-B547-B7F1-56EA4A640ABD}" type="slidenum">
              <a:rPr lang="en-US">
                <a:latin typeface="Arial" pitchFamily="-112" charset="0"/>
              </a:rPr>
              <a:pPr/>
              <a:t>1</a:t>
            </a:fld>
            <a:endParaRPr lang="en-US" dirty="0">
              <a:latin typeface="Arial" pitchFamily="-112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33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_GLOBE_FULL_IMAGE-SM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7391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3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43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676400"/>
            <a:ext cx="6400800" cy="1752600"/>
          </a:xfrm>
        </p:spPr>
        <p:txBody>
          <a:bodyPr/>
          <a:lstStyle>
            <a:lvl1pPr marL="0" indent="0" algn="ctr">
              <a:buFont typeface="Arial" pitchFamily="-109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3203D0-47BC-404D-AA64-320A3B378A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4F198-5987-8641-9F4D-88DB1FEFEE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307A-D018-7549-86B8-44A6C1358E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AE82-5E37-414C-8C14-1CE5E4AABF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5059-FDC1-6D46-AE74-C334E4938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376FB-78AD-174D-AE45-E1420FD10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3F3F8-EA31-D044-955D-0F8C159223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6E113-0630-0743-B9E8-56D26D434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A1B7D-F147-C84E-9805-D44BAD579B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1DB25-6882-774A-92E4-DA6AAC9200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D4205-4164-6749-A9D8-2308995FC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78F5-FBDD-0540-B44E-61B8DD13E8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51BD-2551-7F49-B58D-ABFB37034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22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42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422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42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62BF74-1A79-7649-BA9F-7835E4352C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6" descr="ES_07_NoUnav_Bann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886DEF-EAEE-F84F-AD5D-561E23B695CB}" type="slidenum">
              <a:rPr lang="en-US">
                <a:latin typeface="Arial" pitchFamily="-112" charset="0"/>
              </a:rPr>
              <a:pPr/>
              <a:t>1</a:t>
            </a:fld>
            <a:endParaRPr lang="en-US" dirty="0">
              <a:latin typeface="Arial" pitchFamily="-112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4000" y="838200"/>
            <a:ext cx="8128000" cy="1143000"/>
          </a:xfrm>
        </p:spPr>
        <p:txBody>
          <a:bodyPr/>
          <a:lstStyle/>
          <a:p>
            <a:pPr eaLnBrk="1" hangingPunct="1"/>
            <a:r>
              <a:rPr lang="en-US" dirty="0"/>
              <a:t>Drilling &amp; Installs 2018 </a:t>
            </a:r>
            <a:br>
              <a:rPr lang="en-US" dirty="0"/>
            </a:br>
            <a:r>
              <a:rPr lang="en-US" sz="2400" dirty="0"/>
              <a:t>Order and method, and 'the little gray cells</a:t>
            </a:r>
            <a:r>
              <a:rPr lang="en-US" dirty="0"/>
              <a:t>'</a:t>
            </a:r>
            <a:endParaRPr lang="en-US" sz="2800" i="1" dirty="0"/>
          </a:p>
        </p:txBody>
      </p:sp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177002" y="5924819"/>
            <a:ext cx="2567882" cy="560153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  <a:buFont typeface="Arial" pitchFamily="-112" charset="0"/>
              <a:buNone/>
            </a:pPr>
            <a:r>
              <a:rPr lang="en-US" sz="1600" b="0" i="1" dirty="0">
                <a:solidFill>
                  <a:schemeClr val="bg1"/>
                </a:solidFill>
              </a:rPr>
              <a:t>October 29th, 2018</a:t>
            </a:r>
          </a:p>
          <a:p>
            <a:pPr algn="l">
              <a:lnSpc>
                <a:spcPct val="95000"/>
              </a:lnSpc>
              <a:buFont typeface="Arial" pitchFamily="-112" charset="0"/>
              <a:buNone/>
            </a:pPr>
            <a:r>
              <a:rPr lang="en-US" sz="1600" b="0" i="1" dirty="0">
                <a:solidFill>
                  <a:schemeClr val="bg1"/>
                </a:solidFill>
              </a:rPr>
              <a:t>SITS Meeting, Tucson, AZ</a:t>
            </a:r>
          </a:p>
        </p:txBody>
      </p:sp>
      <p:sp>
        <p:nvSpPr>
          <p:cNvPr id="18437" name="Rectangle 14"/>
          <p:cNvSpPr>
            <a:spLocks noChangeArrowheads="1"/>
          </p:cNvSpPr>
          <p:nvPr/>
        </p:nvSpPr>
        <p:spPr bwMode="auto">
          <a:xfrm>
            <a:off x="4430532" y="2423926"/>
            <a:ext cx="4357867" cy="1554272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l">
              <a:lnSpc>
                <a:spcPct val="95000"/>
              </a:lnSpc>
              <a:buFont typeface="Arial" pitchFamily="-112" charset="0"/>
              <a:buNone/>
            </a:pPr>
            <a:r>
              <a:rPr lang="en-US" sz="2000" b="0" dirty="0">
                <a:solidFill>
                  <a:schemeClr val="bg1"/>
                </a:solidFill>
              </a:rPr>
              <a:t>Jeremy Miner</a:t>
            </a:r>
          </a:p>
          <a:p>
            <a:pPr lvl="1" algn="l">
              <a:lnSpc>
                <a:spcPct val="95000"/>
              </a:lnSpc>
              <a:buFont typeface="Arial" pitchFamily="-112" charset="0"/>
              <a:buNone/>
            </a:pPr>
            <a:r>
              <a:rPr lang="en-US" sz="2000" b="0" dirty="0">
                <a:solidFill>
                  <a:schemeClr val="bg1"/>
                </a:solidFill>
              </a:rPr>
              <a:t>	Field Operations Manager</a:t>
            </a:r>
          </a:p>
          <a:p>
            <a:pPr lvl="1" algn="l">
              <a:lnSpc>
                <a:spcPct val="95000"/>
              </a:lnSpc>
              <a:buFont typeface="Arial" pitchFamily="-112" charset="0"/>
              <a:buNone/>
            </a:pPr>
            <a:endParaRPr lang="en-US" sz="2000" b="0" dirty="0">
              <a:solidFill>
                <a:schemeClr val="bg1"/>
              </a:solidFill>
            </a:endParaRPr>
          </a:p>
          <a:p>
            <a:pPr lvl="1" algn="l">
              <a:lnSpc>
                <a:spcPct val="95000"/>
              </a:lnSpc>
              <a:buFont typeface="Arial" pitchFamily="-112" charset="0"/>
              <a:buNone/>
            </a:pPr>
            <a:endParaRPr lang="en-US" sz="2000" b="0" dirty="0">
              <a:solidFill>
                <a:schemeClr val="bg1"/>
              </a:solidFill>
            </a:endParaRPr>
          </a:p>
          <a:p>
            <a:pPr lvl="1" algn="l">
              <a:lnSpc>
                <a:spcPct val="95000"/>
              </a:lnSpc>
              <a:buFont typeface="Arial" pitchFamily="-112" charset="0"/>
              <a:buNone/>
            </a:pPr>
            <a:endParaRPr lang="en-US" sz="2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ACB5AB-A5DF-624A-A67F-A63B7D7D7A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9156" y="2620620"/>
            <a:ext cx="4437384" cy="40385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A34C6F-C2CF-1F44-8968-414FE9AA9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540" y="1242391"/>
            <a:ext cx="4293704" cy="3220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FD90-6C79-E24B-A197-F434776630D8}"/>
              </a:ext>
            </a:extLst>
          </p:cNvPr>
          <p:cNvSpPr txBox="1"/>
          <p:nvPr/>
        </p:nvSpPr>
        <p:spPr>
          <a:xfrm>
            <a:off x="259156" y="1046922"/>
            <a:ext cx="4437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/>
              <a:t>Sensor(s): 3 component Broadband seismometer, Strong motion seismometer, Meteorological Sensor, Infrasound, and others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/>
              <a:t>Datalogger and local data storage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/>
              <a:t>Power and real-time/near real-time data telemetry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44BD90-5AB0-2E4D-9AE1-473A2A97C7E7}"/>
              </a:ext>
            </a:extLst>
          </p:cNvPr>
          <p:cNvSpPr txBox="1"/>
          <p:nvPr/>
        </p:nvSpPr>
        <p:spPr>
          <a:xfrm>
            <a:off x="5401079" y="934614"/>
            <a:ext cx="2884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O28M Seismic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58782-CF65-FD44-81A1-E3A291FDF82F}"/>
              </a:ext>
            </a:extLst>
          </p:cNvPr>
          <p:cNvSpPr txBox="1"/>
          <p:nvPr/>
        </p:nvSpPr>
        <p:spPr>
          <a:xfrm>
            <a:off x="5058078" y="222912"/>
            <a:ext cx="3756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Borehole Station Design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CD7796-E3A2-0B43-9282-BE1A44A5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540" y="4499114"/>
            <a:ext cx="1917148" cy="143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24956-1C32-E948-8D8C-391FE1567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991" y="5310807"/>
            <a:ext cx="2093844" cy="1570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FCAF3E-9121-7942-8D65-8B370CE55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852" y="4499114"/>
            <a:ext cx="1917148" cy="14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62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 Placeholder 2">
            <a:extLst>
              <a:ext uri="{FF2B5EF4-FFF2-40B4-BE49-F238E27FC236}">
                <a16:creationId xmlns:a16="http://schemas.microsoft.com/office/drawing/2014/main" id="{41B93D79-B55C-FE4F-B0E4-A27A60B3FE4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728497" y="922625"/>
            <a:ext cx="3810000" cy="2614377"/>
          </a:xfrm>
        </p:spPr>
        <p:txBody>
          <a:bodyPr/>
          <a:lstStyle/>
          <a:p>
            <a:r>
              <a:rPr lang="en-US" sz="1800" dirty="0"/>
              <a:t>Down the Hole Hammer (DTH) primary drilling method all generations (best in bedrock)</a:t>
            </a:r>
          </a:p>
          <a:p>
            <a:r>
              <a:rPr lang="en-US" sz="1800" dirty="0"/>
              <a:t>Solid Stem Auger (SSA) secondary drilling method (best in soils)</a:t>
            </a:r>
          </a:p>
          <a:p>
            <a:r>
              <a:rPr lang="en-US" sz="1800" dirty="0"/>
              <a:t>Air Rotary drilling has potential in mixed media, needs developing for GEN 3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CC9C3-80AD-5645-9715-032ACF2B100D}"/>
              </a:ext>
            </a:extLst>
          </p:cNvPr>
          <p:cNvSpPr txBox="1"/>
          <p:nvPr/>
        </p:nvSpPr>
        <p:spPr>
          <a:xfrm>
            <a:off x="5668705" y="225285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Drill Development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7BC626B-1B80-EF48-9A31-348AC00EAD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17" y="922625"/>
            <a:ext cx="2657137" cy="199285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1DF66E-2D98-7D40-AE2B-2C5A4CB7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497" y="991165"/>
            <a:ext cx="2565751" cy="1924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A6E8D3-706A-F84E-9AB1-F710F765A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19447" y="4354848"/>
            <a:ext cx="2821533" cy="21161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B40323-1CC8-B640-8ACF-81C0DFE0C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34114" y="4354582"/>
            <a:ext cx="2819398" cy="21145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C16CEC-C481-A540-90DC-272C526EA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255576" y="4341331"/>
            <a:ext cx="2819400" cy="21145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8A2E8D-4E4C-464A-A58E-FA8C9CA72ACC}"/>
              </a:ext>
            </a:extLst>
          </p:cNvPr>
          <p:cNvSpPr txBox="1"/>
          <p:nvPr/>
        </p:nvSpPr>
        <p:spPr>
          <a:xfrm>
            <a:off x="677071" y="299031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FCF69D-9250-7842-841C-8F26A855F67C}"/>
              </a:ext>
            </a:extLst>
          </p:cNvPr>
          <p:cNvSpPr txBox="1"/>
          <p:nvPr/>
        </p:nvSpPr>
        <p:spPr>
          <a:xfrm>
            <a:off x="7371984" y="298401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88B54-9CFA-C14E-8801-225047163AE8}"/>
              </a:ext>
            </a:extLst>
          </p:cNvPr>
          <p:cNvSpPr txBox="1"/>
          <p:nvPr/>
        </p:nvSpPr>
        <p:spPr>
          <a:xfrm>
            <a:off x="3866759" y="352250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 3</a:t>
            </a: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D5594F78-4A91-F648-9C32-338536D2C07E}"/>
              </a:ext>
            </a:extLst>
          </p:cNvPr>
          <p:cNvCxnSpPr>
            <a:stCxn id="30" idx="3"/>
            <a:endCxn id="22" idx="1"/>
          </p:cNvCxnSpPr>
          <p:nvPr/>
        </p:nvCxnSpPr>
        <p:spPr bwMode="auto">
          <a:xfrm>
            <a:off x="4820866" y="3722560"/>
            <a:ext cx="3109348" cy="279597"/>
          </a:xfrm>
          <a:prstGeom prst="curvedConnector2">
            <a:avLst/>
          </a:prstGeom>
          <a:solidFill>
            <a:schemeClr val="accent1">
              <a:alpha val="2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3702DFBB-B37B-C246-9A66-B70E24270D2B}"/>
              </a:ext>
            </a:extLst>
          </p:cNvPr>
          <p:cNvCxnSpPr>
            <a:stCxn id="30" idx="1"/>
            <a:endCxn id="26" idx="1"/>
          </p:cNvCxnSpPr>
          <p:nvPr/>
        </p:nvCxnSpPr>
        <p:spPr bwMode="auto">
          <a:xfrm rot="10800000" flipV="1">
            <a:off x="1154125" y="3722560"/>
            <a:ext cx="2712635" cy="266346"/>
          </a:xfrm>
          <a:prstGeom prst="curvedConnector2">
            <a:avLst/>
          </a:prstGeom>
          <a:solidFill>
            <a:schemeClr val="accent1">
              <a:alpha val="2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F41DAD-5519-7745-851C-517034F5F3DF}"/>
              </a:ext>
            </a:extLst>
          </p:cNvPr>
          <p:cNvCxnSpPr>
            <a:stCxn id="30" idx="2"/>
          </p:cNvCxnSpPr>
          <p:nvPr/>
        </p:nvCxnSpPr>
        <p:spPr bwMode="auto">
          <a:xfrm flipH="1">
            <a:off x="4343812" y="3922615"/>
            <a:ext cx="1" cy="279597"/>
          </a:xfrm>
          <a:prstGeom prst="straightConnector1">
            <a:avLst/>
          </a:prstGeom>
          <a:solidFill>
            <a:schemeClr val="accent1">
              <a:alpha val="2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04D022E5-4C39-EF41-892F-7B685A7D3358}"/>
              </a:ext>
            </a:extLst>
          </p:cNvPr>
          <p:cNvCxnSpPr>
            <a:stCxn id="27" idx="3"/>
            <a:endCxn id="16" idx="2"/>
          </p:cNvCxnSpPr>
          <p:nvPr/>
        </p:nvCxnSpPr>
        <p:spPr bwMode="auto">
          <a:xfrm flipH="1" flipV="1">
            <a:off x="1378886" y="2915478"/>
            <a:ext cx="252292" cy="274888"/>
          </a:xfrm>
          <a:prstGeom prst="curvedConnector4">
            <a:avLst>
              <a:gd name="adj1" fmla="val -90609"/>
              <a:gd name="adj2" fmla="val 86388"/>
            </a:avLst>
          </a:prstGeom>
          <a:solidFill>
            <a:schemeClr val="accent1">
              <a:alpha val="2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AC011DC2-3A7E-414B-B549-40D4ADE3E201}"/>
              </a:ext>
            </a:extLst>
          </p:cNvPr>
          <p:cNvCxnSpPr>
            <a:cxnSpLocks/>
            <a:stCxn id="28" idx="1"/>
            <a:endCxn id="28" idx="0"/>
          </p:cNvCxnSpPr>
          <p:nvPr/>
        </p:nvCxnSpPr>
        <p:spPr bwMode="auto">
          <a:xfrm rot="10800000" flipH="1">
            <a:off x="7371984" y="2984019"/>
            <a:ext cx="477054" cy="200055"/>
          </a:xfrm>
          <a:prstGeom prst="curvedConnector4">
            <a:avLst>
              <a:gd name="adj1" fmla="val -47919"/>
              <a:gd name="adj2" fmla="val 88408"/>
            </a:avLst>
          </a:prstGeom>
          <a:solidFill>
            <a:schemeClr val="accent1">
              <a:alpha val="2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CBC9CB9-AE3D-BA4F-9B74-8D8935256C77}"/>
              </a:ext>
            </a:extLst>
          </p:cNvPr>
          <p:cNvSpPr txBox="1"/>
          <p:nvPr/>
        </p:nvSpPr>
        <p:spPr>
          <a:xfrm>
            <a:off x="96849" y="991165"/>
            <a:ext cx="575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N20K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169868-5EE5-DD45-A3D8-8A135640455C}"/>
              </a:ext>
            </a:extLst>
          </p:cNvPr>
          <p:cNvSpPr txBox="1"/>
          <p:nvPr/>
        </p:nvSpPr>
        <p:spPr>
          <a:xfrm>
            <a:off x="8412489" y="1089534"/>
            <a:ext cx="575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N19K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967C4A-C64B-0847-8CBC-4C74DD238ACE}"/>
              </a:ext>
            </a:extLst>
          </p:cNvPr>
          <p:cNvSpPr txBox="1"/>
          <p:nvPr/>
        </p:nvSpPr>
        <p:spPr>
          <a:xfrm>
            <a:off x="40744" y="4063712"/>
            <a:ext cx="68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KLRS2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6DE475-9CD2-9D40-B22D-1F47D2800979}"/>
              </a:ext>
            </a:extLst>
          </p:cNvPr>
          <p:cNvSpPr txBox="1"/>
          <p:nvPr/>
        </p:nvSpPr>
        <p:spPr>
          <a:xfrm>
            <a:off x="3323021" y="4069196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AK.PIN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FCC07C-A6CD-F945-9C52-38D75D44D422}"/>
              </a:ext>
            </a:extLst>
          </p:cNvPr>
          <p:cNvSpPr txBox="1"/>
          <p:nvPr/>
        </p:nvSpPr>
        <p:spPr>
          <a:xfrm>
            <a:off x="6900395" y="4058800"/>
            <a:ext cx="713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AK.HIN</a:t>
            </a:r>
          </a:p>
        </p:txBody>
      </p:sp>
    </p:spTree>
    <p:extLst>
      <p:ext uri="{BB962C8B-B14F-4D97-AF65-F5344CB8AC3E}">
        <p14:creationId xmlns:p14="http://schemas.microsoft.com/office/powerpoint/2010/main" val="3179628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95D6228-98C6-9846-A8FB-C9BA18FE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260" y="5692914"/>
            <a:ext cx="1652065" cy="1009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40461-154A-EE47-97F0-20913C1B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06" y="1347857"/>
            <a:ext cx="1862580" cy="22617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6E8D44-551B-DC40-84B7-B8A0B48486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4296" y="776355"/>
            <a:ext cx="2032000" cy="2032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643836-24D1-3A4B-93F3-004A20F8B6F3}"/>
              </a:ext>
            </a:extLst>
          </p:cNvPr>
          <p:cNvSpPr txBox="1"/>
          <p:nvPr/>
        </p:nvSpPr>
        <p:spPr>
          <a:xfrm>
            <a:off x="5638253" y="225285"/>
            <a:ext cx="330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Sensor Placement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C5CB0D-A0D9-2C46-807E-86145D8B5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283" y="1347857"/>
            <a:ext cx="3015605" cy="2261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DF0EF3-8F16-EB4D-9875-DEFB89F22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91991" y="1264444"/>
            <a:ext cx="2407202" cy="1805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8FEACB-D84D-7E41-B01D-DEF187CCA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482330" y="4266441"/>
            <a:ext cx="2807802" cy="2105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1B975A-D3AD-E946-BA39-F8A24A600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55379" y="3796058"/>
            <a:ext cx="1346201" cy="1009651"/>
          </a:xfrm>
          <a:prstGeom prst="rect">
            <a:avLst/>
          </a:prstGeom>
        </p:spPr>
      </p:pic>
      <p:sp useBgFill="1">
        <p:nvSpPr>
          <p:cNvPr id="19" name="Text Placeholder 2">
            <a:extLst>
              <a:ext uri="{FF2B5EF4-FFF2-40B4-BE49-F238E27FC236}">
                <a16:creationId xmlns:a16="http://schemas.microsoft.com/office/drawing/2014/main" id="{6633C007-3422-CD44-9E16-10EFF8B02E9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4296" y="3627783"/>
            <a:ext cx="3810000" cy="3248439"/>
          </a:xfrm>
        </p:spPr>
        <p:txBody>
          <a:bodyPr/>
          <a:lstStyle/>
          <a:p>
            <a:r>
              <a:rPr lang="en-US" sz="1800" dirty="0"/>
              <a:t>OCTANS gyrocompass primary orienting tool</a:t>
            </a:r>
          </a:p>
          <a:p>
            <a:r>
              <a:rPr lang="en-US" sz="1800" dirty="0"/>
              <a:t>Azimuthal Pointing System (APS) secondary</a:t>
            </a:r>
          </a:p>
          <a:p>
            <a:r>
              <a:rPr lang="en-US" sz="1800" dirty="0"/>
              <a:t>Developed new orienting rods and kit</a:t>
            </a:r>
          </a:p>
          <a:p>
            <a:r>
              <a:rPr lang="en-US" sz="1800" dirty="0"/>
              <a:t>Continued development on QUADRANS (fiber optic gyrocompass) and SBG Inertial Navigation Systems (INS)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1AAD985-7BAE-1648-83BA-75A9FB89D4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7802" y="4346713"/>
            <a:ext cx="1681646" cy="16816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BA38F3-3E30-D146-BD88-F6DF1AA83B59}"/>
              </a:ext>
            </a:extLst>
          </p:cNvPr>
          <p:cNvSpPr txBox="1"/>
          <p:nvPr/>
        </p:nvSpPr>
        <p:spPr>
          <a:xfrm>
            <a:off x="6795379" y="3572758"/>
            <a:ext cx="2300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R17L Station upgrade</a:t>
            </a:r>
          </a:p>
        </p:txBody>
      </p:sp>
    </p:spTree>
    <p:extLst>
      <p:ext uri="{BB962C8B-B14F-4D97-AF65-F5344CB8AC3E}">
        <p14:creationId xmlns:p14="http://schemas.microsoft.com/office/powerpoint/2010/main" val="406781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4941B7-9BA7-F541-B0B0-A002883BC0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5349" y="994392"/>
            <a:ext cx="3392875" cy="192842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5E717-CF7B-4F4D-ACCD-C11379CF114D}"/>
              </a:ext>
            </a:extLst>
          </p:cNvPr>
          <p:cNvSpPr txBox="1"/>
          <p:nvPr/>
        </p:nvSpPr>
        <p:spPr>
          <a:xfrm>
            <a:off x="5578941" y="225285"/>
            <a:ext cx="3419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Sensor Orientation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C572BC-267E-284E-BC09-4498D08EC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44" y="3985309"/>
            <a:ext cx="2600016" cy="20321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743AED-1C54-0948-850C-145B17A875F3}"/>
              </a:ext>
            </a:extLst>
          </p:cNvPr>
          <p:cNvSpPr txBox="1"/>
          <p:nvPr/>
        </p:nvSpPr>
        <p:spPr>
          <a:xfrm>
            <a:off x="6295399" y="2989308"/>
            <a:ext cx="2013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 Orientation with OCTANS with parallel mount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E9A50-BA86-474D-BAA5-565AF1BDBD5D}"/>
              </a:ext>
            </a:extLst>
          </p:cNvPr>
          <p:cNvSpPr txBox="1"/>
          <p:nvPr/>
        </p:nvSpPr>
        <p:spPr>
          <a:xfrm>
            <a:off x="6349794" y="6017505"/>
            <a:ext cx="2034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 pointed with APS with a perpendicular mount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45123C-9177-624B-B199-2E68E887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" y="897705"/>
            <a:ext cx="5286661" cy="4353721"/>
          </a:xfrm>
          <a:prstGeom prst="rect">
            <a:avLst/>
          </a:prstGeom>
        </p:spPr>
      </p:pic>
      <p:sp useBgFill="1">
        <p:nvSpPr>
          <p:cNvPr id="25" name="Text Placeholder 2">
            <a:extLst>
              <a:ext uri="{FF2B5EF4-FFF2-40B4-BE49-F238E27FC236}">
                <a16:creationId xmlns:a16="http://schemas.microsoft.com/office/drawing/2014/main" id="{DB48527B-4951-2543-9FF9-2A8ABFA7929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4295" y="5088839"/>
            <a:ext cx="5760201" cy="1469335"/>
          </a:xfrm>
        </p:spPr>
        <p:txBody>
          <a:bodyPr/>
          <a:lstStyle/>
          <a:p>
            <a:r>
              <a:rPr lang="en-US" sz="1800" dirty="0"/>
              <a:t>Seismometer is bedded in a level and sealed casing, then oriented</a:t>
            </a:r>
          </a:p>
          <a:p>
            <a:r>
              <a:rPr lang="en-US" sz="1800" dirty="0"/>
              <a:t>Bedding sand arrests ancillary movement of the sensor</a:t>
            </a:r>
          </a:p>
          <a:p>
            <a:r>
              <a:rPr lang="en-US" sz="1800" dirty="0"/>
              <a:t>The casing annulus is insulated to reduce thermal impacts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5698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Text Placeholder 2">
            <a:extLst>
              <a:ext uri="{FF2B5EF4-FFF2-40B4-BE49-F238E27FC236}">
                <a16:creationId xmlns:a16="http://schemas.microsoft.com/office/drawing/2014/main" id="{0A55C1DD-8357-4B43-B2F9-EE5E9CF1F01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724469" y="1986137"/>
            <a:ext cx="3536901" cy="3526733"/>
          </a:xfrm>
        </p:spPr>
        <p:txBody>
          <a:bodyPr/>
          <a:lstStyle/>
          <a:p>
            <a:r>
              <a:rPr lang="en-US" sz="1800" dirty="0"/>
              <a:t>Detailed engineering of components</a:t>
            </a:r>
          </a:p>
          <a:p>
            <a:r>
              <a:rPr lang="en-US" sz="1800" dirty="0"/>
              <a:t>Thorough planning of pre-mobilization and mobilization time tables</a:t>
            </a:r>
          </a:p>
          <a:p>
            <a:r>
              <a:rPr lang="en-US" sz="1800" dirty="0"/>
              <a:t>Careful selection of subcontractors</a:t>
            </a:r>
          </a:p>
          <a:p>
            <a:r>
              <a:rPr lang="en-US" sz="1800" dirty="0"/>
              <a:t>Extensive testing of equipment</a:t>
            </a:r>
          </a:p>
          <a:p>
            <a:r>
              <a:rPr lang="en-US" sz="1800" dirty="0"/>
              <a:t>Excellent field execution</a:t>
            </a:r>
          </a:p>
          <a:p>
            <a:r>
              <a:rPr lang="en-US" sz="1800" dirty="0"/>
              <a:t>Pinch of good luck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45C149-8850-C348-B34A-4126D21A27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9671" y="4823721"/>
            <a:ext cx="2764235" cy="19878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CF371-8CE4-7B47-909D-02000F1063C5}"/>
              </a:ext>
            </a:extLst>
          </p:cNvPr>
          <p:cNvSpPr txBox="1"/>
          <p:nvPr/>
        </p:nvSpPr>
        <p:spPr>
          <a:xfrm>
            <a:off x="5617417" y="225285"/>
            <a:ext cx="3342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Recipe for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AC07F0-5891-8447-8455-50266BF69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17" y="870045"/>
            <a:ext cx="2761890" cy="1984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36E87B-0843-1444-BB40-089157B8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588" y="2836458"/>
            <a:ext cx="2763320" cy="1977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CF24D0-D5BA-C44A-9F71-9C56633E1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17" y="870045"/>
            <a:ext cx="2015901" cy="1304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7D3279-9483-F347-A131-8D8737D2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6" y="1752571"/>
            <a:ext cx="2015901" cy="13044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8E232-BDDD-A345-A87D-338E8F73B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07" y="5241200"/>
            <a:ext cx="2146852" cy="1610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1E42CA-884D-434E-8EA1-B7A4360AD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04" y="4257576"/>
            <a:ext cx="2099786" cy="1493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F43ECA-CEDF-E047-AA9A-A45D9D451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42" y="3058256"/>
            <a:ext cx="2094534" cy="1179145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35A44F04-CF89-0F47-AE09-3BF8F131A966}"/>
              </a:ext>
            </a:extLst>
          </p:cNvPr>
          <p:cNvSpPr/>
          <p:nvPr/>
        </p:nvSpPr>
        <p:spPr bwMode="auto">
          <a:xfrm>
            <a:off x="3489208" y="1190943"/>
            <a:ext cx="1934818" cy="576469"/>
          </a:xfrm>
          <a:prstGeom prst="rightArrow">
            <a:avLst/>
          </a:prstGeom>
          <a:solidFill>
            <a:srgbClr val="7030A0">
              <a:alpha val="25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solidFill>
                  <a:srgbClr val="0070C0"/>
                </a:solidFill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F2C608DC-4BDB-434D-8929-8A0004B861B8}"/>
              </a:ext>
            </a:extLst>
          </p:cNvPr>
          <p:cNvSpPr/>
          <p:nvPr/>
        </p:nvSpPr>
        <p:spPr bwMode="auto">
          <a:xfrm>
            <a:off x="3518452" y="5671894"/>
            <a:ext cx="1934818" cy="576469"/>
          </a:xfrm>
          <a:prstGeom prst="rightArrow">
            <a:avLst/>
          </a:prstGeom>
          <a:solidFill>
            <a:srgbClr val="7030A0">
              <a:alpha val="25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solidFill>
                  <a:srgbClr val="0070C0"/>
                </a:solidFill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03168"/>
      </p:ext>
    </p:extLst>
  </p:cSld>
  <p:clrMapOvr>
    <a:masterClrMapping/>
  </p:clrMapOvr>
</p:sld>
</file>

<file path=ppt/theme/theme1.xml><?xml version="1.0" encoding="utf-8"?>
<a:theme xmlns:a="http://schemas.openxmlformats.org/drawingml/2006/main" name="Circle Strokes">
  <a:themeElements>
    <a:clrScheme name="Circle Strokes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ircle Stroke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ircle Strok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2004:Templates:Presentations:Designs:Circle Strokes</Template>
  <TotalTime>47934</TotalTime>
  <Words>235</Words>
  <Application>Microsoft Macintosh PowerPoint</Application>
  <PresentationFormat>On-screen Show (4:3)</PresentationFormat>
  <Paragraphs>44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ＭＳ Ｐゴシック</vt:lpstr>
      <vt:lpstr>Arial</vt:lpstr>
      <vt:lpstr>Circle Strokes</vt:lpstr>
      <vt:lpstr>Drilling &amp; Installs 2018  Order and method, and 'the little gray cells'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EarthScope</Company>
  <LinksUpToDate>false</LinksUpToDate>
  <SharedDoc>false</SharedDoc>
  <HyperlinkBase>www.earthscope.org</HyperlinkBase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Tranportable_Array_Alaska_NPRA_2015</dc:title>
  <dc:subject/>
  <dc:creator>Max Enders</dc:creator>
  <cp:keywords/>
  <dc:description/>
  <cp:lastModifiedBy>jeremy miner</cp:lastModifiedBy>
  <cp:revision>1245</cp:revision>
  <cp:lastPrinted>2018-10-25T22:55:14Z</cp:lastPrinted>
  <dcterms:created xsi:type="dcterms:W3CDTF">2011-09-14T14:24:07Z</dcterms:created>
  <dcterms:modified xsi:type="dcterms:W3CDTF">2018-10-30T05:34:35Z</dcterms:modified>
  <cp:category/>
</cp:coreProperties>
</file>