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96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64267-7582-7646-8985-A4FA0D34F496}" type="datetimeFigureOut">
              <a:rPr lang="en-US" smtClean="0"/>
              <a:t>10/30/18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E4D5B-2773-1343-8281-161860F9B7EE}" type="slidenum">
              <a:rPr lang="en-US" smtClean="0"/>
              <a:t>‹#›</a:t>
            </a:fld>
            <a:endParaRPr lang="en-US"/>
          </a:p>
        </p:txBody>
      </p:sp>
    </p:spTree>
    <p:extLst>
      <p:ext uri="{BB962C8B-B14F-4D97-AF65-F5344CB8AC3E}">
        <p14:creationId xmlns:p14="http://schemas.microsoft.com/office/powerpoint/2010/main" val="521807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lstStyle/>
          <a:p>
            <a:r>
              <a:rPr lang="en-US" dirty="0" smtClean="0"/>
              <a:t>Introduction Slide to the Alaska TA (ATA) Project</a:t>
            </a:r>
          </a:p>
          <a:p>
            <a:endParaRPr lang="en-US" dirty="0" smtClean="0"/>
          </a:p>
          <a:p>
            <a:r>
              <a:rPr lang="en-US" dirty="0" smtClean="0"/>
              <a:t>294 is the SAGE proposed plan, due to budget this has been descoped to 262-278 stations per TA AC recommendation and Board Approval.</a:t>
            </a:r>
          </a:p>
          <a:p>
            <a:endParaRPr lang="en-US" dirty="0"/>
          </a:p>
          <a:p>
            <a:r>
              <a:rPr lang="en-US" dirty="0" smtClean="0"/>
              <a:t>The seismicity pattern in AK is shown over five years.  The Fairbanks to King Salmon is well instrumented from the road side.  The distribution of Blue (existing) stations is typical of AK.</a:t>
            </a:r>
          </a:p>
          <a:p>
            <a:endParaRPr lang="en-US" dirty="0"/>
          </a:p>
          <a:p>
            <a:r>
              <a:rPr lang="en-US" dirty="0" smtClean="0"/>
              <a:t>The TA project brings extensive geographic coveragewith dense station spacing, a technique that has proved to reveal detailed structure at range of scales from crustal to deep mantle, or about 4 miles to 1000 miles.  </a:t>
            </a:r>
            <a:endParaRPr lang="en-US" dirty="0"/>
          </a:p>
        </p:txBody>
      </p:sp>
      <p:sp>
        <p:nvSpPr>
          <p:cNvPr id="4" name="Slide Number Placeholder 3"/>
          <p:cNvSpPr>
            <a:spLocks noGrp="1"/>
          </p:cNvSpPr>
          <p:nvPr>
            <p:ph type="sldNum" sz="quarter" idx="10"/>
          </p:nvPr>
        </p:nvSpPr>
        <p:spPr/>
        <p:txBody>
          <a:bodyPr/>
          <a:lstStyle/>
          <a:p>
            <a:pPr>
              <a:defRPr/>
            </a:pPr>
            <a:fld id="{2651A8F6-0DAF-3245-ABCD-6CAFA2B78D60}" type="slidenum">
              <a:rPr lang="en-US" smtClean="0">
                <a:solidFill>
                  <a:prstClr val="black"/>
                </a:solidFill>
                <a:latin typeface="Calibri"/>
              </a:rPr>
              <a:pPr>
                <a:defRPr/>
              </a:pPr>
              <a:t>1</a:t>
            </a:fld>
            <a:endParaRPr lang="en-US">
              <a:solidFill>
                <a:prstClr val="black"/>
              </a:solidFill>
              <a:latin typeface="Calibri"/>
            </a:endParaRPr>
          </a:p>
        </p:txBody>
      </p:sp>
    </p:spTree>
    <p:extLst>
      <p:ext uri="{BB962C8B-B14F-4D97-AF65-F5344CB8AC3E}">
        <p14:creationId xmlns:p14="http://schemas.microsoft.com/office/powerpoint/2010/main" val="170555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3" descr="_GLOBE_FULL_IMAGE-SM"/>
          <p:cNvPicPr>
            <a:picLocks noChangeAspect="1" noChangeArrowheads="1"/>
          </p:cNvPicPr>
          <p:nvPr userDrawn="1"/>
        </p:nvPicPr>
        <p:blipFill>
          <a:blip r:embed="rId2"/>
          <a:srcRect/>
          <a:stretch>
            <a:fillRect/>
          </a:stretch>
        </p:blipFill>
        <p:spPr bwMode="auto">
          <a:xfrm>
            <a:off x="0" y="50800"/>
            <a:ext cx="7391400" cy="6781800"/>
          </a:xfrm>
          <a:prstGeom prst="rect">
            <a:avLst/>
          </a:prstGeom>
          <a:noFill/>
          <a:ln w="9525">
            <a:noFill/>
            <a:miter lim="800000"/>
            <a:headEnd/>
            <a:tailEnd/>
          </a:ln>
        </p:spPr>
      </p:pic>
      <p:sp>
        <p:nvSpPr>
          <p:cNvPr id="2143235" name="Rectangle 3"/>
          <p:cNvSpPr>
            <a:spLocks noGrp="1" noChangeArrowheads="1"/>
          </p:cNvSpPr>
          <p:nvPr>
            <p:ph type="ctrTitle"/>
          </p:nvPr>
        </p:nvSpPr>
        <p:spPr>
          <a:xfrm>
            <a:off x="838200" y="228600"/>
            <a:ext cx="7772400" cy="1143000"/>
          </a:xfrm>
        </p:spPr>
        <p:txBody>
          <a:bodyPr/>
          <a:lstStyle>
            <a:lvl1pPr>
              <a:defRPr>
                <a:solidFill>
                  <a:schemeClr val="bg1"/>
                </a:solidFill>
              </a:defRPr>
            </a:lvl1pPr>
          </a:lstStyle>
          <a:p>
            <a:r>
              <a:rPr lang="en-US"/>
              <a:t>Click to edit Master title style</a:t>
            </a:r>
          </a:p>
        </p:txBody>
      </p:sp>
      <p:sp>
        <p:nvSpPr>
          <p:cNvPr id="2143236" name="Rectangle 4"/>
          <p:cNvSpPr>
            <a:spLocks noGrp="1" noChangeArrowheads="1"/>
          </p:cNvSpPr>
          <p:nvPr>
            <p:ph type="subTitle" idx="1"/>
          </p:nvPr>
        </p:nvSpPr>
        <p:spPr>
          <a:xfrm>
            <a:off x="2362200" y="1676400"/>
            <a:ext cx="6400800" cy="1752600"/>
          </a:xfrm>
        </p:spPr>
        <p:txBody>
          <a:bodyPr/>
          <a:lstStyle>
            <a:lvl1pPr marL="0" indent="0" algn="ctr">
              <a:buFont typeface="Arial" pitchFamily="-109" charset="0"/>
              <a:buNone/>
              <a:defRPr>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chemeClr val="bg1"/>
                </a:solidFill>
              </a:defRPr>
            </a:lvl1pPr>
          </a:lstStyle>
          <a:p>
            <a:pPr>
              <a:defRPr/>
            </a:pPr>
            <a:endParaRPr lang="en-US">
              <a:solidFill>
                <a:srgbClr val="FFFFFF"/>
              </a:solidFill>
              <a:ea typeface="ＭＳ Ｐゴシック"/>
              <a:cs typeface="ＭＳ Ｐゴシック"/>
            </a:endParaRPr>
          </a:p>
        </p:txBody>
      </p:sp>
      <p:sp>
        <p:nvSpPr>
          <p:cNvPr id="6" name="Rectangle 6"/>
          <p:cNvSpPr>
            <a:spLocks noGrp="1" noChangeArrowheads="1"/>
          </p:cNvSpPr>
          <p:nvPr>
            <p:ph type="ftr" sz="quarter" idx="11"/>
          </p:nvPr>
        </p:nvSpPr>
        <p:spPr/>
        <p:txBody>
          <a:bodyPr/>
          <a:lstStyle>
            <a:lvl1pPr>
              <a:defRPr>
                <a:solidFill>
                  <a:schemeClr val="bg1"/>
                </a:solidFill>
              </a:defRPr>
            </a:lvl1pPr>
          </a:lstStyle>
          <a:p>
            <a:pPr>
              <a:defRPr/>
            </a:pPr>
            <a:endParaRPr lang="en-US">
              <a:solidFill>
                <a:srgbClr val="FFFFFF"/>
              </a:solidFill>
              <a:ea typeface="ＭＳ Ｐゴシック"/>
              <a:cs typeface="ＭＳ Ｐゴシック"/>
            </a:endParaRPr>
          </a:p>
        </p:txBody>
      </p:sp>
      <p:sp>
        <p:nvSpPr>
          <p:cNvPr id="7" name="Rectangle 7"/>
          <p:cNvSpPr>
            <a:spLocks noGrp="1" noChangeArrowheads="1"/>
          </p:cNvSpPr>
          <p:nvPr>
            <p:ph type="sldNum" sz="quarter" idx="12"/>
          </p:nvPr>
        </p:nvSpPr>
        <p:spPr>
          <a:xfrm>
            <a:off x="6553200" y="6248400"/>
            <a:ext cx="1905000" cy="457200"/>
          </a:xfrm>
        </p:spPr>
        <p:txBody>
          <a:bodyPr/>
          <a:lstStyle>
            <a:lvl1pPr>
              <a:defRPr>
                <a:solidFill>
                  <a:schemeClr val="bg1"/>
                </a:solidFill>
              </a:defRPr>
            </a:lvl1pPr>
          </a:lstStyle>
          <a:p>
            <a:pPr>
              <a:defRPr/>
            </a:pPr>
            <a:fld id="{7B3203D0-47BC-404D-AA64-320A3B378AF7}"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1769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14F198-5987-8641-9F4D-88DB1FEFEE7B}"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66624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AA0D307A-D018-7549-86B8-44A6C1358E69}"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43424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209800"/>
            <a:ext cx="3810000" cy="38100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AAE82-5E37-414C-8C14-1CE5E4AABF2A}"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907196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75059-FDC1-6D46-AE74-C334E4938A2D}"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654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2CA376FB-78AD-174D-AE45-E1420FD1058B}"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2195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7BC3F3F8-EA31-D044-955D-0F8C1592232F}"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28300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5416E113-0630-0743-B9E8-56D26D434B4A}"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3972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9" name="Rectangle 7"/>
          <p:cNvSpPr>
            <a:spLocks noGrp="1" noChangeArrowheads="1"/>
          </p:cNvSpPr>
          <p:nvPr>
            <p:ph type="sldNum" sz="quarter" idx="12"/>
          </p:nvPr>
        </p:nvSpPr>
        <p:spPr>
          <a:ln/>
        </p:spPr>
        <p:txBody>
          <a:bodyPr/>
          <a:lstStyle>
            <a:lvl1pPr>
              <a:defRPr/>
            </a:lvl1pPr>
          </a:lstStyle>
          <a:p>
            <a:pPr>
              <a:defRPr/>
            </a:pPr>
            <a:fld id="{5C1A1B7D-F147-C84E-9805-D44BAD579B26}"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0979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5" name="Rectangle 7"/>
          <p:cNvSpPr>
            <a:spLocks noGrp="1" noChangeArrowheads="1"/>
          </p:cNvSpPr>
          <p:nvPr>
            <p:ph type="sldNum" sz="quarter" idx="12"/>
          </p:nvPr>
        </p:nvSpPr>
        <p:spPr>
          <a:ln/>
        </p:spPr>
        <p:txBody>
          <a:bodyPr/>
          <a:lstStyle>
            <a:lvl1pPr>
              <a:defRPr/>
            </a:lvl1pPr>
          </a:lstStyle>
          <a:p>
            <a:pPr>
              <a:defRPr/>
            </a:pPr>
            <a:fld id="{C001DB25-6882-774A-92E4-DA6AAC920066}"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414616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4" name="Rectangle 7"/>
          <p:cNvSpPr>
            <a:spLocks noGrp="1" noChangeArrowheads="1"/>
          </p:cNvSpPr>
          <p:nvPr>
            <p:ph type="sldNum" sz="quarter" idx="12"/>
          </p:nvPr>
        </p:nvSpPr>
        <p:spPr>
          <a:ln/>
        </p:spPr>
        <p:txBody>
          <a:bodyPr/>
          <a:lstStyle>
            <a:lvl1pPr>
              <a:defRPr/>
            </a:lvl1pPr>
          </a:lstStyle>
          <a:p>
            <a:pPr>
              <a:defRPr/>
            </a:pPr>
            <a:fld id="{247D4205-4164-6749-A9D8-2308995FC8D8}"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88552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17CF78F5-FBDD-0540-B44E-61B8DD13E8B4}"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07756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a typeface="ＭＳ Ｐゴシック"/>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14BB51BD-2551-7F49-B58D-ABFB37034C57}" type="slidenum">
              <a:rPr lang="en-US">
                <a:solidFill>
                  <a:srgbClr val="000000"/>
                </a:solidFill>
                <a:ea typeface="ＭＳ Ｐゴシック"/>
                <a:cs typeface="ＭＳ Ｐゴシック"/>
              </a:rPr>
              <a:pPr>
                <a:def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758751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0668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85800" y="22098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4221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latin typeface="Arial" pitchFamily="-109" charset="0"/>
                <a:ea typeface="+mn-ea"/>
                <a:cs typeface="+mn-cs"/>
              </a:defRPr>
            </a:lvl1pPr>
          </a:lstStyle>
          <a:p>
            <a:pPr defTabSz="914400" fontAlgn="base">
              <a:spcBef>
                <a:spcPct val="0"/>
              </a:spcBef>
              <a:spcAft>
                <a:spcPct val="0"/>
              </a:spcAft>
              <a:defRPr/>
            </a:pPr>
            <a:endParaRPr lang="en-US">
              <a:solidFill>
                <a:srgbClr val="000000"/>
              </a:solidFill>
              <a:ea typeface="ＭＳ Ｐゴシック"/>
              <a:cs typeface="ＭＳ Ｐゴシック"/>
            </a:endParaRPr>
          </a:p>
        </p:txBody>
      </p:sp>
      <p:sp>
        <p:nvSpPr>
          <p:cNvPr id="2142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atin typeface="Arial" pitchFamily="-109" charset="0"/>
                <a:ea typeface="+mn-ea"/>
                <a:cs typeface="+mn-cs"/>
              </a:defRPr>
            </a:lvl1pPr>
          </a:lstStyle>
          <a:p>
            <a:pPr algn="ctr" defTabSz="914400" fontAlgn="base">
              <a:spcBef>
                <a:spcPct val="0"/>
              </a:spcBef>
              <a:spcAft>
                <a:spcPct val="0"/>
              </a:spcAft>
              <a:defRPr/>
            </a:pPr>
            <a:endParaRPr lang="en-US">
              <a:solidFill>
                <a:srgbClr val="000000"/>
              </a:solidFill>
              <a:ea typeface="ＭＳ Ｐゴシック"/>
              <a:cs typeface="ＭＳ Ｐゴシック"/>
            </a:endParaRPr>
          </a:p>
        </p:txBody>
      </p:sp>
      <p:sp>
        <p:nvSpPr>
          <p:cNvPr id="2142215" name="Rectangle 7"/>
          <p:cNvSpPr>
            <a:spLocks noGrp="1" noChangeArrowheads="1"/>
          </p:cNvSpPr>
          <p:nvPr>
            <p:ph type="sldNum" sz="quarter" idx="4"/>
          </p:nvPr>
        </p:nvSpPr>
        <p:spPr bwMode="auto">
          <a:xfrm>
            <a:off x="7034213"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atin typeface="Arial" pitchFamily="-109" charset="0"/>
                <a:ea typeface="+mn-ea"/>
                <a:cs typeface="+mn-cs"/>
              </a:defRPr>
            </a:lvl1pPr>
          </a:lstStyle>
          <a:p>
            <a:pPr defTabSz="914400" fontAlgn="base">
              <a:spcBef>
                <a:spcPct val="0"/>
              </a:spcBef>
              <a:spcAft>
                <a:spcPct val="0"/>
              </a:spcAft>
              <a:defRPr/>
            </a:pPr>
            <a:fld id="{1E62BF74-1A79-7649-BA9F-7835E4352CF7}" type="slidenum">
              <a:rPr lang="en-US">
                <a:solidFill>
                  <a:srgbClr val="000000"/>
                </a:solidFill>
                <a:ea typeface="ＭＳ Ｐゴシック"/>
                <a:cs typeface="ＭＳ Ｐゴシック"/>
              </a:rPr>
              <a:pPr defTabSz="914400" fontAlgn="base">
                <a:spcBef>
                  <a:spcPct val="0"/>
                </a:spcBef>
                <a:spcAft>
                  <a:spcPct val="0"/>
                </a:spcAft>
                <a:defRPr/>
              </a:pPr>
              <a:t>‹#›</a:t>
            </a:fld>
            <a:endParaRPr lang="en-US">
              <a:solidFill>
                <a:srgbClr val="000000"/>
              </a:solidFill>
              <a:ea typeface="ＭＳ Ｐゴシック"/>
              <a:cs typeface="ＭＳ Ｐゴシック"/>
            </a:endParaRPr>
          </a:p>
        </p:txBody>
      </p:sp>
      <p:pic>
        <p:nvPicPr>
          <p:cNvPr id="1031" name="Picture 16" descr="ES_07_NoUnav_Banner"/>
          <p:cNvPicPr>
            <a:picLocks noChangeAspect="1" noChangeArrowheads="1"/>
          </p:cNvPicPr>
          <p:nvPr userDrawn="1"/>
        </p:nvPicPr>
        <p:blipFill>
          <a:blip r:embed="rId16"/>
          <a:srcRect/>
          <a:stretch>
            <a:fillRect/>
          </a:stretch>
        </p:blipFill>
        <p:spPr bwMode="auto">
          <a:xfrm>
            <a:off x="0" y="0"/>
            <a:ext cx="9144000" cy="866775"/>
          </a:xfrm>
          <a:prstGeom prst="rect">
            <a:avLst/>
          </a:prstGeom>
          <a:noFill/>
          <a:ln w="9525">
            <a:noFill/>
            <a:miter lim="800000"/>
            <a:headEnd/>
            <a:tailEnd/>
          </a:ln>
        </p:spPr>
      </p:pic>
    </p:spTree>
    <p:extLst>
      <p:ext uri="{BB962C8B-B14F-4D97-AF65-F5344CB8AC3E}">
        <p14:creationId xmlns:p14="http://schemas.microsoft.com/office/powerpoint/2010/main" val="413257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Font typeface="Arial" pitchFamily="-11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112"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112"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112"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109"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109"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109"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109"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09345" y="1011867"/>
            <a:ext cx="3419716" cy="2672351"/>
          </a:xfrm>
        </p:spPr>
        <p:txBody>
          <a:bodyPr>
            <a:normAutofit lnSpcReduction="10000"/>
          </a:bodyPr>
          <a:lstStyle/>
          <a:p>
            <a:r>
              <a:rPr lang="en-US" sz="1800" dirty="0" smtClean="0"/>
              <a:t>280 stations (196 operated by IRIS)</a:t>
            </a:r>
            <a:endParaRPr lang="en-US" sz="1800" dirty="0"/>
          </a:p>
          <a:p>
            <a:r>
              <a:rPr lang="en-US" sz="1800" dirty="0"/>
              <a:t>85 km spacing</a:t>
            </a:r>
          </a:p>
          <a:p>
            <a:r>
              <a:rPr lang="en-US" sz="1800" dirty="0"/>
              <a:t>Broadband </a:t>
            </a:r>
            <a:r>
              <a:rPr lang="en-US" sz="1800" dirty="0" smtClean="0"/>
              <a:t>posthole seismometers, with infrasound</a:t>
            </a:r>
            <a:r>
              <a:rPr lang="en-US" sz="1800" dirty="0"/>
              <a:t>, </a:t>
            </a:r>
            <a:r>
              <a:rPr lang="en-US" sz="1800" dirty="0" smtClean="0"/>
              <a:t>pressure, meteorological</a:t>
            </a:r>
            <a:r>
              <a:rPr lang="en-US" sz="1800" dirty="0" smtClean="0"/>
              <a:t>, </a:t>
            </a:r>
            <a:r>
              <a:rPr lang="en-US" sz="1800" dirty="0" smtClean="0"/>
              <a:t>soil </a:t>
            </a:r>
            <a:r>
              <a:rPr lang="en-US" sz="1800" dirty="0" smtClean="0"/>
              <a:t>t</a:t>
            </a:r>
            <a:r>
              <a:rPr lang="en-US" sz="1800" dirty="0" smtClean="0"/>
              <a:t>emperature sensors</a:t>
            </a:r>
            <a:endParaRPr lang="en-US" sz="1800" dirty="0"/>
          </a:p>
          <a:p>
            <a:r>
              <a:rPr lang="en-US" sz="1800" dirty="0" smtClean="0"/>
              <a:t>Fully deployed in </a:t>
            </a:r>
            <a:r>
              <a:rPr lang="en-US" sz="1800" dirty="0"/>
              <a:t>2017</a:t>
            </a:r>
          </a:p>
        </p:txBody>
      </p:sp>
      <p:sp>
        <p:nvSpPr>
          <p:cNvPr id="10" name="Slide Number Placeholder 2"/>
          <p:cNvSpPr>
            <a:spLocks noGrp="1"/>
          </p:cNvSpPr>
          <p:nvPr>
            <p:ph type="sldNum" sz="quarter" idx="12"/>
          </p:nvPr>
        </p:nvSpPr>
        <p:spPr>
          <a:xfrm>
            <a:off x="7034213" y="6248400"/>
            <a:ext cx="1905000" cy="457200"/>
          </a:xfrm>
        </p:spPr>
        <p:txBody>
          <a:bodyPr/>
          <a:lstStyle/>
          <a:p>
            <a:pPr>
              <a:defRPr/>
            </a:pPr>
            <a:fld id="{DB5713FA-15D3-4937-8B5B-E8293981B942}" type="slidenum">
              <a:rPr lang="en-US" smtClean="0">
                <a:solidFill>
                  <a:srgbClr val="000000"/>
                </a:solidFill>
                <a:ea typeface="ＭＳ Ｐゴシック"/>
                <a:cs typeface="ＭＳ Ｐゴシック"/>
              </a:rPr>
              <a:pPr>
                <a:defRPr/>
              </a:pPr>
              <a:t>1</a:t>
            </a:fld>
            <a:endParaRPr lang="en-US" dirty="0">
              <a:solidFill>
                <a:srgbClr val="000000"/>
              </a:solidFill>
              <a:ea typeface="ＭＳ Ｐゴシック"/>
              <a:cs typeface="ＭＳ Ｐゴシック"/>
            </a:endParaRPr>
          </a:p>
        </p:txBody>
      </p:sp>
      <p:sp>
        <p:nvSpPr>
          <p:cNvPr id="9" name="TextBox 8"/>
          <p:cNvSpPr txBox="1"/>
          <p:nvPr/>
        </p:nvSpPr>
        <p:spPr>
          <a:xfrm>
            <a:off x="268825" y="3689245"/>
            <a:ext cx="3360235" cy="307778"/>
          </a:xfrm>
          <a:prstGeom prst="rect">
            <a:avLst/>
          </a:prstGeom>
          <a:solidFill>
            <a:schemeClr val="bg2"/>
          </a:solidFill>
          <a:ln>
            <a:solidFill>
              <a:schemeClr val="tx1"/>
            </a:solidFill>
          </a:ln>
        </p:spPr>
        <p:txBody>
          <a:bodyPr wrap="square" rtlCol="0">
            <a:spAutoFit/>
          </a:bodyPr>
          <a:lstStyle/>
          <a:p>
            <a:pPr algn="ctr"/>
            <a:r>
              <a:rPr lang="en-US" sz="1400" dirty="0" smtClean="0">
                <a:solidFill>
                  <a:srgbClr val="000000"/>
                </a:solidFill>
                <a:latin typeface="Arial"/>
                <a:ea typeface="ＭＳ Ｐゴシック"/>
                <a:cs typeface="ＭＳ Ｐゴシック"/>
              </a:rPr>
              <a:t>Meteorological Sensors</a:t>
            </a:r>
            <a:endParaRPr lang="en-US" sz="1400" dirty="0">
              <a:solidFill>
                <a:srgbClr val="000000"/>
              </a:solidFill>
              <a:latin typeface="Arial"/>
              <a:ea typeface="ＭＳ Ｐゴシック"/>
              <a:cs typeface="ＭＳ Ｐゴシック"/>
            </a:endParaRPr>
          </a:p>
        </p:txBody>
      </p:sp>
      <p:sp>
        <p:nvSpPr>
          <p:cNvPr id="3" name="TextBox 2"/>
          <p:cNvSpPr txBox="1"/>
          <p:nvPr/>
        </p:nvSpPr>
        <p:spPr>
          <a:xfrm>
            <a:off x="4572000" y="5867400"/>
            <a:ext cx="3758786" cy="461665"/>
          </a:xfrm>
          <a:prstGeom prst="rect">
            <a:avLst/>
          </a:prstGeom>
          <a:noFill/>
        </p:spPr>
        <p:txBody>
          <a:bodyPr wrap="none" rtlCol="0">
            <a:spAutoFit/>
          </a:bodyPr>
          <a:lstStyle/>
          <a:p>
            <a:r>
              <a:rPr lang="en-US" sz="2400" dirty="0">
                <a:solidFill>
                  <a:srgbClr val="000000"/>
                </a:solidFill>
                <a:latin typeface="Arial"/>
                <a:ea typeface="ＭＳ Ｐゴシック"/>
                <a:cs typeface="ＭＳ Ｐゴシック"/>
              </a:rPr>
              <a:t> </a:t>
            </a:r>
            <a:r>
              <a:rPr lang="en-US" sz="2400" dirty="0" err="1">
                <a:solidFill>
                  <a:srgbClr val="000000"/>
                </a:solidFill>
                <a:latin typeface="Arial"/>
                <a:ea typeface="ＭＳ Ｐゴシック"/>
                <a:cs typeface="ＭＳ Ｐゴシック"/>
              </a:rPr>
              <a:t>www.usarray.org/alaska</a:t>
            </a:r>
            <a:endParaRPr lang="en-US" sz="2400" dirty="0">
              <a:solidFill>
                <a:srgbClr val="000000"/>
              </a:solidFill>
              <a:latin typeface="Arial"/>
              <a:ea typeface="ＭＳ Ｐゴシック"/>
              <a:cs typeface="ＭＳ Ｐゴシック"/>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1712" y="1076155"/>
            <a:ext cx="5357688" cy="4556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ES_07_NoUnav_Banner"/>
          <p:cNvPicPr>
            <a:picLocks noChangeAspect="1" noChangeArrowheads="1"/>
          </p:cNvPicPr>
          <p:nvPr/>
        </p:nvPicPr>
        <p:blipFill>
          <a:blip r:embed="rId4"/>
          <a:srcRect/>
          <a:stretch>
            <a:fillRect/>
          </a:stretch>
        </p:blipFill>
        <p:spPr bwMode="auto">
          <a:xfrm>
            <a:off x="0" y="0"/>
            <a:ext cx="9144000" cy="866775"/>
          </a:xfrm>
          <a:prstGeom prst="rect">
            <a:avLst/>
          </a:prstGeom>
          <a:noFill/>
          <a:ln w="9525">
            <a:noFill/>
            <a:miter lim="800000"/>
            <a:headEnd/>
            <a:tailEnd/>
          </a:ln>
        </p:spPr>
      </p:pic>
      <p:sp>
        <p:nvSpPr>
          <p:cNvPr id="12" name="Title 5"/>
          <p:cNvSpPr>
            <a:spLocks noGrp="1"/>
          </p:cNvSpPr>
          <p:nvPr>
            <p:ph type="title"/>
          </p:nvPr>
        </p:nvSpPr>
        <p:spPr>
          <a:xfrm>
            <a:off x="4277610" y="0"/>
            <a:ext cx="4866391" cy="879276"/>
          </a:xfrm>
        </p:spPr>
        <p:txBody>
          <a:bodyPr>
            <a:normAutofit/>
          </a:bodyPr>
          <a:lstStyle/>
          <a:p>
            <a:pPr algn="ctr"/>
            <a:r>
              <a:rPr lang="en-US" sz="3200" dirty="0">
                <a:solidFill>
                  <a:schemeClr val="bg1"/>
                </a:solidFill>
                <a:latin typeface="+mn-lt"/>
              </a:rPr>
              <a:t>TA in Alaska / Yukon</a:t>
            </a:r>
          </a:p>
        </p:txBody>
      </p:sp>
      <p:pic>
        <p:nvPicPr>
          <p:cNvPr id="2" name="Picture 1" descr="9-19-18_AK_TA_metsenso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827" y="3997022"/>
            <a:ext cx="3360234" cy="2865339"/>
          </a:xfrm>
          <a:prstGeom prst="rect">
            <a:avLst/>
          </a:prstGeom>
        </p:spPr>
      </p:pic>
    </p:spTree>
    <p:extLst>
      <p:ext uri="{BB962C8B-B14F-4D97-AF65-F5344CB8AC3E}">
        <p14:creationId xmlns:p14="http://schemas.microsoft.com/office/powerpoint/2010/main" val="514644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Circle Strok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154</Words>
  <Application>Microsoft Macintosh PowerPoint</Application>
  <PresentationFormat>On-screen Show (4:3)</PresentationFormat>
  <Paragraphs>16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3_Circle Strokes</vt:lpstr>
      <vt:lpstr>TA in Alaska / Yukon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in Alaska / Yukon</dc:title>
  <dc:creator>K</dc:creator>
  <cp:lastModifiedBy>K</cp:lastModifiedBy>
  <cp:revision>1</cp:revision>
  <dcterms:created xsi:type="dcterms:W3CDTF">2018-10-30T05:32:49Z</dcterms:created>
  <dcterms:modified xsi:type="dcterms:W3CDTF">2018-10-30T05:38:25Z</dcterms:modified>
</cp:coreProperties>
</file>