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327" r:id="rId4"/>
    <p:sldId id="262" r:id="rId5"/>
    <p:sldId id="263" r:id="rId6"/>
    <p:sldId id="361" r:id="rId7"/>
    <p:sldId id="362" r:id="rId8"/>
    <p:sldId id="271" r:id="rId9"/>
    <p:sldId id="276" r:id="rId10"/>
    <p:sldId id="277" r:id="rId11"/>
    <p:sldId id="278" r:id="rId12"/>
    <p:sldId id="279" r:id="rId13"/>
    <p:sldId id="354" r:id="rId14"/>
    <p:sldId id="360" r:id="rId15"/>
    <p:sldId id="359" r:id="rId16"/>
    <p:sldId id="355" r:id="rId17"/>
    <p:sldId id="356" r:id="rId18"/>
    <p:sldId id="357" r:id="rId19"/>
    <p:sldId id="288" r:id="rId20"/>
    <p:sldId id="289" r:id="rId21"/>
    <p:sldId id="290" r:id="rId22"/>
    <p:sldId id="291" r:id="rId23"/>
    <p:sldId id="292" r:id="rId24"/>
    <p:sldId id="293" r:id="rId25"/>
    <p:sldId id="299" r:id="rId26"/>
    <p:sldId id="302" r:id="rId27"/>
    <p:sldId id="304" r:id="rId28"/>
    <p:sldId id="305" r:id="rId29"/>
    <p:sldId id="306" r:id="rId30"/>
    <p:sldId id="312" r:id="rId31"/>
    <p:sldId id="313" r:id="rId32"/>
    <p:sldId id="314" r:id="rId33"/>
    <p:sldId id="316" r:id="rId34"/>
    <p:sldId id="31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7FE0C2-EC1E-7E47-B764-7D662AF551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766C3-F84A-6047-9133-C186AAD3E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6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11ED9A-7F0C-453E-8358-6A401F53E8DE}" type="slidenum">
              <a:rPr lang="en-US"/>
              <a:pPr/>
              <a:t>12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9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5DE43-DA0D-3A4D-89E9-4B792655F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Strain, Rotation, and Seismic Arrays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4A731-96B5-8741-AC16-761E8142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359260"/>
          </a:xfrm>
        </p:spPr>
        <p:txBody>
          <a:bodyPr>
            <a:normAutofit/>
          </a:bodyPr>
          <a:lstStyle/>
          <a:p>
            <a:r>
              <a:rPr lang="en-US" dirty="0"/>
              <a:t>Charles Langston</a:t>
            </a:r>
          </a:p>
          <a:p>
            <a:r>
              <a:rPr lang="en-US" dirty="0"/>
              <a:t>University of Memphis</a:t>
            </a:r>
          </a:p>
          <a:p>
            <a:r>
              <a:rPr lang="en-US" dirty="0"/>
              <a:t>Iris SITs workshop October 30-31, 2018</a:t>
            </a:r>
          </a:p>
        </p:txBody>
      </p:sp>
      <p:pic>
        <p:nvPicPr>
          <p:cNvPr id="4" name="Picture 3" descr="CERI_UM_logo.jpg">
            <a:extLst>
              <a:ext uri="{FF2B5EF4-FFF2-40B4-BE49-F238E27FC236}">
                <a16:creationId xmlns:a16="http://schemas.microsoft.com/office/drawing/2014/main" id="{C64BE968-2EFD-134E-97AB-0C1BEF78D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41" y="5638800"/>
            <a:ext cx="1752600" cy="8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0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Strains at the Free Surface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24000" y="1752600"/>
            <a:ext cx="9144000" cy="5105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80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98364"/>
              </p:ext>
            </p:extLst>
          </p:nvPr>
        </p:nvGraphicFramePr>
        <p:xfrm>
          <a:off x="3732646" y="2189950"/>
          <a:ext cx="11668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3" imgW="444500" imgH="203200" progId="Equation.DSMT4">
                  <p:embed/>
                </p:oleObj>
              </mc:Choice>
              <mc:Fallback>
                <p:oleObj name="Equation" r:id="rId3" imgW="444500" imgH="2032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2646" y="2189950"/>
                        <a:ext cx="1166813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649750"/>
              </p:ext>
            </p:extLst>
          </p:nvPr>
        </p:nvGraphicFramePr>
        <p:xfrm>
          <a:off x="3733801" y="3048000"/>
          <a:ext cx="5286375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5" imgW="2349500" imgH="1016000" progId="Equation.DSMT4">
                  <p:embed/>
                </p:oleObj>
              </mc:Choice>
              <mc:Fallback>
                <p:oleObj name="Equation" r:id="rId5" imgW="2349500" imgH="1016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3801" y="3048000"/>
                        <a:ext cx="5286375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0" y="5865167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Only strains in the horizontal plane need to be measured</a:t>
            </a:r>
          </a:p>
        </p:txBody>
      </p:sp>
    </p:spTree>
    <p:extLst>
      <p:ext uri="{BB962C8B-B14F-4D97-AF65-F5344CB8AC3E}">
        <p14:creationId xmlns:p14="http://schemas.microsoft.com/office/powerpoint/2010/main" val="1924993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at the Free Surface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24000" y="1752600"/>
            <a:ext cx="9144000" cy="5105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80" charset="0"/>
            </a:endParaRPr>
          </a:p>
        </p:txBody>
      </p:sp>
      <p:pic>
        <p:nvPicPr>
          <p:cNvPr id="5" name="Picture 4" descr="figure3_ro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14600"/>
            <a:ext cx="2196920" cy="320040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057372"/>
              </p:ext>
            </p:extLst>
          </p:nvPr>
        </p:nvGraphicFramePr>
        <p:xfrm>
          <a:off x="5784462" y="2199944"/>
          <a:ext cx="1375210" cy="73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4" imgW="736600" imgH="393700" progId="Equation.DSMT4">
                  <p:embed/>
                </p:oleObj>
              </mc:Choice>
              <mc:Fallback>
                <p:oleObj name="Equation" r:id="rId4" imgW="736600" imgH="3937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84462" y="2199944"/>
                        <a:ext cx="1375210" cy="735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60745"/>
              </p:ext>
            </p:extLst>
          </p:nvPr>
        </p:nvGraphicFramePr>
        <p:xfrm>
          <a:off x="5791200" y="3352800"/>
          <a:ext cx="2244231" cy="250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6" imgW="1219200" imgH="1358900" progId="Equation.DSMT4">
                  <p:embed/>
                </p:oleObj>
              </mc:Choice>
              <mc:Fallback>
                <p:oleObj name="Equation" r:id="rId6" imgW="1219200" imgH="1358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91200" y="3352800"/>
                        <a:ext cx="2244231" cy="2501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33600" y="5823467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Only displacement gradients in the horizontal plane need to be measured</a:t>
            </a:r>
          </a:p>
        </p:txBody>
      </p:sp>
      <p:sp>
        <p:nvSpPr>
          <p:cNvPr id="16" name="Right Brace 15"/>
          <p:cNvSpPr/>
          <p:nvPr/>
        </p:nvSpPr>
        <p:spPr bwMode="auto">
          <a:xfrm>
            <a:off x="7543800" y="3505200"/>
            <a:ext cx="304800" cy="1328254"/>
          </a:xfrm>
          <a:prstGeom prst="rightBrac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57706" y="399466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Surface Tilts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57707" y="5068670"/>
            <a:ext cx="208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Rotation about the vertical</a:t>
            </a:r>
          </a:p>
        </p:txBody>
      </p:sp>
    </p:spTree>
    <p:extLst>
      <p:ext uri="{BB962C8B-B14F-4D97-AF65-F5344CB8AC3E}">
        <p14:creationId xmlns:p14="http://schemas.microsoft.com/office/powerpoint/2010/main" val="585192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503620" y="1720353"/>
            <a:ext cx="9144000" cy="5105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80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4600" y="33091"/>
            <a:ext cx="9220200" cy="1676400"/>
          </a:xfrm>
        </p:spPr>
        <p:txBody>
          <a:bodyPr/>
          <a:lstStyle/>
          <a:p>
            <a:pPr algn="l"/>
            <a:r>
              <a:rPr lang="en-US" sz="3200" dirty="0"/>
              <a:t>There is a Compatibility Relationship Between Displacement Gradient, Displacement, and  Velocity Seismograms via the Chain Rule (1D):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588143"/>
              </p:ext>
            </p:extLst>
          </p:nvPr>
        </p:nvGraphicFramePr>
        <p:xfrm>
          <a:off x="7683500" y="456406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Equation" r:id="rId4" imgW="114300" imgH="165100" progId="Equation.DSMT4">
                  <p:embed/>
                </p:oleObj>
              </mc:Choice>
              <mc:Fallback>
                <p:oleObj name="Equation" r:id="rId4" imgW="114300" imgH="165100" progId="Equation.DSMT4">
                  <p:embed/>
                  <p:pic>
                    <p:nvPicPr>
                      <p:cNvPr id="583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0" y="4564062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584650"/>
              </p:ext>
            </p:extLst>
          </p:nvPr>
        </p:nvGraphicFramePr>
        <p:xfrm>
          <a:off x="2954339" y="3043239"/>
          <a:ext cx="6143625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Equation" r:id="rId6" imgW="2298700" imgH="444500" progId="Equation.DSMT4">
                  <p:embed/>
                </p:oleObj>
              </mc:Choice>
              <mc:Fallback>
                <p:oleObj name="Equation" r:id="rId6" imgW="2298700" imgH="444500" progId="Equation.DSMT4">
                  <p:embed/>
                  <p:pic>
                    <p:nvPicPr>
                      <p:cNvPr id="583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339" y="3043239"/>
                        <a:ext cx="6143625" cy="118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590800" y="4316412"/>
            <a:ext cx="19050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ahoma" pitchFamily="80" charset="0"/>
              </a:rPr>
              <a:t>Wave Field Gradient obtained from finite difference estimate or strain/rotation observation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5372100" y="4164013"/>
            <a:ext cx="1689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ahoma" pitchFamily="80" charset="0"/>
              </a:rPr>
              <a:t>Wave Field from field observation point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7797800" y="438785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ahoma" pitchFamily="80" charset="0"/>
              </a:rPr>
              <a:t>Time Derivative of Wave Field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229100" y="5789612"/>
            <a:ext cx="162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ahoma" pitchFamily="80" charset="0"/>
              </a:rPr>
              <a:t>Geometrical Spreading Change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6845300" y="5764212"/>
            <a:ext cx="12065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Tahoma" pitchFamily="80" charset="0"/>
              </a:rPr>
              <a:t>Wave Slowness Change</a:t>
            </a:r>
          </a:p>
        </p:txBody>
      </p:sp>
      <p:sp>
        <p:nvSpPr>
          <p:cNvPr id="58378" name="Line 10"/>
          <p:cNvSpPr>
            <a:spLocks noChangeShapeType="1"/>
          </p:cNvSpPr>
          <p:nvPr/>
        </p:nvSpPr>
        <p:spPr bwMode="auto">
          <a:xfrm flipV="1">
            <a:off x="4902200" y="4240212"/>
            <a:ext cx="0" cy="14097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 flipV="1">
            <a:off x="7213600" y="4202112"/>
            <a:ext cx="0" cy="14097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09858"/>
              </p:ext>
            </p:extLst>
          </p:nvPr>
        </p:nvGraphicFramePr>
        <p:xfrm>
          <a:off x="3268016" y="1941766"/>
          <a:ext cx="5647384" cy="877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Equation" r:id="rId8" imgW="1879600" imgH="292100" progId="Equation.DSMT4">
                  <p:embed/>
                </p:oleObj>
              </mc:Choice>
              <mc:Fallback>
                <p:oleObj name="Equation" r:id="rId8" imgW="1879600" imgH="2921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68016" y="1941766"/>
                        <a:ext cx="5647384" cy="877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5691"/>
              </p:ext>
            </p:extLst>
          </p:nvPr>
        </p:nvGraphicFramePr>
        <p:xfrm>
          <a:off x="5592541" y="5734266"/>
          <a:ext cx="469900" cy="861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Equation" r:id="rId10" imgW="228600" imgH="419100" progId="Equation.DSMT4">
                  <p:embed/>
                </p:oleObj>
              </mc:Choice>
              <mc:Fallback>
                <p:oleObj name="Equation" r:id="rId10" imgW="228600" imgH="4191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92541" y="5734266"/>
                        <a:ext cx="469900" cy="861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269365"/>
              </p:ext>
            </p:extLst>
          </p:nvPr>
        </p:nvGraphicFramePr>
        <p:xfrm>
          <a:off x="8017908" y="6053701"/>
          <a:ext cx="745092" cy="5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name="Equation" r:id="rId12" imgW="241300" imgH="165100" progId="Equation.DSMT4">
                  <p:embed/>
                </p:oleObj>
              </mc:Choice>
              <mc:Fallback>
                <p:oleObj name="Equation" r:id="rId12" imgW="241300" imgH="1651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017908" y="6053701"/>
                        <a:ext cx="745092" cy="5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6845300" y="6330950"/>
            <a:ext cx="952500" cy="3492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80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8B96-65D1-F042-AD70-EB4B49731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anta_Rosa_mtn_google_image.jpg">
            <a:extLst>
              <a:ext uri="{FF2B5EF4-FFF2-40B4-BE49-F238E27FC236}">
                <a16:creationId xmlns:a16="http://schemas.microsoft.com/office/drawing/2014/main" id="{CE9D65B1-F271-9A40-98E2-F7A744DE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75" y="199291"/>
            <a:ext cx="8850428" cy="643596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65127A-72A4-EA4D-A358-1CC2CD4EE77D}"/>
              </a:ext>
            </a:extLst>
          </p:cNvPr>
          <p:cNvSpPr txBox="1">
            <a:spLocks/>
          </p:cNvSpPr>
          <p:nvPr/>
        </p:nvSpPr>
        <p:spPr>
          <a:xfrm>
            <a:off x="2520462" y="199291"/>
            <a:ext cx="618342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Pinyon Flat, California</a:t>
            </a:r>
          </a:p>
        </p:txBody>
      </p:sp>
      <p:pic>
        <p:nvPicPr>
          <p:cNvPr id="5" name="Picture 4" descr="PY_array.png">
            <a:extLst>
              <a:ext uri="{FF2B5EF4-FFF2-40B4-BE49-F238E27FC236}">
                <a16:creationId xmlns:a16="http://schemas.microsoft.com/office/drawing/2014/main" id="{F07768BE-C15B-714E-87FB-4DE5BF828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" y="3107343"/>
            <a:ext cx="4292399" cy="322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1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8F0E1-B00F-9A4F-9A18-8F6C6756E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529968"/>
            <a:ext cx="6959600" cy="60452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E6FD7D-D907-994F-8EEB-C68273C07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8" y="941173"/>
            <a:ext cx="4931981" cy="377825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8A13815-7691-5F4D-A18F-5648F624902C}"/>
              </a:ext>
            </a:extLst>
          </p:cNvPr>
          <p:cNvCxnSpPr>
            <a:cxnSpLocks/>
          </p:cNvCxnSpPr>
          <p:nvPr/>
        </p:nvCxnSpPr>
        <p:spPr>
          <a:xfrm>
            <a:off x="8279023" y="2001795"/>
            <a:ext cx="0" cy="5436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391BB9-392B-384A-B66D-93E307570568}"/>
              </a:ext>
            </a:extLst>
          </p:cNvPr>
          <p:cNvCxnSpPr>
            <a:cxnSpLocks/>
          </p:cNvCxnSpPr>
          <p:nvPr/>
        </p:nvCxnSpPr>
        <p:spPr>
          <a:xfrm>
            <a:off x="8579704" y="2001794"/>
            <a:ext cx="0" cy="5436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88671F-2F64-474A-A072-572EF5D8AD6F}"/>
              </a:ext>
            </a:extLst>
          </p:cNvPr>
          <p:cNvCxnSpPr>
            <a:cxnSpLocks/>
          </p:cNvCxnSpPr>
          <p:nvPr/>
        </p:nvCxnSpPr>
        <p:spPr>
          <a:xfrm>
            <a:off x="9148115" y="1905000"/>
            <a:ext cx="0" cy="5436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8E41DC6-FCF0-694C-B262-F7B81F07673B}"/>
              </a:ext>
            </a:extLst>
          </p:cNvPr>
          <p:cNvCxnSpPr>
            <a:cxnSpLocks/>
          </p:cNvCxnSpPr>
          <p:nvPr/>
        </p:nvCxnSpPr>
        <p:spPr>
          <a:xfrm>
            <a:off x="9630028" y="1804087"/>
            <a:ext cx="0" cy="5436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3E7AEB-C6A2-9242-8290-2E4C2ACADC82}"/>
              </a:ext>
            </a:extLst>
          </p:cNvPr>
          <p:cNvSpPr txBox="1"/>
          <p:nvPr/>
        </p:nvSpPr>
        <p:spPr>
          <a:xfrm>
            <a:off x="300419" y="4919008"/>
            <a:ext cx="534661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Peak amplitudes are most 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Gradiometry</a:t>
            </a:r>
            <a:r>
              <a:rPr lang="en-US" sz="2400" dirty="0"/>
              <a:t> also detects phase interference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 </a:t>
            </a:r>
            <a:r>
              <a:rPr lang="en-US" sz="2400" dirty="0" err="1"/>
              <a:t>gradiometry</a:t>
            </a:r>
            <a:r>
              <a:rPr lang="en-US" sz="2400" dirty="0"/>
              <a:t> for multiple waves</a:t>
            </a:r>
          </a:p>
        </p:txBody>
      </p:sp>
    </p:spTree>
    <p:extLst>
      <p:ext uri="{BB962C8B-B14F-4D97-AF65-F5344CB8AC3E}">
        <p14:creationId xmlns:p14="http://schemas.microsoft.com/office/powerpoint/2010/main" val="22207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6215C3-3BDA-C146-A472-50B8CCED38CE}"/>
              </a:ext>
            </a:extLst>
          </p:cNvPr>
          <p:cNvSpPr txBox="1">
            <a:spLocks/>
          </p:cNvSpPr>
          <p:nvPr/>
        </p:nvSpPr>
        <p:spPr>
          <a:xfrm>
            <a:off x="1363053" y="11203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/>
              <a:t>Plate Boundary Observatory</a:t>
            </a:r>
            <a:br>
              <a:rPr lang="en-US" sz="3200"/>
            </a:br>
            <a:r>
              <a:rPr lang="en-US" sz="3200"/>
              <a:t>Gladwin Tensor Strain Meters</a:t>
            </a:r>
            <a:endParaRPr lang="en-US" sz="3200" dirty="0"/>
          </a:p>
        </p:txBody>
      </p:sp>
      <p:pic>
        <p:nvPicPr>
          <p:cNvPr id="6" name="Picture 5" descr="PBO_network.tiff">
            <a:extLst>
              <a:ext uri="{FF2B5EF4-FFF2-40B4-BE49-F238E27FC236}">
                <a16:creationId xmlns:a16="http://schemas.microsoft.com/office/drawing/2014/main" id="{7ACA8DA6-636E-CB4F-B0C5-D778C1792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432" y="1988260"/>
            <a:ext cx="6555218" cy="4051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BEE0D0-DFD7-1E48-B2D3-E9D56D9D7354}"/>
              </a:ext>
            </a:extLst>
          </p:cNvPr>
          <p:cNvSpPr txBox="1"/>
          <p:nvPr/>
        </p:nvSpPr>
        <p:spPr>
          <a:xfrm>
            <a:off x="6238575" y="2140937"/>
            <a:ext cx="2401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78 GTSM sites</a:t>
            </a:r>
          </a:p>
        </p:txBody>
      </p:sp>
      <p:pic>
        <p:nvPicPr>
          <p:cNvPr id="8" name="Picture 7" descr="GTSM2.jpg">
            <a:extLst>
              <a:ext uri="{FF2B5EF4-FFF2-40B4-BE49-F238E27FC236}">
                <a16:creationId xmlns:a16="http://schemas.microsoft.com/office/drawing/2014/main" id="{F81F2AAE-F0ED-1942-BF9C-6D3B1418B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90" y="1977629"/>
            <a:ext cx="1328506" cy="4048780"/>
          </a:xfrm>
          <a:prstGeom prst="rect">
            <a:avLst/>
          </a:prstGeom>
        </p:spPr>
      </p:pic>
      <p:pic>
        <p:nvPicPr>
          <p:cNvPr id="9" name="Picture 8" descr="GTSM1.jpg">
            <a:extLst>
              <a:ext uri="{FF2B5EF4-FFF2-40B4-BE49-F238E27FC236}">
                <a16:creationId xmlns:a16="http://schemas.microsoft.com/office/drawing/2014/main" id="{F043808A-4BA8-DB41-B8BC-7CFD252D7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63" y="1977629"/>
            <a:ext cx="1332899" cy="4062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1BA533-6988-1E42-A157-26514160C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057" y="5504652"/>
            <a:ext cx="1292368" cy="29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37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B2192E-1E33-D041-BFBD-CDB05234EE09}"/>
              </a:ext>
            </a:extLst>
          </p:cNvPr>
          <p:cNvSpPr txBox="1">
            <a:spLocks/>
          </p:cNvSpPr>
          <p:nvPr/>
        </p:nvSpPr>
        <p:spPr>
          <a:xfrm>
            <a:off x="1746738" y="3818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Two Arrays</a:t>
            </a:r>
            <a:endParaRPr lang="en-US" dirty="0"/>
          </a:p>
        </p:txBody>
      </p:sp>
      <p:pic>
        <p:nvPicPr>
          <p:cNvPr id="4" name="Picture 3" descr="PY_array.png">
            <a:extLst>
              <a:ext uri="{FF2B5EF4-FFF2-40B4-BE49-F238E27FC236}">
                <a16:creationId xmlns:a16="http://schemas.microsoft.com/office/drawing/2014/main" id="{E5D28B5F-8100-2944-9A0A-253ACE85D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092" y="1333548"/>
            <a:ext cx="3425952" cy="2572512"/>
          </a:xfrm>
          <a:prstGeom prst="rect">
            <a:avLst/>
          </a:prstGeom>
        </p:spPr>
      </p:pic>
      <p:pic>
        <p:nvPicPr>
          <p:cNvPr id="5" name="Picture 4" descr="GTSM2.jpg">
            <a:extLst>
              <a:ext uri="{FF2B5EF4-FFF2-40B4-BE49-F238E27FC236}">
                <a16:creationId xmlns:a16="http://schemas.microsoft.com/office/drawing/2014/main" id="{C8864FEC-9B49-164C-BD0C-82CC9BE23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43" y="1221247"/>
            <a:ext cx="854912" cy="2605445"/>
          </a:xfrm>
          <a:prstGeom prst="rect">
            <a:avLst/>
          </a:prstGeom>
        </p:spPr>
      </p:pic>
      <p:pic>
        <p:nvPicPr>
          <p:cNvPr id="6" name="Picture 5" descr="STS-2.jpg">
            <a:extLst>
              <a:ext uri="{FF2B5EF4-FFF2-40B4-BE49-F238E27FC236}">
                <a16:creationId xmlns:a16="http://schemas.microsoft.com/office/drawing/2014/main" id="{AB37A5F3-38F5-DB40-B717-DAC1A5615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260" y="2138775"/>
            <a:ext cx="814061" cy="965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549B5-229F-FD4B-B3ED-7DC36418849D}"/>
              </a:ext>
            </a:extLst>
          </p:cNvPr>
          <p:cNvSpPr txBox="1"/>
          <p:nvPr/>
        </p:nvSpPr>
        <p:spPr>
          <a:xfrm>
            <a:off x="7681155" y="2159769"/>
            <a:ext cx="34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C2E9B-4746-464B-953B-C9C604F9D302}"/>
              </a:ext>
            </a:extLst>
          </p:cNvPr>
          <p:cNvSpPr txBox="1"/>
          <p:nvPr/>
        </p:nvSpPr>
        <p:spPr>
          <a:xfrm>
            <a:off x="1512629" y="3934475"/>
            <a:ext cx="4747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Geodetic :N=14</a:t>
            </a:r>
          </a:p>
          <a:p>
            <a:r>
              <a:rPr lang="en-US" sz="4400" dirty="0"/>
              <a:t>  (28 Channels)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3A2B4-A72A-3A43-91E6-6DD1E5FE807E}"/>
              </a:ext>
            </a:extLst>
          </p:cNvPr>
          <p:cNvSpPr txBox="1"/>
          <p:nvPr/>
        </p:nvSpPr>
        <p:spPr>
          <a:xfrm>
            <a:off x="6538920" y="3826692"/>
            <a:ext cx="4234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“Point”: N=1</a:t>
            </a:r>
          </a:p>
          <a:p>
            <a:r>
              <a:rPr lang="en-US" sz="4400" dirty="0"/>
              <a:t> (6 Channels)</a:t>
            </a:r>
          </a:p>
        </p:txBody>
      </p:sp>
    </p:spTree>
    <p:extLst>
      <p:ext uri="{BB962C8B-B14F-4D97-AF65-F5344CB8AC3E}">
        <p14:creationId xmlns:p14="http://schemas.microsoft.com/office/powerpoint/2010/main" val="138800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6BB5-A085-1B4C-AFC6-137D42CF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figure10.png">
            <a:extLst>
              <a:ext uri="{FF2B5EF4-FFF2-40B4-BE49-F238E27FC236}">
                <a16:creationId xmlns:a16="http://schemas.microsoft.com/office/drawing/2014/main" id="{D527BBF0-BC21-1348-9869-B5261B681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1" y="898923"/>
            <a:ext cx="3940945" cy="5143500"/>
          </a:xfrm>
          <a:prstGeom prst="rect">
            <a:avLst/>
          </a:prstGeom>
        </p:spPr>
      </p:pic>
      <p:pic>
        <p:nvPicPr>
          <p:cNvPr id="4" name="Picture 3" descr="strain_compare_1228A_event.png">
            <a:extLst>
              <a:ext uri="{FF2B5EF4-FFF2-40B4-BE49-F238E27FC236}">
                <a16:creationId xmlns:a16="http://schemas.microsoft.com/office/drawing/2014/main" id="{AA8061E2-D337-A44C-8A03-C6E057E75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02" y="898923"/>
            <a:ext cx="3836845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078EA2-AE97-5845-B806-46CC20F82A86}"/>
              </a:ext>
            </a:extLst>
          </p:cNvPr>
          <p:cNvSpPr txBox="1">
            <a:spLocks/>
          </p:cNvSpPr>
          <p:nvPr/>
        </p:nvSpPr>
        <p:spPr>
          <a:xfrm>
            <a:off x="4758203" y="2286182"/>
            <a:ext cx="2404597" cy="1051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Strain</a:t>
            </a:r>
            <a:br>
              <a:rPr lang="en-US" sz="2400" dirty="0"/>
            </a:br>
            <a:r>
              <a:rPr lang="en-US" sz="2400" dirty="0"/>
              <a:t>Comparison</a:t>
            </a:r>
            <a:br>
              <a:rPr lang="en-US" sz="2400" dirty="0"/>
            </a:br>
            <a:r>
              <a:rPr lang="en-US" sz="2400" dirty="0"/>
              <a:t>0.5 – 2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B7674-DB14-6D40-9875-E77B3808E155}"/>
              </a:ext>
            </a:extLst>
          </p:cNvPr>
          <p:cNvSpPr txBox="1"/>
          <p:nvPr/>
        </p:nvSpPr>
        <p:spPr>
          <a:xfrm>
            <a:off x="5187759" y="4257075"/>
            <a:ext cx="16467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= Array</a:t>
            </a:r>
          </a:p>
          <a:p>
            <a:r>
              <a:rPr lang="en-US" sz="1600" dirty="0"/>
              <a:t>Black=GTSM</a:t>
            </a:r>
          </a:p>
        </p:txBody>
      </p:sp>
    </p:spTree>
    <p:extLst>
      <p:ext uri="{BB962C8B-B14F-4D97-AF65-F5344CB8AC3E}">
        <p14:creationId xmlns:p14="http://schemas.microsoft.com/office/powerpoint/2010/main" val="3633564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92A079-6F60-0445-A5D0-4E02D059470A}"/>
              </a:ext>
            </a:extLst>
          </p:cNvPr>
          <p:cNvSpPr txBox="1">
            <a:spLocks/>
          </p:cNvSpPr>
          <p:nvPr/>
        </p:nvSpPr>
        <p:spPr>
          <a:xfrm>
            <a:off x="7973652" y="1442638"/>
            <a:ext cx="3655957" cy="193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Radial P wave </a:t>
            </a:r>
            <a:r>
              <a:rPr lang="en-US" sz="3200" dirty="0" err="1"/>
              <a:t>Gradiometry</a:t>
            </a:r>
            <a:endParaRPr lang="en-US" sz="3200" dirty="0"/>
          </a:p>
        </p:txBody>
      </p:sp>
      <p:pic>
        <p:nvPicPr>
          <p:cNvPr id="5" name="Picture 4" descr="Pwave_grad.png">
            <a:extLst>
              <a:ext uri="{FF2B5EF4-FFF2-40B4-BE49-F238E27FC236}">
                <a16:creationId xmlns:a16="http://schemas.microsoft.com/office/drawing/2014/main" id="{B844BA37-A73E-2140-99BE-E95109F54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3" y="1113692"/>
            <a:ext cx="6859959" cy="51435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2B26BBE-0855-A444-960B-0778CF9F7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281474"/>
              </p:ext>
            </p:extLst>
          </p:nvPr>
        </p:nvGraphicFramePr>
        <p:xfrm>
          <a:off x="8453981" y="3373860"/>
          <a:ext cx="2929127" cy="1327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4" imgW="952500" imgH="431800" progId="Equation.DSMT4">
                  <p:embed/>
                </p:oleObj>
              </mc:Choice>
              <mc:Fallback>
                <p:oleObj name="Equation" r:id="rId4" imgW="952500" imgH="4318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2B26BBE-0855-A444-960B-0778CF9F7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3981" y="3373860"/>
                        <a:ext cx="2929127" cy="132787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8507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 with this stuff?</a:t>
            </a:r>
          </a:p>
        </p:txBody>
      </p:sp>
      <p:pic>
        <p:nvPicPr>
          <p:cNvPr id="4" name="Picture 3" descr="IMG_004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81" y="1797224"/>
            <a:ext cx="3795582" cy="50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34616"/>
            <a:ext cx="8229600" cy="437904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National Science Foundation EAR-1460377, EAR-1723067; AFRL Contract FA9453-16-C-0015 </a:t>
            </a:r>
          </a:p>
          <a:p>
            <a:r>
              <a:rPr lang="en-US" dirty="0"/>
              <a:t>Memphis Graduate Students</a:t>
            </a:r>
          </a:p>
          <a:p>
            <a:pPr lvl="1"/>
            <a:r>
              <a:rPr lang="en-US" dirty="0" err="1"/>
              <a:t>Chuntao</a:t>
            </a:r>
            <a:r>
              <a:rPr lang="en-US" dirty="0"/>
              <a:t> Liang</a:t>
            </a:r>
          </a:p>
          <a:p>
            <a:pPr lvl="1"/>
            <a:r>
              <a:rPr lang="en-US" dirty="0"/>
              <a:t>Blaine </a:t>
            </a:r>
            <a:r>
              <a:rPr lang="en-US" dirty="0" err="1"/>
              <a:t>Bockholt</a:t>
            </a:r>
            <a:endParaRPr lang="en-US" dirty="0"/>
          </a:p>
          <a:p>
            <a:pPr lvl="1"/>
            <a:r>
              <a:rPr lang="en-US" dirty="0"/>
              <a:t>Lauren Kendall-Barker</a:t>
            </a:r>
          </a:p>
          <a:p>
            <a:pPr lvl="1"/>
            <a:r>
              <a:rPr lang="en-US" dirty="0" err="1"/>
              <a:t>Elige</a:t>
            </a:r>
            <a:r>
              <a:rPr lang="en-US" dirty="0"/>
              <a:t> (Buck) Grant</a:t>
            </a:r>
          </a:p>
          <a:p>
            <a:pPr lvl="1"/>
            <a:r>
              <a:rPr lang="en-US" dirty="0"/>
              <a:t>Yang Yang</a:t>
            </a:r>
          </a:p>
          <a:p>
            <a:pPr lvl="1"/>
            <a:r>
              <a:rPr lang="en-US" dirty="0"/>
              <a:t>Donny </a:t>
            </a:r>
            <a:r>
              <a:rPr lang="en-US" dirty="0" err="1"/>
              <a:t>Dankua</a:t>
            </a:r>
            <a:endParaRPr lang="en-US" dirty="0"/>
          </a:p>
          <a:p>
            <a:pPr lvl="1"/>
            <a:r>
              <a:rPr lang="en-US" dirty="0"/>
              <a:t>S. Mostafa Mousavi</a:t>
            </a:r>
          </a:p>
          <a:p>
            <a:pPr lvl="1"/>
            <a:r>
              <a:rPr lang="en-US" dirty="0" err="1"/>
              <a:t>Oluwaseyi</a:t>
            </a:r>
            <a:r>
              <a:rPr lang="en-US" dirty="0"/>
              <a:t> </a:t>
            </a:r>
            <a:r>
              <a:rPr lang="en-US" dirty="0" err="1"/>
              <a:t>Bolarinwa</a:t>
            </a:r>
            <a:endParaRPr lang="en-US" dirty="0"/>
          </a:p>
          <a:p>
            <a:pPr lvl="1"/>
            <a:r>
              <a:rPr lang="en-US" dirty="0" err="1"/>
              <a:t>Jia</a:t>
            </a:r>
            <a:r>
              <a:rPr lang="en-US" dirty="0"/>
              <a:t> Zhang</a:t>
            </a:r>
          </a:p>
          <a:p>
            <a:r>
              <a:rPr lang="en-US" dirty="0"/>
              <a:t>Frank Vernon, UCSD</a:t>
            </a:r>
          </a:p>
          <a:p>
            <a:r>
              <a:rPr lang="en-US" dirty="0"/>
              <a:t>IRIS</a:t>
            </a:r>
          </a:p>
          <a:p>
            <a:pPr lvl="1"/>
            <a:r>
              <a:rPr lang="en-US" dirty="0"/>
              <a:t>DMC</a:t>
            </a:r>
          </a:p>
          <a:p>
            <a:pPr lvl="1"/>
            <a:r>
              <a:rPr lang="en-US" dirty="0" err="1"/>
              <a:t>Wavefields</a:t>
            </a:r>
            <a:r>
              <a:rPr lang="en-US" dirty="0"/>
              <a:t> Experiment: Kent Anderson, Justin Sweet, Bob Woodward, and a host of Co-investigators, PASSCAL Field Engineers, and Graduate Students.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25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7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2640" y="98775"/>
            <a:ext cx="5566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“Point” Seismic Arrays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1240" y="3398072"/>
            <a:ext cx="188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borehole strain meter)</a:t>
            </a:r>
          </a:p>
        </p:txBody>
      </p:sp>
    </p:spTree>
    <p:extLst>
      <p:ext uri="{BB962C8B-B14F-4D97-AF65-F5344CB8AC3E}">
        <p14:creationId xmlns:p14="http://schemas.microsoft.com/office/powerpoint/2010/main" val="335853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0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itchFamily="80" charset="0"/>
            </a:endParaRPr>
          </a:p>
        </p:txBody>
      </p:sp>
      <p:pic>
        <p:nvPicPr>
          <p:cNvPr id="5" name="Picture 4" descr="tilt_arr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1524000"/>
            <a:ext cx="4986196" cy="2736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4100" y="4572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9">
                    <a:lumMod val="50000"/>
                  </a:srgbClr>
                </a:solidFill>
                <a:latin typeface="Arial"/>
              </a:rPr>
              <a:t>P-SV Rotational Gradiometer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2396" y="4835099"/>
            <a:ext cx="478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4D"/>
                </a:solidFill>
                <a:latin typeface="Arial"/>
              </a:rPr>
              <a:t>Azimuth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4D"/>
                </a:solidFill>
                <a:latin typeface="Arial"/>
              </a:rPr>
              <a:t>P-SV Wave Composition</a:t>
            </a:r>
          </a:p>
        </p:txBody>
      </p:sp>
    </p:spTree>
    <p:extLst>
      <p:ext uri="{BB962C8B-B14F-4D97-AF65-F5344CB8AC3E}">
        <p14:creationId xmlns:p14="http://schemas.microsoft.com/office/powerpoint/2010/main" val="3529525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2534" y="91016"/>
            <a:ext cx="3575050" cy="857250"/>
          </a:xfrm>
        </p:spPr>
        <p:txBody>
          <a:bodyPr/>
          <a:lstStyle/>
          <a:p>
            <a:r>
              <a:rPr lang="en-US" dirty="0"/>
              <a:t>GTSM</a:t>
            </a:r>
          </a:p>
        </p:txBody>
      </p:sp>
      <p:pic>
        <p:nvPicPr>
          <p:cNvPr id="4" name="Picture 3" descr="GTS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2250281" cy="6858000"/>
          </a:xfrm>
          <a:prstGeom prst="rect">
            <a:avLst/>
          </a:prstGeom>
        </p:spPr>
      </p:pic>
      <p:pic>
        <p:nvPicPr>
          <p:cNvPr id="5" name="Picture 4" descr="GTS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2" y="0"/>
            <a:ext cx="2250281" cy="6858000"/>
          </a:xfrm>
          <a:prstGeom prst="rect">
            <a:avLst/>
          </a:prstGeom>
        </p:spPr>
      </p:pic>
      <p:pic>
        <p:nvPicPr>
          <p:cNvPr id="6" name="Picture 5" descr="B944_draw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34" y="905933"/>
            <a:ext cx="3657600" cy="47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9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Instruments for Measuring Rotation</a:t>
            </a:r>
          </a:p>
        </p:txBody>
      </p:sp>
      <p:pic>
        <p:nvPicPr>
          <p:cNvPr id="4" name="Picture 3" descr="DSCN17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2" y="2246312"/>
            <a:ext cx="6148917" cy="4611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7167" y="2465917"/>
            <a:ext cx="2709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Sagnac</a:t>
            </a:r>
            <a:r>
              <a:rPr lang="en-US" dirty="0">
                <a:solidFill>
                  <a:schemeClr val="bg1"/>
                </a:solidFill>
              </a:rPr>
              <a:t> Interferometer at </a:t>
            </a:r>
            <a:r>
              <a:rPr lang="en-US" dirty="0" err="1">
                <a:solidFill>
                  <a:schemeClr val="bg1"/>
                </a:solidFill>
              </a:rPr>
              <a:t>Pinyon</a:t>
            </a:r>
            <a:r>
              <a:rPr lang="en-US" dirty="0">
                <a:solidFill>
                  <a:schemeClr val="bg1"/>
                </a:solidFill>
              </a:rPr>
              <a:t> Flat, California</a:t>
            </a:r>
          </a:p>
        </p:txBody>
      </p:sp>
      <p:pic>
        <p:nvPicPr>
          <p:cNvPr id="6" name="Picture 5" descr="u3_rot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24" y="2935816"/>
            <a:ext cx="1255776" cy="285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6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ryanto_bssa_tit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2199190"/>
          </a:xfrm>
          <a:prstGeom prst="rect">
            <a:avLst/>
          </a:prstGeom>
        </p:spPr>
      </p:pic>
      <p:pic>
        <p:nvPicPr>
          <p:cNvPr id="5" name="Picture 4" descr="Fig-5-The-one-component-G-ring-laser-at-the-Geodetic-Observatory-Wettzell-In-th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404628"/>
            <a:ext cx="7397750" cy="4453372"/>
          </a:xfrm>
          <a:prstGeom prst="rect">
            <a:avLst/>
          </a:prstGeom>
        </p:spPr>
      </p:pic>
      <p:pic>
        <p:nvPicPr>
          <p:cNvPr id="6" name="Picture 5" descr="u3_rot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74" y="3898899"/>
            <a:ext cx="538520" cy="1223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8834" y="2455402"/>
            <a:ext cx="34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Geodetic Observatory </a:t>
            </a:r>
            <a:r>
              <a:rPr lang="en-US" dirty="0" err="1"/>
              <a:t>Wettzell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25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aLIGO</a:t>
            </a:r>
            <a:endParaRPr lang="en-US" sz="4000" dirty="0"/>
          </a:p>
        </p:txBody>
      </p:sp>
      <p:pic>
        <p:nvPicPr>
          <p:cNvPr id="4" name="Picture 3" descr="LI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83" y="2393950"/>
            <a:ext cx="6301086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5370" y="2233084"/>
            <a:ext cx="142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Hanford, WA</a:t>
            </a:r>
          </a:p>
        </p:txBody>
      </p:sp>
    </p:spTree>
    <p:extLst>
      <p:ext uri="{BB962C8B-B14F-4D97-AF65-F5344CB8AC3E}">
        <p14:creationId xmlns:p14="http://schemas.microsoft.com/office/powerpoint/2010/main" val="1085432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Symmetric Chambers – Internal Seismic Isolation</a:t>
            </a:r>
          </a:p>
        </p:txBody>
      </p:sp>
      <p:pic>
        <p:nvPicPr>
          <p:cNvPr id="4" name="Picture 3" descr="BSC_IS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47456"/>
            <a:ext cx="9144000" cy="4710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9752" y="1603918"/>
            <a:ext cx="66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FFFF"/>
                </a:solidFill>
              </a:rPr>
              <a:t>Matichard</a:t>
            </a:r>
            <a:r>
              <a:rPr lang="en-US" dirty="0">
                <a:solidFill>
                  <a:srgbClr val="FFFFFF"/>
                </a:solidFill>
              </a:rPr>
              <a:t> et al  2015 Class. Quantum </a:t>
            </a:r>
            <a:r>
              <a:rPr lang="en-US" dirty="0" err="1">
                <a:solidFill>
                  <a:srgbClr val="FFFFFF"/>
                </a:solidFill>
              </a:rPr>
              <a:t>Grav</a:t>
            </a:r>
            <a:r>
              <a:rPr lang="en-US" dirty="0">
                <a:solidFill>
                  <a:srgbClr val="FFFFFF"/>
                </a:solidFill>
              </a:rPr>
              <a:t>. 32  185003</a:t>
            </a:r>
          </a:p>
        </p:txBody>
      </p:sp>
    </p:spTree>
    <p:extLst>
      <p:ext uri="{BB962C8B-B14F-4D97-AF65-F5344CB8AC3E}">
        <p14:creationId xmlns:p14="http://schemas.microsoft.com/office/powerpoint/2010/main" val="214893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2702-F37F-2347-A783-4854413D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C428D-CE0B-6640-90FB-0136E88EF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New measurements will drive new science</a:t>
            </a:r>
          </a:p>
        </p:txBody>
      </p:sp>
    </p:spTree>
    <p:extLst>
      <p:ext uri="{BB962C8B-B14F-4D97-AF65-F5344CB8AC3E}">
        <p14:creationId xmlns:p14="http://schemas.microsoft.com/office/powerpoint/2010/main" val="3793509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Rotation Meter</a:t>
            </a:r>
          </a:p>
        </p:txBody>
      </p:sp>
      <p:pic>
        <p:nvPicPr>
          <p:cNvPr id="4" name="Picture 3" descr="rotation_meter_schemati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84" y="2151784"/>
            <a:ext cx="4164209" cy="4706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1833" y="2709334"/>
            <a:ext cx="315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Venkateswara</a:t>
            </a:r>
            <a:r>
              <a:rPr lang="en-US" dirty="0"/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2778312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Washington Horizontal Rotation Meter</a:t>
            </a:r>
          </a:p>
        </p:txBody>
      </p:sp>
      <p:pic>
        <p:nvPicPr>
          <p:cNvPr id="4" name="Picture 3" descr="rotation_meter_sket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25" y="2592918"/>
            <a:ext cx="3945465" cy="3963960"/>
          </a:xfrm>
          <a:prstGeom prst="rect">
            <a:avLst/>
          </a:prstGeom>
        </p:spPr>
      </p:pic>
      <p:pic>
        <p:nvPicPr>
          <p:cNvPr id="5" name="Picture 4" descr="rotation_meter_phot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1" y="2477354"/>
            <a:ext cx="5285317" cy="4164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7000" y="1883938"/>
            <a:ext cx="317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Venkateswara</a:t>
            </a:r>
            <a:r>
              <a:rPr lang="en-US" dirty="0"/>
              <a:t> et al., 2014</a:t>
            </a:r>
          </a:p>
        </p:txBody>
      </p:sp>
    </p:spTree>
    <p:extLst>
      <p:ext uri="{BB962C8B-B14F-4D97-AF65-F5344CB8AC3E}">
        <p14:creationId xmlns:p14="http://schemas.microsoft.com/office/powerpoint/2010/main" val="805588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oss_pap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18" y="1"/>
            <a:ext cx="5594350" cy="1660822"/>
          </a:xfrm>
          <a:prstGeom prst="rect">
            <a:avLst/>
          </a:prstGeom>
        </p:spPr>
      </p:pic>
      <p:pic>
        <p:nvPicPr>
          <p:cNvPr id="5" name="Picture 4" descr="BRS_comparis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84" y="1675366"/>
            <a:ext cx="7694083" cy="5182635"/>
          </a:xfrm>
          <a:prstGeom prst="rect">
            <a:avLst/>
          </a:prstGeom>
        </p:spPr>
      </p:pic>
      <p:pic>
        <p:nvPicPr>
          <p:cNvPr id="6" name="Picture 5" descr="tilt_arr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83" y="2751666"/>
            <a:ext cx="4986196" cy="2736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6898" y="5478010"/>
            <a:ext cx="93283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A P-SV Rotational Point Array is Possible.</a:t>
            </a:r>
          </a:p>
        </p:txBody>
      </p:sp>
    </p:spTree>
    <p:extLst>
      <p:ext uri="{BB962C8B-B14F-4D97-AF65-F5344CB8AC3E}">
        <p14:creationId xmlns:p14="http://schemas.microsoft.com/office/powerpoint/2010/main" val="414304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will it all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 strain and rotation instruments are being developed to drive new science:</a:t>
            </a:r>
          </a:p>
          <a:p>
            <a:pPr lvl="1"/>
            <a:r>
              <a:rPr lang="en-US" dirty="0"/>
              <a:t>Tomography as an observation rather than an inversion problem</a:t>
            </a:r>
          </a:p>
          <a:p>
            <a:pPr lvl="1"/>
            <a:r>
              <a:rPr lang="en-US" dirty="0"/>
              <a:t>Incorporate strain and rotation into structural inversions</a:t>
            </a:r>
          </a:p>
          <a:p>
            <a:pPr lvl="1"/>
            <a:r>
              <a:rPr lang="en-US" dirty="0"/>
              <a:t>Incorporate strain and rotation into near-source studies</a:t>
            </a:r>
          </a:p>
          <a:p>
            <a:pPr lvl="1"/>
            <a:r>
              <a:rPr lang="en-US" dirty="0"/>
              <a:t>Exploration Seismology uses – Borehole velocity structure, AVO</a:t>
            </a:r>
          </a:p>
          <a:p>
            <a:pPr lvl="1"/>
            <a:r>
              <a:rPr lang="en-US" dirty="0"/>
              <a:t>Earthquake Early Warning – an Array of Point Arrays in Southern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1177522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78001" y="2677584"/>
            <a:ext cx="79036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neva"/>
                <a:cs typeface="Geneva"/>
              </a:rPr>
              <a:t>We shall not cease from exploration</a:t>
            </a:r>
          </a:p>
          <a:p>
            <a:r>
              <a:rPr lang="en-US" sz="2400" dirty="0">
                <a:latin typeface="Geneva"/>
                <a:cs typeface="Geneva"/>
              </a:rPr>
              <a:t>And the end of all our exploring</a:t>
            </a:r>
          </a:p>
          <a:p>
            <a:r>
              <a:rPr lang="en-US" sz="2400" dirty="0">
                <a:latin typeface="Geneva"/>
                <a:cs typeface="Geneva"/>
              </a:rPr>
              <a:t>Will be to arrive where we started</a:t>
            </a:r>
          </a:p>
          <a:p>
            <a:r>
              <a:rPr lang="en-US" sz="2400" dirty="0">
                <a:latin typeface="Geneva"/>
                <a:cs typeface="Geneva"/>
              </a:rPr>
              <a:t>And know the place for the first time.</a:t>
            </a:r>
          </a:p>
          <a:p>
            <a:endParaRPr lang="en-US" sz="2400" dirty="0">
              <a:latin typeface="Geneva"/>
              <a:cs typeface="Geneva"/>
            </a:endParaRPr>
          </a:p>
          <a:p>
            <a:r>
              <a:rPr lang="en-US" sz="2400" dirty="0">
                <a:latin typeface="Geneva"/>
                <a:cs typeface="Geneva"/>
              </a:rPr>
              <a:t>			 	T.S. Eliot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6683F-3CF9-F34A-9EB3-A7708611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334" y="4756144"/>
            <a:ext cx="27686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3775" y="2770095"/>
            <a:ext cx="8044629" cy="3267169"/>
          </a:xfrm>
        </p:spPr>
        <p:txBody>
          <a:bodyPr>
            <a:normAutofit/>
          </a:bodyPr>
          <a:lstStyle/>
          <a:p>
            <a:r>
              <a:rPr lang="en-US" dirty="0"/>
              <a:t>A new kind of array seismology – “Geodetic Arrays” and “Large N”</a:t>
            </a:r>
          </a:p>
          <a:p>
            <a:r>
              <a:rPr lang="en-US" dirty="0"/>
              <a:t>Waves in space and time: Spatial Gradients, Strains and Rotations</a:t>
            </a:r>
          </a:p>
          <a:p>
            <a:r>
              <a:rPr lang="en-US" dirty="0"/>
              <a:t>Arrays and Point Arrays</a:t>
            </a:r>
          </a:p>
          <a:p>
            <a:r>
              <a:rPr lang="en-US" dirty="0"/>
              <a:t>New Seismic Instruments</a:t>
            </a:r>
          </a:p>
          <a:p>
            <a:r>
              <a:rPr lang="en-US" dirty="0"/>
              <a:t>Where will it all go?</a:t>
            </a:r>
          </a:p>
        </p:txBody>
      </p:sp>
    </p:spTree>
    <p:extLst>
      <p:ext uri="{BB962C8B-B14F-4D97-AF65-F5344CB8AC3E}">
        <p14:creationId xmlns:p14="http://schemas.microsoft.com/office/powerpoint/2010/main" val="4203031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Geodetic Arrays</a:t>
            </a:r>
          </a:p>
        </p:txBody>
      </p:sp>
      <p:pic>
        <p:nvPicPr>
          <p:cNvPr id="4" name="Picture 3" descr="Spudich_etal_title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85901"/>
            <a:ext cx="5513917" cy="2328983"/>
          </a:xfrm>
          <a:prstGeom prst="rect">
            <a:avLst/>
          </a:prstGeom>
        </p:spPr>
      </p:pic>
      <p:pic>
        <p:nvPicPr>
          <p:cNvPr id="5" name="Picture 4" descr="Spudich_arra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92551"/>
            <a:ext cx="4957463" cy="2880782"/>
          </a:xfrm>
          <a:prstGeom prst="rect">
            <a:avLst/>
          </a:prstGeom>
        </p:spPr>
      </p:pic>
      <p:pic>
        <p:nvPicPr>
          <p:cNvPr id="6" name="Picture 5" descr="spudich_stress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64" y="2360083"/>
            <a:ext cx="4131733" cy="381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2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5EAAFA-791C-2B45-ADD4-C754ECD5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5141"/>
            <a:ext cx="9813312" cy="1143000"/>
          </a:xfrm>
        </p:spPr>
        <p:txBody>
          <a:bodyPr/>
          <a:lstStyle/>
          <a:p>
            <a:r>
              <a:rPr lang="en-US" dirty="0"/>
              <a:t>Large N – Long Beach </a:t>
            </a:r>
            <a:r>
              <a:rPr lang="en-US" sz="3200" dirty="0"/>
              <a:t>(but not geodetic)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2D9B4-B6B0-8B46-81ED-DFC99CD992FC}"/>
              </a:ext>
            </a:extLst>
          </p:cNvPr>
          <p:cNvSpPr txBox="1"/>
          <p:nvPr/>
        </p:nvSpPr>
        <p:spPr>
          <a:xfrm>
            <a:off x="804333" y="6455833"/>
            <a:ext cx="928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web.gps.caltech.edu</a:t>
            </a:r>
            <a:r>
              <a:rPr lang="en-US" dirty="0"/>
              <a:t>/~clay/LB3D/</a:t>
            </a:r>
            <a:r>
              <a:rPr lang="en-US" dirty="0" err="1"/>
              <a:t>LongBeach_combined_detail.jpg</a:t>
            </a:r>
            <a:endParaRPr lang="en-US" dirty="0"/>
          </a:p>
        </p:txBody>
      </p:sp>
      <p:pic>
        <p:nvPicPr>
          <p:cNvPr id="6" name="Picture 5" descr="LongBeach_combined_detail.jpg">
            <a:extLst>
              <a:ext uri="{FF2B5EF4-FFF2-40B4-BE49-F238E27FC236}">
                <a16:creationId xmlns:a16="http://schemas.microsoft.com/office/drawing/2014/main" id="{3005D5F2-3802-BD40-8852-CF27FAD47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351" y="1279509"/>
            <a:ext cx="4837497" cy="5132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CD00ED-FADD-F94A-BBD6-0C4F6F473D2F}"/>
              </a:ext>
            </a:extLst>
          </p:cNvPr>
          <p:cNvSpPr txBox="1"/>
          <p:nvPr/>
        </p:nvSpPr>
        <p:spPr>
          <a:xfrm>
            <a:off x="6318778" y="1340512"/>
            <a:ext cx="192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5300 + 2500 Vertical Sensors</a:t>
            </a:r>
          </a:p>
        </p:txBody>
      </p:sp>
      <p:pic>
        <p:nvPicPr>
          <p:cNvPr id="8" name="Picture 7" descr="Zland-deploy2.jpg">
            <a:extLst>
              <a:ext uri="{FF2B5EF4-FFF2-40B4-BE49-F238E27FC236}">
                <a16:creationId xmlns:a16="http://schemas.microsoft.com/office/drawing/2014/main" id="{B327EC39-C584-E747-B494-CF7A99623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96" y="4838065"/>
            <a:ext cx="2214115" cy="1492387"/>
          </a:xfrm>
          <a:prstGeom prst="rect">
            <a:avLst/>
          </a:prstGeom>
        </p:spPr>
      </p:pic>
      <p:pic>
        <p:nvPicPr>
          <p:cNvPr id="9" name="Picture 8" descr="Zland-picture.jpg">
            <a:extLst>
              <a:ext uri="{FF2B5EF4-FFF2-40B4-BE49-F238E27FC236}">
                <a16:creationId xmlns:a16="http://schemas.microsoft.com/office/drawing/2014/main" id="{6183871F-EFE9-174C-A70F-540D5AC44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17" y="1986843"/>
            <a:ext cx="28098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3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ray_map.png">
            <a:extLst>
              <a:ext uri="{FF2B5EF4-FFF2-40B4-BE49-F238E27FC236}">
                <a16:creationId xmlns:a16="http://schemas.microsoft.com/office/drawing/2014/main" id="{9B9AFA9B-1351-2E48-86C9-1E059353E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71"/>
            <a:ext cx="7645940" cy="5993273"/>
          </a:xfrm>
          <a:prstGeom prst="rect">
            <a:avLst/>
          </a:prstGeo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A31A54A0-C87D-B14F-A573-8B70D74A339C}"/>
              </a:ext>
            </a:extLst>
          </p:cNvPr>
          <p:cNvSpPr/>
          <p:nvPr/>
        </p:nvSpPr>
        <p:spPr bwMode="auto">
          <a:xfrm>
            <a:off x="4884856" y="2312056"/>
            <a:ext cx="1198655" cy="1165374"/>
          </a:xfrm>
          <a:prstGeom prst="donut">
            <a:avLst>
              <a:gd name="adj" fmla="val 368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BAD6A-D1D5-3A49-992E-D096D5EFDBBC}"/>
              </a:ext>
            </a:extLst>
          </p:cNvPr>
          <p:cNvSpPr txBox="1"/>
          <p:nvPr/>
        </p:nvSpPr>
        <p:spPr>
          <a:xfrm>
            <a:off x="563684" y="665370"/>
            <a:ext cx="6134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IRIS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Wavefields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Community Experiment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53D428-53CB-994C-87FC-D06AF37C02BA}"/>
              </a:ext>
            </a:extLst>
          </p:cNvPr>
          <p:cNvSpPr txBox="1"/>
          <p:nvPr/>
        </p:nvSpPr>
        <p:spPr>
          <a:xfrm>
            <a:off x="5862333" y="3218962"/>
            <a:ext cx="1671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112 3C element</a:t>
            </a:r>
          </a:p>
          <a:p>
            <a:r>
              <a:rPr lang="en-US" dirty="0">
                <a:solidFill>
                  <a:srgbClr val="000000"/>
                </a:solidFill>
              </a:rPr>
              <a:t>7 Level</a:t>
            </a:r>
          </a:p>
          <a:p>
            <a:r>
              <a:rPr lang="en-US" dirty="0">
                <a:solidFill>
                  <a:srgbClr val="000000"/>
                </a:solidFill>
              </a:rPr>
              <a:t>Recursive</a:t>
            </a:r>
          </a:p>
          <a:p>
            <a:r>
              <a:rPr lang="en-US" dirty="0">
                <a:solidFill>
                  <a:srgbClr val="000000"/>
                </a:solidFill>
              </a:rPr>
              <a:t>Gradiometer</a:t>
            </a:r>
          </a:p>
        </p:txBody>
      </p:sp>
      <p:pic>
        <p:nvPicPr>
          <p:cNvPr id="21" name="Picture 20" descr="PY_array.png">
            <a:extLst>
              <a:ext uri="{FF2B5EF4-FFF2-40B4-BE49-F238E27FC236}">
                <a16:creationId xmlns:a16="http://schemas.microsoft.com/office/drawing/2014/main" id="{FEEDB995-5E9B-AD41-B12B-E3B3AE3D1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071" y="1806990"/>
            <a:ext cx="4292399" cy="32231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F4BAA8-1108-2F47-B3B5-88F62D00640D}"/>
              </a:ext>
            </a:extLst>
          </p:cNvPr>
          <p:cNvSpPr txBox="1"/>
          <p:nvPr/>
        </p:nvSpPr>
        <p:spPr>
          <a:xfrm>
            <a:off x="8015591" y="350196"/>
            <a:ext cx="2315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Geodetic</a:t>
            </a:r>
          </a:p>
        </p:txBody>
      </p:sp>
      <p:sp>
        <p:nvSpPr>
          <p:cNvPr id="23" name="Donut 22">
            <a:extLst>
              <a:ext uri="{FF2B5EF4-FFF2-40B4-BE49-F238E27FC236}">
                <a16:creationId xmlns:a16="http://schemas.microsoft.com/office/drawing/2014/main" id="{5FD92DF9-7071-2E4E-BBC2-548ACB9B0C77}"/>
              </a:ext>
            </a:extLst>
          </p:cNvPr>
          <p:cNvSpPr/>
          <p:nvPr/>
        </p:nvSpPr>
        <p:spPr bwMode="auto">
          <a:xfrm>
            <a:off x="2138414" y="2239825"/>
            <a:ext cx="935527" cy="920769"/>
          </a:xfrm>
          <a:prstGeom prst="donut">
            <a:avLst>
              <a:gd name="adj" fmla="val 368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24" name="Donut 23">
            <a:extLst>
              <a:ext uri="{FF2B5EF4-FFF2-40B4-BE49-F238E27FC236}">
                <a16:creationId xmlns:a16="http://schemas.microsoft.com/office/drawing/2014/main" id="{6F0D500E-3F6F-2A40-AC32-64009A8E10A9}"/>
              </a:ext>
            </a:extLst>
          </p:cNvPr>
          <p:cNvSpPr/>
          <p:nvPr/>
        </p:nvSpPr>
        <p:spPr bwMode="auto">
          <a:xfrm>
            <a:off x="3902491" y="2245231"/>
            <a:ext cx="935527" cy="920769"/>
          </a:xfrm>
          <a:prstGeom prst="donut">
            <a:avLst>
              <a:gd name="adj" fmla="val 3689"/>
            </a:avLst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8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A360A3-E21E-444B-94B9-328830E2A371}"/>
              </a:ext>
            </a:extLst>
          </p:cNvPr>
          <p:cNvSpPr txBox="1"/>
          <p:nvPr/>
        </p:nvSpPr>
        <p:spPr>
          <a:xfrm>
            <a:off x="2745775" y="3055319"/>
            <a:ext cx="167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Cross arrays</a:t>
            </a:r>
          </a:p>
        </p:txBody>
      </p:sp>
    </p:spTree>
    <p:extLst>
      <p:ext uri="{BB962C8B-B14F-4D97-AF65-F5344CB8AC3E}">
        <p14:creationId xmlns:p14="http://schemas.microsoft.com/office/powerpoint/2010/main" val="48969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Spatial Gradients, Strains and Rotations</a:t>
            </a:r>
          </a:p>
        </p:txBody>
      </p:sp>
      <p:pic>
        <p:nvPicPr>
          <p:cNvPr id="21" name="Picture 20" descr="Carissa_TheResultsAr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61" y="2371483"/>
            <a:ext cx="6461514" cy="43098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37871" y="6457995"/>
            <a:ext cx="1334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surfer.com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896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and Rotation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540494" y="1752600"/>
            <a:ext cx="9144000" cy="5105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80" charset="0"/>
            </a:endParaRPr>
          </a:p>
        </p:txBody>
      </p:sp>
      <p:pic>
        <p:nvPicPr>
          <p:cNvPr id="5" name="Picture 4" descr="figure1_st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95601"/>
            <a:ext cx="3527532" cy="3223681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989035"/>
              </p:ext>
            </p:extLst>
          </p:nvPr>
        </p:nvGraphicFramePr>
        <p:xfrm>
          <a:off x="5772150" y="2725739"/>
          <a:ext cx="19875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4" imgW="927100" imgH="457200" progId="Equation.DSMT4">
                  <p:embed/>
                </p:oleObj>
              </mc:Choice>
              <mc:Fallback>
                <p:oleObj name="Equation" r:id="rId4" imgW="927100" imgH="457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2150" y="2725739"/>
                        <a:ext cx="1987550" cy="9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999075"/>
              </p:ext>
            </p:extLst>
          </p:nvPr>
        </p:nvGraphicFramePr>
        <p:xfrm>
          <a:off x="5791200" y="3725645"/>
          <a:ext cx="42100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6" imgW="1930400" imgH="685800" progId="Equation.DSMT4">
                  <p:embed/>
                </p:oleObj>
              </mc:Choice>
              <mc:Fallback>
                <p:oleObj name="Equation" r:id="rId6" imgW="1930400" imgH="685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91200" y="3725645"/>
                        <a:ext cx="4210050" cy="149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96050" y="522107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Distortion     Rigid Body Rotation</a:t>
            </a:r>
          </a:p>
          <a:p>
            <a:r>
              <a:rPr lang="en-US" dirty="0">
                <a:solidFill>
                  <a:schemeClr val="bg1"/>
                </a:solidFill>
              </a:rPr>
              <a:t> (strains)               (rotations)</a:t>
            </a:r>
          </a:p>
        </p:txBody>
      </p:sp>
      <p:sp>
        <p:nvSpPr>
          <p:cNvPr id="3" name="Donut 2"/>
          <p:cNvSpPr/>
          <p:nvPr/>
        </p:nvSpPr>
        <p:spPr bwMode="auto">
          <a:xfrm>
            <a:off x="7066152" y="3090570"/>
            <a:ext cx="685800" cy="719431"/>
          </a:xfrm>
          <a:prstGeom prst="donut">
            <a:avLst>
              <a:gd name="adj" fmla="val 6977"/>
            </a:avLst>
          </a:prstGeom>
          <a:solidFill>
            <a:schemeClr val="accent1">
              <a:alpha val="3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8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1" y="2802314"/>
            <a:ext cx="1855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Displacement gradient</a:t>
            </a:r>
          </a:p>
          <a:p>
            <a:r>
              <a:rPr lang="en-US" dirty="0">
                <a:solidFill>
                  <a:schemeClr val="bg1"/>
                </a:solidFill>
              </a:rPr>
              <a:t>tensor</a:t>
            </a:r>
          </a:p>
        </p:txBody>
      </p:sp>
    </p:spTree>
    <p:extLst>
      <p:ext uri="{BB962C8B-B14F-4D97-AF65-F5344CB8AC3E}">
        <p14:creationId xmlns:p14="http://schemas.microsoft.com/office/powerpoint/2010/main" val="2984425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</TotalTime>
  <Words>551</Words>
  <Application>Microsoft Macintosh PowerPoint</Application>
  <PresentationFormat>Widescreen</PresentationFormat>
  <Paragraphs>108</Paragraphs>
  <Slides>34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Geneva</vt:lpstr>
      <vt:lpstr>Tahoma</vt:lpstr>
      <vt:lpstr>Wingdings 3</vt:lpstr>
      <vt:lpstr>Ion</vt:lpstr>
      <vt:lpstr>Equation</vt:lpstr>
      <vt:lpstr>Strain, Rotation, and Seismic Arrays</vt:lpstr>
      <vt:lpstr>Acknowledgements</vt:lpstr>
      <vt:lpstr>Message</vt:lpstr>
      <vt:lpstr>Roadmap</vt:lpstr>
      <vt:lpstr>Geodetic Arrays</vt:lpstr>
      <vt:lpstr>Large N – Long Beach (but not geodetic)</vt:lpstr>
      <vt:lpstr>PowerPoint Presentation</vt:lpstr>
      <vt:lpstr>Wave Spatial Gradients, Strains and Rotations</vt:lpstr>
      <vt:lpstr>Strain and Rotation</vt:lpstr>
      <vt:lpstr>Strains at the Free Surface</vt:lpstr>
      <vt:lpstr>Rotations at the Free Surface</vt:lpstr>
      <vt:lpstr>There is a Compatibility Relationship Between Displacement Gradient, Displacement, and  Velocity Seismograms via the Chain Rule (1D):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 do with this stuff?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GTSM</vt:lpstr>
      <vt:lpstr>Instruments for Measuring Rotation</vt:lpstr>
      <vt:lpstr>PowerPoint Presentation</vt:lpstr>
      <vt:lpstr>aLIGO</vt:lpstr>
      <vt:lpstr>Basic Symmetric Chambers – Internal Seismic Isolation</vt:lpstr>
      <vt:lpstr>Horizontal Rotation Meter</vt:lpstr>
      <vt:lpstr>University of Washington Horizontal Rotation Meter</vt:lpstr>
      <vt:lpstr>PowerPoint Presentation</vt:lpstr>
      <vt:lpstr>Where will it all go?</vt:lpstr>
      <vt:lpstr>Thank you!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Langston</dc:creator>
  <cp:lastModifiedBy>Chuck Langston</cp:lastModifiedBy>
  <cp:revision>20</cp:revision>
  <dcterms:created xsi:type="dcterms:W3CDTF">2018-10-29T22:29:10Z</dcterms:created>
  <dcterms:modified xsi:type="dcterms:W3CDTF">2018-10-31T13:48:48Z</dcterms:modified>
</cp:coreProperties>
</file>