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9" r:id="rId4"/>
    <p:sldId id="343" r:id="rId5"/>
    <p:sldId id="344" r:id="rId6"/>
    <p:sldId id="265" r:id="rId7"/>
    <p:sldId id="345" r:id="rId8"/>
    <p:sldId id="363" r:id="rId9"/>
    <p:sldId id="352" r:id="rId10"/>
    <p:sldId id="368" r:id="rId11"/>
    <p:sldId id="369" r:id="rId12"/>
    <p:sldId id="370" r:id="rId13"/>
    <p:sldId id="356" r:id="rId14"/>
    <p:sldId id="382" r:id="rId15"/>
    <p:sldId id="383" r:id="rId16"/>
    <p:sldId id="385" r:id="rId17"/>
    <p:sldId id="386" r:id="rId18"/>
    <p:sldId id="389" r:id="rId19"/>
    <p:sldId id="390" r:id="rId20"/>
    <p:sldId id="391" r:id="rId21"/>
    <p:sldId id="392" r:id="rId22"/>
    <p:sldId id="393" r:id="rId23"/>
    <p:sldId id="298" r:id="rId24"/>
    <p:sldId id="396" r:id="rId25"/>
    <p:sldId id="394" r:id="rId26"/>
    <p:sldId id="397" r:id="rId27"/>
    <p:sldId id="395" r:id="rId28"/>
    <p:sldId id="398" r:id="rId29"/>
    <p:sldId id="399" r:id="rId30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9" autoAdjust="0"/>
    <p:restoredTop sz="76904" autoAdjust="0"/>
  </p:normalViewPr>
  <p:slideViewPr>
    <p:cSldViewPr snapToGrid="0" snapToObjects="1">
      <p:cViewPr varScale="1">
        <p:scale>
          <a:sx n="88" d="100"/>
          <a:sy n="88" d="100"/>
        </p:scale>
        <p:origin x="830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4A498-EDF1-B543-A5A5-F418FE17F361}" type="datetime1">
              <a:rPr lang="fr-FR" smtClean="0"/>
              <a:t>29/10/2018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557CA-0E85-1F4A-81D8-674AFACF6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4986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2C11B-47B1-854F-80E8-B5787666A563}" type="datetime1">
              <a:rPr lang="fr-FR" smtClean="0"/>
              <a:t>29/10/2018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6D47B-A1B8-A641-9473-C57AFB392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3222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mister</a:t>
            </a:r>
            <a:r>
              <a:rPr lang="fr-FR" baseline="0" dirty="0"/>
              <a:t> Chairman for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kind</a:t>
            </a:r>
            <a:r>
              <a:rPr lang="fr-FR" baseline="0" dirty="0"/>
              <a:t> introduction </a:t>
            </a:r>
          </a:p>
          <a:p>
            <a:r>
              <a:rPr lang="fr-FR" baseline="0" dirty="0"/>
              <a:t>I </a:t>
            </a:r>
            <a:r>
              <a:rPr lang="fr-FR" baseline="0" dirty="0" err="1"/>
              <a:t>am</a:t>
            </a:r>
            <a:r>
              <a:rPr lang="fr-FR" baseline="0" dirty="0"/>
              <a:t> </a:t>
            </a:r>
            <a:r>
              <a:rPr lang="fr-FR" baseline="0" dirty="0" err="1"/>
              <a:t>theo</a:t>
            </a:r>
            <a:r>
              <a:rPr lang="fr-FR" baseline="0" dirty="0"/>
              <a:t> Laudat, </a:t>
            </a:r>
            <a:r>
              <a:rPr lang="fr-FR" baseline="0" dirty="0" err="1"/>
              <a:t>thechnical</a:t>
            </a:r>
            <a:r>
              <a:rPr lang="fr-FR" baseline="0" dirty="0"/>
              <a:t> manager of blueSeis </a:t>
            </a:r>
            <a:r>
              <a:rPr lang="fr-FR" baseline="0" dirty="0" err="1"/>
              <a:t>product</a:t>
            </a:r>
            <a:r>
              <a:rPr lang="fr-FR" baseline="0" dirty="0"/>
              <a:t> line </a:t>
            </a:r>
            <a:r>
              <a:rPr lang="fr-FR" baseline="0" dirty="0" err="1"/>
              <a:t>from</a:t>
            </a:r>
            <a:r>
              <a:rPr lang="fr-FR" baseline="0" dirty="0"/>
              <a:t> iXblue , And I </a:t>
            </a:r>
            <a:r>
              <a:rPr lang="fr-FR" baseline="0" dirty="0" err="1"/>
              <a:t>am</a:t>
            </a:r>
            <a:r>
              <a:rPr lang="fr-FR" baseline="0" dirty="0"/>
              <a:t> </a:t>
            </a:r>
            <a:r>
              <a:rPr lang="fr-FR" baseline="0" dirty="0" err="1"/>
              <a:t>pleased</a:t>
            </a:r>
            <a:r>
              <a:rPr lang="fr-FR" baseline="0" dirty="0"/>
              <a:t> to </a:t>
            </a:r>
            <a:r>
              <a:rPr lang="fr-FR" baseline="0" dirty="0" err="1"/>
              <a:t>be</a:t>
            </a:r>
            <a:r>
              <a:rPr lang="fr-FR" baseline="0" dirty="0"/>
              <a:t> </a:t>
            </a:r>
            <a:r>
              <a:rPr lang="fr-FR" baseline="0" dirty="0" err="1"/>
              <a:t>there</a:t>
            </a:r>
            <a:r>
              <a:rPr lang="fr-FR" baseline="0" dirty="0"/>
              <a:t> to let </a:t>
            </a:r>
            <a:r>
              <a:rPr lang="fr-FR" baseline="0" dirty="0" err="1"/>
              <a:t>you</a:t>
            </a:r>
            <a:r>
              <a:rPr lang="fr-FR" baseline="0" dirty="0"/>
              <a:t> know more about </a:t>
            </a:r>
            <a:r>
              <a:rPr lang="fr-FR" baseline="0" dirty="0" err="1"/>
              <a:t>our</a:t>
            </a:r>
            <a:r>
              <a:rPr lang="fr-FR" baseline="0" dirty="0"/>
              <a:t> brand new </a:t>
            </a:r>
            <a:r>
              <a:rPr lang="fr-FR" baseline="0" dirty="0" err="1"/>
              <a:t>rotational</a:t>
            </a:r>
            <a:r>
              <a:rPr lang="fr-FR" baseline="0" dirty="0"/>
              <a:t> </a:t>
            </a:r>
            <a:r>
              <a:rPr lang="fr-FR" baseline="0" dirty="0" err="1"/>
              <a:t>seismometer</a:t>
            </a:r>
            <a:r>
              <a:rPr lang="fr-FR" baseline="0" dirty="0"/>
              <a:t> </a:t>
            </a:r>
            <a:r>
              <a:rPr lang="fr-FR" baseline="0" dirty="0" err="1"/>
              <a:t>called</a:t>
            </a:r>
            <a:r>
              <a:rPr lang="fr-FR" baseline="0" dirty="0"/>
              <a:t> blueSeis-3A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265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key point to</a:t>
            </a:r>
            <a:r>
              <a:rPr lang="fr-FR" baseline="0" dirty="0"/>
              <a:t> </a:t>
            </a:r>
            <a:r>
              <a:rPr lang="fr-FR" baseline="0" dirty="0" err="1"/>
              <a:t>understand</a:t>
            </a:r>
            <a:r>
              <a:rPr lang="fr-FR" baseline="0" dirty="0"/>
              <a:t> </a:t>
            </a:r>
            <a:r>
              <a:rPr lang="fr-FR" baseline="0" dirty="0" err="1"/>
              <a:t>here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for, and how </a:t>
            </a:r>
            <a:r>
              <a:rPr lang="fr-FR" baseline="0" dirty="0" err="1"/>
              <a:t>it</a:t>
            </a:r>
            <a:r>
              <a:rPr lang="fr-FR" baseline="0" dirty="0"/>
              <a:t> changes the </a:t>
            </a:r>
            <a:r>
              <a:rPr lang="fr-FR" baseline="0" dirty="0" err="1"/>
              <a:t>understanding</a:t>
            </a:r>
            <a:r>
              <a:rPr lang="fr-FR" baseline="0" dirty="0"/>
              <a:t> of the data </a:t>
            </a:r>
            <a:r>
              <a:rPr lang="fr-FR" baseline="0" dirty="0" err="1"/>
              <a:t>you</a:t>
            </a:r>
            <a:r>
              <a:rPr lang="fr-FR" baseline="0" dirty="0"/>
              <a:t> </a:t>
            </a:r>
            <a:r>
              <a:rPr lang="fr-FR" baseline="0" dirty="0" err="1"/>
              <a:t>get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seismic</a:t>
            </a:r>
            <a:r>
              <a:rPr lang="fr-FR" baseline="0" dirty="0"/>
              <a:t> station</a:t>
            </a:r>
          </a:p>
          <a:p>
            <a:endParaRPr lang="fr-FR" baseline="0" dirty="0"/>
          </a:p>
          <a:p>
            <a:r>
              <a:rPr lang="fr-FR" baseline="0" dirty="0" err="1"/>
              <a:t>Starting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have </a:t>
            </a:r>
            <a:r>
              <a:rPr lang="fr-FR" baseline="0" dirty="0" err="1"/>
              <a:t>from</a:t>
            </a:r>
            <a:r>
              <a:rPr lang="fr-FR" baseline="0" dirty="0"/>
              <a:t> standard </a:t>
            </a:r>
            <a:r>
              <a:rPr lang="fr-FR" baseline="0" dirty="0" err="1"/>
              <a:t>seismometer</a:t>
            </a:r>
            <a:r>
              <a:rPr lang="fr-FR" baseline="0" dirty="0"/>
              <a:t>, I </a:t>
            </a:r>
            <a:r>
              <a:rPr lang="fr-FR" baseline="0" dirty="0" err="1"/>
              <a:t>mean</a:t>
            </a:r>
            <a:r>
              <a:rPr lang="fr-FR" baseline="0" dirty="0"/>
              <a:t> a mix of translation </a:t>
            </a:r>
            <a:r>
              <a:rPr lang="fr-FR" baseline="0" dirty="0" err="1"/>
              <a:t>measurement</a:t>
            </a:r>
            <a:r>
              <a:rPr lang="fr-FR" baseline="0" dirty="0"/>
              <a:t> and </a:t>
            </a:r>
            <a:r>
              <a:rPr lang="fr-FR" baseline="0" dirty="0" err="1"/>
              <a:t>disturbance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tilt/rotation of the </a:t>
            </a:r>
            <a:r>
              <a:rPr lang="fr-FR" baseline="0" dirty="0" err="1"/>
              <a:t>ground</a:t>
            </a: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43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Whereas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rotational</a:t>
            </a:r>
            <a:r>
              <a:rPr lang="fr-FR" dirty="0"/>
              <a:t> </a:t>
            </a:r>
            <a:r>
              <a:rPr lang="fr-FR" dirty="0" err="1"/>
              <a:t>seismometer</a:t>
            </a:r>
            <a:r>
              <a:rPr lang="fr-FR" baseline="0" dirty="0"/>
              <a:t> </a:t>
            </a:r>
            <a:r>
              <a:rPr lang="fr-FR" baseline="0" dirty="0" err="1"/>
              <a:t>will</a:t>
            </a:r>
            <a:r>
              <a:rPr lang="fr-FR" baseline="0" dirty="0"/>
              <a:t> </a:t>
            </a:r>
            <a:r>
              <a:rPr lang="fr-FR" baseline="0" dirty="0" err="1"/>
              <a:t>give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pure rotation signal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865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 the end, by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sensors</a:t>
            </a:r>
            <a:r>
              <a:rPr lang="fr-FR" dirty="0"/>
              <a:t> </a:t>
            </a:r>
            <a:r>
              <a:rPr lang="fr-FR" dirty="0" err="1"/>
              <a:t>simultaneously</a:t>
            </a:r>
            <a:r>
              <a:rPr lang="fr-FR" baseline="0" dirty="0"/>
              <a:t>, </a:t>
            </a:r>
            <a:r>
              <a:rPr lang="fr-FR" baseline="0" dirty="0" err="1"/>
              <a:t>you</a:t>
            </a:r>
            <a:r>
              <a:rPr lang="fr-FR" baseline="0" dirty="0"/>
              <a:t> </a:t>
            </a:r>
            <a:r>
              <a:rPr lang="fr-FR" baseline="0" dirty="0" err="1"/>
              <a:t>build</a:t>
            </a:r>
            <a:r>
              <a:rPr lang="fr-FR" baseline="0" dirty="0"/>
              <a:t> a 6 </a:t>
            </a:r>
            <a:r>
              <a:rPr lang="fr-FR" baseline="0" dirty="0" err="1"/>
              <a:t>degrees</a:t>
            </a:r>
            <a:r>
              <a:rPr lang="fr-FR" baseline="0" dirty="0"/>
              <a:t> of Freedom station, </a:t>
            </a:r>
            <a:r>
              <a:rPr lang="fr-FR" baseline="0" dirty="0" err="1"/>
              <a:t>where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can </a:t>
            </a:r>
            <a:r>
              <a:rPr lang="fr-FR" baseline="0" dirty="0" err="1"/>
              <a:t>really</a:t>
            </a:r>
            <a:r>
              <a:rPr lang="fr-FR" baseline="0" dirty="0"/>
              <a:t> </a:t>
            </a:r>
            <a:r>
              <a:rPr lang="fr-FR" baseline="0" dirty="0" err="1"/>
              <a:t>distinguish</a:t>
            </a:r>
            <a:r>
              <a:rPr lang="fr-FR" baseline="0" dirty="0"/>
              <a:t> rotations and translations of the </a:t>
            </a:r>
            <a:r>
              <a:rPr lang="fr-FR" baseline="0" dirty="0" err="1"/>
              <a:t>ground</a:t>
            </a:r>
            <a:r>
              <a:rPr lang="fr-FR" baseline="0" dirty="0"/>
              <a:t>, </a:t>
            </a:r>
            <a:r>
              <a:rPr lang="fr-FR" baseline="0" dirty="0" err="1"/>
              <a:t>leading</a:t>
            </a:r>
            <a:r>
              <a:rPr lang="fr-FR" baseline="0" dirty="0"/>
              <a:t> to major </a:t>
            </a:r>
            <a:r>
              <a:rPr lang="fr-FR" baseline="0" dirty="0" err="1"/>
              <a:t>improvments</a:t>
            </a:r>
            <a:r>
              <a:rPr lang="fr-FR" baseline="0" dirty="0"/>
              <a:t>, </a:t>
            </a:r>
            <a:r>
              <a:rPr lang="fr-FR" baseline="0" dirty="0" err="1"/>
              <a:t>so</a:t>
            </a:r>
            <a:r>
              <a:rPr lang="fr-FR" baseline="0" dirty="0"/>
              <a:t> </a:t>
            </a:r>
            <a:r>
              <a:rPr lang="fr-FR" baseline="0" dirty="0" err="1"/>
              <a:t>numerous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cannot</a:t>
            </a:r>
            <a:r>
              <a:rPr lang="fr-FR" baseline="0" dirty="0"/>
              <a:t> talk about all of </a:t>
            </a:r>
            <a:r>
              <a:rPr lang="fr-FR" baseline="0" dirty="0" err="1"/>
              <a:t>them</a:t>
            </a:r>
            <a:r>
              <a:rPr lang="fr-FR" baseline="0" dirty="0"/>
              <a:t> in </a:t>
            </a:r>
            <a:r>
              <a:rPr lang="fr-FR" baseline="0" dirty="0" err="1"/>
              <a:t>this</a:t>
            </a:r>
            <a:r>
              <a:rPr lang="fr-FR" baseline="0" dirty="0"/>
              <a:t> short talk.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553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wil</a:t>
            </a:r>
            <a:r>
              <a:rPr lang="fr-FR" dirty="0"/>
              <a:t> </a:t>
            </a:r>
            <a:r>
              <a:rPr lang="fr-FR" dirty="0" err="1"/>
              <a:t>ljust</a:t>
            </a:r>
            <a:r>
              <a:rPr lang="fr-FR" dirty="0"/>
              <a:t> </a:t>
            </a:r>
            <a:r>
              <a:rPr lang="fr-FR" dirty="0" err="1"/>
              <a:t>illustrate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possibility</a:t>
            </a:r>
            <a:r>
              <a:rPr lang="fr-FR" dirty="0"/>
              <a:t> to </a:t>
            </a:r>
            <a:r>
              <a:rPr lang="fr-FR" dirty="0" err="1"/>
              <a:t>access</a:t>
            </a:r>
            <a:r>
              <a:rPr lang="fr-FR" dirty="0"/>
              <a:t> </a:t>
            </a:r>
            <a:r>
              <a:rPr lang="fr-FR" dirty="0" err="1"/>
              <a:t>something</a:t>
            </a:r>
            <a:r>
              <a:rPr lang="fr-FR" dirty="0"/>
              <a:t> </a:t>
            </a:r>
            <a:r>
              <a:rPr lang="fr-FR" dirty="0" err="1"/>
              <a:t>really</a:t>
            </a:r>
            <a:r>
              <a:rPr lang="fr-FR" dirty="0"/>
              <a:t> new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point </a:t>
            </a:r>
            <a:r>
              <a:rPr lang="fr-FR" dirty="0" err="1"/>
              <a:t>measurement</a:t>
            </a:r>
            <a:r>
              <a:rPr lang="fr-FR" dirty="0"/>
              <a:t> of phase </a:t>
            </a:r>
            <a:r>
              <a:rPr lang="fr-FR" dirty="0" err="1"/>
              <a:t>velocity</a:t>
            </a:r>
            <a:r>
              <a:rPr lang="fr-FR" dirty="0"/>
              <a:t> !</a:t>
            </a:r>
          </a:p>
          <a:p>
            <a:r>
              <a:rPr lang="fr-FR" dirty="0" err="1"/>
              <a:t>Ideed</a:t>
            </a:r>
            <a:r>
              <a:rPr lang="fr-FR" dirty="0"/>
              <a:t> </a:t>
            </a:r>
            <a:r>
              <a:rPr lang="fr-FR" dirty="0" err="1"/>
              <a:t>while</a:t>
            </a:r>
            <a:r>
              <a:rPr lang="fr-FR" dirty="0"/>
              <a:t> a translation </a:t>
            </a:r>
            <a:r>
              <a:rPr lang="fr-FR" dirty="0" err="1"/>
              <a:t>is</a:t>
            </a:r>
            <a:r>
              <a:rPr lang="fr-FR" dirty="0"/>
              <a:t> the time </a:t>
            </a:r>
            <a:r>
              <a:rPr lang="fr-FR" dirty="0" err="1"/>
              <a:t>derivative</a:t>
            </a:r>
            <a:r>
              <a:rPr lang="fr-FR" dirty="0"/>
              <a:t> of motion, a rotation </a:t>
            </a:r>
            <a:r>
              <a:rPr lang="fr-FR" dirty="0" err="1"/>
              <a:t>is</a:t>
            </a:r>
            <a:r>
              <a:rPr lang="fr-FR" dirty="0"/>
              <a:t> the spatial </a:t>
            </a:r>
            <a:r>
              <a:rPr lang="fr-FR" dirty="0" err="1"/>
              <a:t>derivative</a:t>
            </a:r>
            <a:r>
              <a:rPr lang="fr-FR" dirty="0"/>
              <a:t> of motion. </a:t>
            </a:r>
            <a:r>
              <a:rPr lang="fr-FR" dirty="0" err="1"/>
              <a:t>Therefore</a:t>
            </a:r>
            <a:r>
              <a:rPr lang="fr-FR" dirty="0"/>
              <a:t> by </a:t>
            </a:r>
            <a:r>
              <a:rPr lang="fr-FR" dirty="0" err="1"/>
              <a:t>merging</a:t>
            </a:r>
            <a:r>
              <a:rPr lang="fr-FR" dirty="0"/>
              <a:t> the data </a:t>
            </a:r>
            <a:r>
              <a:rPr lang="fr-FR" dirty="0" err="1"/>
              <a:t>coming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devices</a:t>
            </a:r>
            <a:r>
              <a:rPr lang="fr-FR" dirty="0"/>
              <a:t>, one can </a:t>
            </a:r>
            <a:r>
              <a:rPr lang="fr-FR" dirty="0" err="1"/>
              <a:t>really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 a </a:t>
            </a:r>
            <a:r>
              <a:rPr lang="fr-FR" baseline="0" dirty="0"/>
              <a:t>point –</a:t>
            </a:r>
            <a:r>
              <a:rPr lang="fr-FR" baseline="0" dirty="0" err="1"/>
              <a:t>measurment</a:t>
            </a:r>
            <a:r>
              <a:rPr lang="fr-FR" baseline="0" dirty="0"/>
              <a:t> of phase </a:t>
            </a:r>
            <a:r>
              <a:rPr lang="fr-FR" baseline="0" dirty="0" err="1"/>
              <a:t>velocity</a:t>
            </a:r>
            <a:r>
              <a:rPr lang="fr-FR" baseline="0" dirty="0"/>
              <a:t>!</a:t>
            </a:r>
            <a:endParaRPr lang="fr-FR" dirty="0"/>
          </a:p>
          <a:p>
            <a:endParaRPr lang="fr-FR" baseline="0" dirty="0"/>
          </a:p>
          <a:p>
            <a:r>
              <a:rPr lang="fr-FR" baseline="0" dirty="0"/>
              <a:t>And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only</a:t>
            </a:r>
            <a:r>
              <a:rPr lang="fr-FR" baseline="0" dirty="0"/>
              <a:t> one </a:t>
            </a:r>
            <a:r>
              <a:rPr lang="fr-FR" baseline="0" dirty="0" err="1"/>
              <a:t>example</a:t>
            </a:r>
            <a:r>
              <a:rPr lang="fr-FR" baseline="0" dirty="0"/>
              <a:t> </a:t>
            </a:r>
            <a:r>
              <a:rPr lang="fr-FR" baseline="0" dirty="0" err="1"/>
              <a:t>among</a:t>
            </a:r>
            <a:r>
              <a:rPr lang="fr-FR" baseline="0" dirty="0"/>
              <a:t> </a:t>
            </a:r>
            <a:r>
              <a:rPr lang="fr-FR" baseline="0" dirty="0" err="1"/>
              <a:t>many</a:t>
            </a:r>
            <a:r>
              <a:rPr lang="fr-FR" baseline="0" dirty="0"/>
              <a:t> </a:t>
            </a:r>
            <a:r>
              <a:rPr lang="fr-FR" baseline="0" dirty="0" err="1"/>
              <a:t>others</a:t>
            </a:r>
            <a:r>
              <a:rPr lang="fr-FR" baseline="0" dirty="0"/>
              <a:t>…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092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As a </a:t>
            </a:r>
            <a:r>
              <a:rPr lang="fr-FR" dirty="0" err="1"/>
              <a:t>matter</a:t>
            </a:r>
            <a:r>
              <a:rPr lang="fr-FR" dirty="0"/>
              <a:t> of </a:t>
            </a:r>
            <a:r>
              <a:rPr lang="fr-FR" dirty="0" err="1"/>
              <a:t>fact</a:t>
            </a:r>
            <a:r>
              <a:rPr lang="fr-FR" dirty="0"/>
              <a:t>,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good science </a:t>
            </a:r>
            <a:r>
              <a:rPr lang="fr-FR" dirty="0" err="1"/>
              <a:t>coming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6 </a:t>
            </a:r>
            <a:r>
              <a:rPr lang="fr-FR" dirty="0" err="1"/>
              <a:t>DoF</a:t>
            </a:r>
            <a:r>
              <a:rPr lang="fr-FR" baseline="0" dirty="0"/>
              <a:t> (</a:t>
            </a:r>
            <a:r>
              <a:rPr lang="fr-FR" baseline="0" dirty="0" err="1"/>
              <a:t>degrees</a:t>
            </a:r>
            <a:r>
              <a:rPr lang="fr-FR" baseline="0" dirty="0"/>
              <a:t> of </a:t>
            </a:r>
            <a:r>
              <a:rPr lang="fr-FR" baseline="0" dirty="0" err="1"/>
              <a:t>freedom</a:t>
            </a:r>
            <a:r>
              <a:rPr lang="fr-FR" baseline="0" dirty="0"/>
              <a:t>) stations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being</a:t>
            </a:r>
            <a:r>
              <a:rPr lang="fr-FR" baseline="0" dirty="0"/>
              <a:t> </a:t>
            </a:r>
            <a:r>
              <a:rPr lang="fr-FR" baseline="0" dirty="0" err="1"/>
              <a:t>carried</a:t>
            </a:r>
            <a:r>
              <a:rPr lang="fr-FR" baseline="0" dirty="0"/>
              <a:t> out by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customers</a:t>
            </a:r>
            <a:r>
              <a:rPr lang="fr-FR" baseline="0" dirty="0"/>
              <a:t>, and the best to talk about </a:t>
            </a:r>
            <a:r>
              <a:rPr lang="fr-FR" baseline="0" dirty="0" err="1"/>
              <a:t>this</a:t>
            </a:r>
            <a:r>
              <a:rPr lang="fr-FR" baseline="0" dirty="0"/>
              <a:t> are </a:t>
            </a:r>
            <a:r>
              <a:rPr lang="fr-FR" baseline="0" dirty="0" err="1"/>
              <a:t>seismologists</a:t>
            </a:r>
            <a:r>
              <a:rPr lang="fr-FR" baseline="0" dirty="0"/>
              <a:t> </a:t>
            </a:r>
            <a:r>
              <a:rPr lang="fr-FR" baseline="0" dirty="0" err="1"/>
              <a:t>which</a:t>
            </a:r>
            <a:r>
              <a:rPr lang="fr-FR" baseline="0" dirty="0"/>
              <a:t> </a:t>
            </a:r>
            <a:r>
              <a:rPr lang="fr-FR" baseline="0" dirty="0" err="1"/>
              <a:t>I’m</a:t>
            </a:r>
            <a:r>
              <a:rPr lang="fr-FR" baseline="0" dirty="0"/>
              <a:t> not…</a:t>
            </a:r>
          </a:p>
          <a:p>
            <a:r>
              <a:rPr lang="fr-FR" baseline="0" dirty="0"/>
              <a:t>And I </a:t>
            </a:r>
            <a:r>
              <a:rPr lang="fr-FR" baseline="0" dirty="0" err="1"/>
              <a:t>thus</a:t>
            </a:r>
            <a:r>
              <a:rPr lang="fr-FR" baseline="0" dirty="0"/>
              <a:t> </a:t>
            </a:r>
            <a:r>
              <a:rPr lang="fr-FR" baseline="0" dirty="0" err="1"/>
              <a:t>warmly</a:t>
            </a:r>
            <a:r>
              <a:rPr lang="fr-FR" baseline="0" dirty="0"/>
              <a:t> encourage </a:t>
            </a:r>
            <a:r>
              <a:rPr lang="fr-FR" baseline="0" dirty="0" err="1"/>
              <a:t>you</a:t>
            </a:r>
            <a:r>
              <a:rPr lang="fr-FR" baseline="0" dirty="0"/>
              <a:t> to check out the </a:t>
            </a:r>
            <a:r>
              <a:rPr lang="fr-FR" baseline="0" dirty="0" err="1"/>
              <a:t>bibliography</a:t>
            </a:r>
            <a:r>
              <a:rPr lang="fr-FR" baseline="0" dirty="0"/>
              <a:t> </a:t>
            </a:r>
            <a:r>
              <a:rPr lang="fr-FR" baseline="0" dirty="0" err="1"/>
              <a:t>available</a:t>
            </a:r>
            <a:r>
              <a:rPr lang="fr-FR" baseline="0" dirty="0"/>
              <a:t> on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website</a:t>
            </a:r>
            <a:r>
              <a:rPr lang="fr-FR" baseline="0" dirty="0"/>
              <a:t> www.blueseis.com if </a:t>
            </a:r>
            <a:r>
              <a:rPr lang="fr-FR" baseline="0" dirty="0" err="1"/>
              <a:t>you</a:t>
            </a:r>
            <a:r>
              <a:rPr lang="fr-FR" baseline="0" dirty="0"/>
              <a:t> </a:t>
            </a:r>
            <a:r>
              <a:rPr lang="fr-FR" baseline="0" dirty="0" err="1"/>
              <a:t>wanna</a:t>
            </a:r>
            <a:r>
              <a:rPr lang="fr-FR" baseline="0" dirty="0"/>
              <a:t> know more about </a:t>
            </a:r>
            <a:r>
              <a:rPr lang="fr-FR" baseline="0" dirty="0" err="1"/>
              <a:t>rotational</a:t>
            </a:r>
            <a:r>
              <a:rPr lang="fr-FR" baseline="0" dirty="0"/>
              <a:t> </a:t>
            </a:r>
            <a:r>
              <a:rPr lang="fr-FR" baseline="0" dirty="0" err="1"/>
              <a:t>seismology</a:t>
            </a:r>
            <a:r>
              <a:rPr lang="fr-FR" baseline="0" dirty="0"/>
              <a:t> and the possible applications </a:t>
            </a:r>
            <a:r>
              <a:rPr lang="fr-FR" baseline="0" dirty="0" err="1"/>
              <a:t>related</a:t>
            </a:r>
            <a:r>
              <a:rPr lang="fr-FR" baseline="0" dirty="0"/>
              <a:t> to </a:t>
            </a:r>
            <a:r>
              <a:rPr lang="fr-FR" baseline="0" dirty="0" err="1"/>
              <a:t>it</a:t>
            </a:r>
            <a:r>
              <a:rPr lang="fr-FR" baseline="0" dirty="0"/>
              <a:t>.</a:t>
            </a:r>
          </a:p>
          <a:p>
            <a:endParaRPr lang="fr-FR" baseline="0" dirty="0"/>
          </a:p>
          <a:p>
            <a:r>
              <a:rPr lang="fr-FR" baseline="0" dirty="0"/>
              <a:t>To </a:t>
            </a:r>
            <a:r>
              <a:rPr lang="fr-FR" baseline="0" dirty="0" err="1"/>
              <a:t>sum</a:t>
            </a:r>
            <a:r>
              <a:rPr lang="fr-FR" baseline="0" dirty="0"/>
              <a:t> up, </a:t>
            </a:r>
            <a:r>
              <a:rPr lang="fr-FR" baseline="0" dirty="0" err="1"/>
              <a:t>here</a:t>
            </a:r>
            <a:r>
              <a:rPr lang="fr-FR" baseline="0" dirty="0"/>
              <a:t> are the 6 key points to </a:t>
            </a:r>
            <a:r>
              <a:rPr lang="fr-FR" baseline="0" dirty="0" err="1"/>
              <a:t>be</a:t>
            </a:r>
            <a:r>
              <a:rPr lang="fr-FR" baseline="0" dirty="0"/>
              <a:t> </a:t>
            </a:r>
            <a:r>
              <a:rPr lang="fr-FR" baseline="0" dirty="0" err="1"/>
              <a:t>remembered</a:t>
            </a:r>
            <a:r>
              <a:rPr lang="fr-FR" baseline="0" dirty="0"/>
              <a:t> about the </a:t>
            </a:r>
            <a:r>
              <a:rPr lang="fr-FR" baseline="0" dirty="0" err="1"/>
              <a:t>Blueseis</a:t>
            </a:r>
            <a:r>
              <a:rPr lang="fr-FR" baseline="0" dirty="0"/>
              <a:t> 3A: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26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dirty="0" err="1"/>
              <a:t>absolute</a:t>
            </a:r>
            <a:r>
              <a:rPr lang="fr-FR" dirty="0"/>
              <a:t> </a:t>
            </a:r>
            <a:r>
              <a:rPr lang="fr-FR" dirty="0" err="1"/>
              <a:t>rotational</a:t>
            </a:r>
            <a:r>
              <a:rPr lang="fr-FR" dirty="0"/>
              <a:t> </a:t>
            </a:r>
            <a:r>
              <a:rPr lang="fr-FR" dirty="0" err="1"/>
              <a:t>sensor</a:t>
            </a:r>
            <a:r>
              <a:rPr lang="fr-FR" dirty="0"/>
              <a:t>, </a:t>
            </a:r>
            <a:r>
              <a:rPr lang="fr-FR" dirty="0" err="1"/>
              <a:t>meaning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sensitive to all rotations, </a:t>
            </a:r>
            <a:r>
              <a:rPr lang="fr-FR" dirty="0" err="1"/>
              <a:t>including</a:t>
            </a:r>
            <a:r>
              <a:rPr lang="fr-FR" dirty="0"/>
              <a:t> the </a:t>
            </a:r>
            <a:r>
              <a:rPr lang="fr-FR" dirty="0" err="1"/>
              <a:t>Earth</a:t>
            </a:r>
            <a:r>
              <a:rPr lang="fr-FR" dirty="0"/>
              <a:t> rotation !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nice</a:t>
            </a:r>
            <a:r>
              <a:rPr lang="fr-FR" dirty="0"/>
              <a:t> </a:t>
            </a:r>
            <a:r>
              <a:rPr lang="fr-FR" dirty="0" err="1"/>
              <a:t>becaue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allows</a:t>
            </a:r>
            <a:r>
              <a:rPr lang="fr-FR" dirty="0"/>
              <a:t> to </a:t>
            </a:r>
            <a:r>
              <a:rPr lang="fr-FR" dirty="0" err="1"/>
              <a:t>find</a:t>
            </a:r>
            <a:r>
              <a:rPr lang="fr-FR" dirty="0"/>
              <a:t> the </a:t>
            </a:r>
            <a:r>
              <a:rPr lang="fr-FR" dirty="0" err="1"/>
              <a:t>true</a:t>
            </a:r>
            <a:r>
              <a:rPr lang="fr-FR" dirty="0"/>
              <a:t> North and </a:t>
            </a:r>
            <a:r>
              <a:rPr lang="fr-FR" dirty="0" err="1"/>
              <a:t>strongly</a:t>
            </a:r>
            <a:r>
              <a:rPr lang="fr-FR" dirty="0"/>
              <a:t> </a:t>
            </a:r>
            <a:r>
              <a:rPr lang="fr-FR" dirty="0" err="1"/>
              <a:t>facilitates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alignment</a:t>
            </a:r>
            <a:r>
              <a:rPr lang="fr-FR" dirty="0"/>
              <a:t> on the </a:t>
            </a:r>
            <a:r>
              <a:rPr lang="fr-FR" dirty="0" err="1"/>
              <a:t>field</a:t>
            </a:r>
            <a:r>
              <a:rPr lang="fr-FR" dirty="0"/>
              <a:t>!</a:t>
            </a:r>
          </a:p>
          <a:p>
            <a:r>
              <a:rPr lang="fr-FR" dirty="0"/>
              <a:t>Low noise</a:t>
            </a:r>
          </a:p>
          <a:p>
            <a:r>
              <a:rPr lang="fr-FR" dirty="0" err="1"/>
              <a:t>Relativistic</a:t>
            </a:r>
            <a:r>
              <a:rPr lang="fr-FR" dirty="0"/>
              <a:t>?</a:t>
            </a:r>
          </a:p>
          <a:p>
            <a:r>
              <a:rPr lang="fr-FR" dirty="0"/>
              <a:t>Broadband</a:t>
            </a:r>
          </a:p>
          <a:p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nice</a:t>
            </a:r>
            <a:r>
              <a:rPr lang="fr-FR" dirty="0"/>
              <a:t> </a:t>
            </a:r>
            <a:r>
              <a:rPr lang="fr-FR" dirty="0" err="1"/>
              <a:t>feature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electronic</a:t>
            </a:r>
            <a:r>
              <a:rPr lang="fr-FR" dirty="0"/>
              <a:t> signal </a:t>
            </a:r>
            <a:r>
              <a:rPr lang="fr-FR" dirty="0" err="1"/>
              <a:t>coming</a:t>
            </a:r>
            <a:r>
              <a:rPr lang="fr-FR" dirty="0"/>
              <a:t> out of the FOG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digitalized</a:t>
            </a:r>
            <a:r>
              <a:rPr lang="fr-FR" dirty="0"/>
              <a:t> and </a:t>
            </a:r>
            <a:r>
              <a:rPr lang="fr-FR" dirty="0" err="1"/>
              <a:t>calibrated</a:t>
            </a:r>
            <a:r>
              <a:rPr lang="fr-FR" dirty="0"/>
              <a:t> in </a:t>
            </a:r>
            <a:r>
              <a:rPr lang="fr-FR" dirty="0" err="1"/>
              <a:t>such</a:t>
            </a:r>
            <a:r>
              <a:rPr lang="fr-FR" dirty="0"/>
              <a:t> a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output signal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directly</a:t>
            </a:r>
            <a:r>
              <a:rPr lang="fr-FR" dirty="0"/>
              <a:t> </a:t>
            </a:r>
            <a:r>
              <a:rPr lang="fr-FR" dirty="0" err="1"/>
              <a:t>expressed</a:t>
            </a:r>
            <a:r>
              <a:rPr lang="fr-FR" dirty="0"/>
              <a:t> in </a:t>
            </a:r>
            <a:r>
              <a:rPr lang="fr-FR" dirty="0" err="1"/>
              <a:t>nrad</a:t>
            </a:r>
            <a:r>
              <a:rPr lang="fr-FR" dirty="0"/>
              <a:t>/s and </a:t>
            </a:r>
            <a:r>
              <a:rPr lang="fr-FR" dirty="0" err="1"/>
              <a:t>does</a:t>
            </a:r>
            <a:r>
              <a:rPr lang="fr-FR" dirty="0"/>
              <a:t> not </a:t>
            </a:r>
            <a:r>
              <a:rPr lang="fr-FR" dirty="0" err="1"/>
              <a:t>need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additional</a:t>
            </a:r>
            <a:r>
              <a:rPr lang="fr-FR" dirty="0"/>
              <a:t> calibration. The data are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directly</a:t>
            </a:r>
            <a:r>
              <a:rPr lang="fr-FR" dirty="0"/>
              <a:t> </a:t>
            </a:r>
            <a:r>
              <a:rPr lang="fr-FR" dirty="0" err="1"/>
              <a:t>transmitted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the standard </a:t>
            </a:r>
            <a:r>
              <a:rPr lang="fr-FR" dirty="0" err="1"/>
              <a:t>miniSEED</a:t>
            </a:r>
            <a:r>
              <a:rPr lang="fr-FR" dirty="0"/>
              <a:t> </a:t>
            </a:r>
            <a:r>
              <a:rPr lang="fr-FR" dirty="0" err="1"/>
              <a:t>protocol</a:t>
            </a:r>
            <a:endParaRPr lang="fr-FR" dirty="0"/>
          </a:p>
          <a:p>
            <a:r>
              <a:rPr lang="fr-FR" dirty="0"/>
              <a:t>High </a:t>
            </a:r>
            <a:r>
              <a:rPr lang="fr-FR" dirty="0" err="1"/>
              <a:t>dynamic</a:t>
            </a:r>
            <a:r>
              <a:rPr lang="fr-FR" dirty="0"/>
              <a:t> range </a:t>
            </a:r>
            <a:r>
              <a:rPr lang="fr-FR" dirty="0" err="1"/>
              <a:t>which</a:t>
            </a:r>
            <a:r>
              <a:rPr lang="fr-FR" dirty="0"/>
              <a:t> corresponds to </a:t>
            </a:r>
            <a:r>
              <a:rPr lang="fr-FR" dirty="0" err="1"/>
              <a:t>being</a:t>
            </a:r>
            <a:r>
              <a:rPr lang="fr-FR" dirty="0"/>
              <a:t> at the </a:t>
            </a:r>
            <a:r>
              <a:rPr lang="fr-FR" dirty="0" err="1"/>
              <a:t>epicenter</a:t>
            </a:r>
            <a:r>
              <a:rPr lang="fr-FR" dirty="0"/>
              <a:t> of a magnitude 7 </a:t>
            </a:r>
            <a:r>
              <a:rPr lang="fr-FR" dirty="0" err="1"/>
              <a:t>Earthquake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have a quick look at the </a:t>
            </a:r>
            <a:r>
              <a:rPr lang="fr-FR" dirty="0" err="1"/>
              <a:t>technical</a:t>
            </a:r>
            <a:r>
              <a:rPr lang="fr-FR" dirty="0"/>
              <a:t> performances of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device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350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sounds</a:t>
            </a:r>
            <a:r>
              <a:rPr lang="fr-FR" dirty="0"/>
              <a:t> </a:t>
            </a:r>
            <a:r>
              <a:rPr lang="fr-FR" dirty="0" err="1"/>
              <a:t>quite</a:t>
            </a:r>
            <a:r>
              <a:rPr lang="fr-FR" dirty="0"/>
              <a:t> </a:t>
            </a:r>
            <a:r>
              <a:rPr lang="fr-FR" dirty="0" err="1"/>
              <a:t>nice</a:t>
            </a:r>
            <a:r>
              <a:rPr lang="fr-FR" dirty="0"/>
              <a:t>, but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really</a:t>
            </a:r>
            <a:r>
              <a:rPr lang="fr-FR" dirty="0"/>
              <a:t> </a:t>
            </a:r>
            <a:r>
              <a:rPr lang="fr-FR" dirty="0" err="1"/>
              <a:t>working</a:t>
            </a:r>
            <a:r>
              <a:rPr lang="fr-FR" dirty="0"/>
              <a:t>?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864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latin typeface="Montserrat" panose="00000500000000000000" pitchFamily="50" charset="0"/>
              </a:rPr>
              <a:t>The </a:t>
            </a:r>
            <a:r>
              <a:rPr lang="fr-FR" dirty="0" err="1">
                <a:latin typeface="Montserrat" panose="00000500000000000000" pitchFamily="50" charset="0"/>
              </a:rPr>
              <a:t>answer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is</a:t>
            </a:r>
            <a:r>
              <a:rPr lang="fr-FR" dirty="0">
                <a:latin typeface="Montserrat" panose="00000500000000000000" pitchFamily="50" charset="0"/>
              </a:rPr>
              <a:t> yes and </a:t>
            </a:r>
            <a:r>
              <a:rPr lang="fr-FR" dirty="0" err="1">
                <a:latin typeface="Montserrat" panose="00000500000000000000" pitchFamily="50" charset="0"/>
              </a:rPr>
              <a:t>here</a:t>
            </a:r>
            <a:r>
              <a:rPr lang="fr-FR" dirty="0">
                <a:latin typeface="Montserrat" panose="00000500000000000000" pitchFamily="50" charset="0"/>
              </a:rPr>
              <a:t> are the </a:t>
            </a:r>
            <a:r>
              <a:rPr lang="fr-FR" dirty="0" err="1">
                <a:latin typeface="Montserrat" panose="00000500000000000000" pitchFamily="50" charset="0"/>
              </a:rPr>
              <a:t>experimental</a:t>
            </a:r>
            <a:r>
              <a:rPr lang="fr-FR" dirty="0">
                <a:latin typeface="Montserrat" panose="00000500000000000000" pitchFamily="50" charset="0"/>
              </a:rPr>
              <a:t> data </a:t>
            </a:r>
            <a:r>
              <a:rPr lang="fr-FR" dirty="0" err="1">
                <a:latin typeface="Montserrat" panose="00000500000000000000" pitchFamily="50" charset="0"/>
              </a:rPr>
              <a:t>proving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it!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b="1" dirty="0">
                <a:latin typeface="Montserrat" panose="00000500000000000000" pitchFamily="50" charset="0"/>
              </a:rPr>
              <a:t>Felix </a:t>
            </a:r>
            <a:r>
              <a:rPr lang="fr-FR" b="1" dirty="0" err="1">
                <a:latin typeface="Montserrat" panose="00000500000000000000" pitchFamily="50" charset="0"/>
              </a:rPr>
              <a:t>Bernauer</a:t>
            </a:r>
            <a:endParaRPr lang="fr-FR" b="1" dirty="0">
              <a:latin typeface="Montserrat" panose="000005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latin typeface="Montserrat" panose="00000500000000000000" pitchFamily="50" charset="0"/>
              </a:rPr>
              <a:t>The </a:t>
            </a:r>
            <a:r>
              <a:rPr lang="fr-FR" dirty="0" err="1">
                <a:latin typeface="Montserrat" panose="00000500000000000000" pitchFamily="50" charset="0"/>
              </a:rPr>
              <a:t>three</a:t>
            </a:r>
            <a:r>
              <a:rPr lang="fr-FR" dirty="0">
                <a:latin typeface="Montserrat" panose="00000500000000000000" pitchFamily="50" charset="0"/>
              </a:rPr>
              <a:t> graphs show the </a:t>
            </a:r>
            <a:r>
              <a:rPr lang="fr-FR" dirty="0" err="1">
                <a:latin typeface="Montserrat" panose="00000500000000000000" pitchFamily="50" charset="0"/>
              </a:rPr>
              <a:t>evolution</a:t>
            </a:r>
            <a:r>
              <a:rPr lang="fr-FR" dirty="0">
                <a:latin typeface="Montserrat" panose="00000500000000000000" pitchFamily="50" charset="0"/>
              </a:rPr>
              <a:t> of the </a:t>
            </a:r>
            <a:r>
              <a:rPr lang="fr-FR" dirty="0" err="1">
                <a:latin typeface="Montserrat" panose="00000500000000000000" pitchFamily="50" charset="0"/>
              </a:rPr>
              <a:t>scale</a:t>
            </a:r>
            <a:r>
              <a:rPr lang="fr-FR" dirty="0">
                <a:latin typeface="Montserrat" panose="00000500000000000000" pitchFamily="50" charset="0"/>
              </a:rPr>
              <a:t> factor, </a:t>
            </a:r>
            <a:r>
              <a:rPr lang="fr-FR" dirty="0" err="1">
                <a:latin typeface="Montserrat" panose="00000500000000000000" pitchFamily="50" charset="0"/>
              </a:rPr>
              <a:t>which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makes</a:t>
            </a:r>
            <a:r>
              <a:rPr lang="fr-FR" dirty="0">
                <a:latin typeface="Montserrat" panose="00000500000000000000" pitchFamily="50" charset="0"/>
              </a:rPr>
              <a:t> the </a:t>
            </a:r>
            <a:r>
              <a:rPr lang="fr-FR" dirty="0" err="1">
                <a:latin typeface="Montserrat" panose="00000500000000000000" pitchFamily="50" charset="0"/>
              </a:rPr>
              <a:t>connection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between</a:t>
            </a:r>
            <a:r>
              <a:rPr lang="fr-FR" dirty="0">
                <a:latin typeface="Montserrat" panose="00000500000000000000" pitchFamily="50" charset="0"/>
              </a:rPr>
              <a:t> the </a:t>
            </a:r>
            <a:r>
              <a:rPr lang="fr-FR" dirty="0" err="1">
                <a:latin typeface="Montserrat" panose="00000500000000000000" pitchFamily="50" charset="0"/>
              </a:rPr>
              <a:t>eletronic</a:t>
            </a:r>
            <a:r>
              <a:rPr lang="fr-FR" dirty="0">
                <a:latin typeface="Montserrat" panose="00000500000000000000" pitchFamily="50" charset="0"/>
              </a:rPr>
              <a:t> signal and the rotation rate in </a:t>
            </a:r>
            <a:r>
              <a:rPr lang="fr-FR" dirty="0" err="1">
                <a:latin typeface="Montserrat" panose="00000500000000000000" pitchFamily="50" charset="0"/>
              </a:rPr>
              <a:t>nrad</a:t>
            </a:r>
            <a:r>
              <a:rPr lang="fr-FR" dirty="0">
                <a:latin typeface="Montserrat" panose="00000500000000000000" pitchFamily="50" charset="0"/>
              </a:rPr>
              <a:t>/s, in ppm as a </a:t>
            </a:r>
            <a:r>
              <a:rPr lang="fr-FR" dirty="0" err="1">
                <a:latin typeface="Montserrat" panose="00000500000000000000" pitchFamily="50" charset="0"/>
              </a:rPr>
              <a:t>function</a:t>
            </a:r>
            <a:r>
              <a:rPr lang="fr-FR" dirty="0">
                <a:latin typeface="Montserrat" panose="00000500000000000000" pitchFamily="50" charset="0"/>
              </a:rPr>
              <a:t> of </a:t>
            </a:r>
            <a:r>
              <a:rPr lang="fr-FR" dirty="0" err="1">
                <a:latin typeface="Montserrat" panose="00000500000000000000" pitchFamily="50" charset="0"/>
              </a:rPr>
              <a:t>temperature</a:t>
            </a:r>
            <a:r>
              <a:rPr lang="fr-FR" dirty="0">
                <a:latin typeface="Montserrat" panose="00000500000000000000" pitchFamily="50" charset="0"/>
              </a:rPr>
              <a:t>, rotation rate and time, and </a:t>
            </a:r>
            <a:r>
              <a:rPr lang="fr-FR" dirty="0" err="1">
                <a:latin typeface="Montserrat" panose="00000500000000000000" pitchFamily="50" charset="0"/>
              </a:rPr>
              <a:t>these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illustrate</a:t>
            </a:r>
            <a:r>
              <a:rPr lang="fr-FR" dirty="0">
                <a:latin typeface="Montserrat" panose="00000500000000000000" pitchFamily="50" charset="0"/>
              </a:rPr>
              <a:t> the </a:t>
            </a:r>
            <a:r>
              <a:rPr lang="fr-FR" dirty="0" err="1">
                <a:latin typeface="Montserrat" panose="00000500000000000000" pitchFamily="50" charset="0"/>
              </a:rPr>
              <a:t>very</a:t>
            </a:r>
            <a:r>
              <a:rPr lang="fr-FR" dirty="0">
                <a:latin typeface="Montserrat" panose="00000500000000000000" pitchFamily="50" charset="0"/>
              </a:rPr>
              <a:t> good </a:t>
            </a:r>
            <a:r>
              <a:rPr lang="fr-FR" dirty="0" err="1">
                <a:latin typeface="Montserrat" panose="00000500000000000000" pitchFamily="50" charset="0"/>
              </a:rPr>
              <a:t>stability</a:t>
            </a:r>
            <a:r>
              <a:rPr lang="fr-FR" dirty="0">
                <a:latin typeface="Montserrat" panose="00000500000000000000" pitchFamily="50" charset="0"/>
              </a:rPr>
              <a:t> of </a:t>
            </a:r>
            <a:r>
              <a:rPr lang="fr-FR" dirty="0" err="1">
                <a:latin typeface="Montserrat" panose="00000500000000000000" pitchFamily="50" charset="0"/>
              </a:rPr>
              <a:t>our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device</a:t>
            </a:r>
            <a:r>
              <a:rPr lang="fr-FR" dirty="0">
                <a:latin typeface="Montserrat" panose="00000500000000000000" pitchFamily="50" charset="0"/>
              </a:rPr>
              <a:t>. </a:t>
            </a:r>
            <a:r>
              <a:rPr lang="fr-FR" baseline="0" dirty="0" err="1">
                <a:latin typeface="Montserrat" panose="00000500000000000000" pitchFamily="50" charset="0"/>
              </a:rPr>
              <a:t>Which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is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even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better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than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initially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specified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so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it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appears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that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we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were</a:t>
            </a:r>
            <a:r>
              <a:rPr lang="fr-FR" baseline="0" dirty="0">
                <a:latin typeface="Montserrat" panose="00000500000000000000" pitchFamily="50" charset="0"/>
              </a:rPr>
              <a:t> a bit </a:t>
            </a:r>
            <a:r>
              <a:rPr lang="fr-FR" baseline="0" dirty="0" err="1">
                <a:latin typeface="Montserrat" panose="00000500000000000000" pitchFamily="50" charset="0"/>
              </a:rPr>
              <a:t>too</a:t>
            </a:r>
            <a:r>
              <a:rPr lang="fr-FR" baseline="0" dirty="0">
                <a:latin typeface="Montserrat" panose="00000500000000000000" pitchFamily="50" charset="0"/>
              </a:rPr>
              <a:t> conservative about </a:t>
            </a:r>
            <a:r>
              <a:rPr lang="fr-FR" baseline="0" dirty="0" err="1">
                <a:latin typeface="Montserrat" panose="00000500000000000000" pitchFamily="50" charset="0"/>
              </a:rPr>
              <a:t>it</a:t>
            </a:r>
            <a:r>
              <a:rPr lang="fr-FR" baseline="0" dirty="0">
                <a:latin typeface="Montserrat" panose="00000500000000000000" pitchFamily="50" charset="0"/>
              </a:rPr>
              <a:t> and </a:t>
            </a:r>
            <a:r>
              <a:rPr lang="fr-FR" baseline="0" dirty="0" err="1">
                <a:latin typeface="Montserrat" panose="00000500000000000000" pitchFamily="50" charset="0"/>
              </a:rPr>
              <a:t>our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specification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will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be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updated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accordingly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next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year</a:t>
            </a:r>
            <a:r>
              <a:rPr lang="fr-FR" baseline="0" dirty="0">
                <a:latin typeface="Montserrat" panose="00000500000000000000" pitchFamily="50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>
              <a:latin typeface="Montserrat" panose="000005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>
                <a:latin typeface="Montserrat" panose="00000500000000000000" pitchFamily="50" charset="0"/>
              </a:rPr>
              <a:t>Let’s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now</a:t>
            </a:r>
            <a:r>
              <a:rPr lang="fr-FR" baseline="0" dirty="0">
                <a:latin typeface="Montserrat" panose="00000500000000000000" pitchFamily="50" charset="0"/>
              </a:rPr>
              <a:t> have a look at </a:t>
            </a:r>
            <a:r>
              <a:rPr lang="fr-FR" baseline="0" dirty="0" err="1">
                <a:latin typeface="Montserrat" panose="00000500000000000000" pitchFamily="50" charset="0"/>
              </a:rPr>
              <a:t>its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frequency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stability</a:t>
            </a:r>
            <a:r>
              <a:rPr lang="fr-FR" baseline="0" dirty="0">
                <a:latin typeface="Montserrat" panose="00000500000000000000" pitchFamily="50" charset="0"/>
              </a:rPr>
              <a:t>!</a:t>
            </a:r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A8C00-0671-4860-B3AE-7296873AE1A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501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dirty="0">
                <a:latin typeface="Montserrat" panose="00000500000000000000" pitchFamily="50" charset="0"/>
              </a:rPr>
              <a:t>The </a:t>
            </a:r>
            <a:r>
              <a:rPr lang="fr-FR" b="0" dirty="0" err="1">
                <a:latin typeface="Montserrat" panose="00000500000000000000" pitchFamily="50" charset="0"/>
              </a:rPr>
              <a:t>frequency</a:t>
            </a:r>
            <a:r>
              <a:rPr lang="fr-FR" b="0" dirty="0">
                <a:latin typeface="Montserrat" panose="00000500000000000000" pitchFamily="50" charset="0"/>
              </a:rPr>
              <a:t> </a:t>
            </a:r>
            <a:r>
              <a:rPr lang="fr-FR" b="0" dirty="0" err="1">
                <a:latin typeface="Montserrat" panose="00000500000000000000" pitchFamily="50" charset="0"/>
              </a:rPr>
              <a:t>response</a:t>
            </a:r>
            <a:r>
              <a:rPr lang="fr-FR" b="0" dirty="0">
                <a:latin typeface="Montserrat" panose="00000500000000000000" pitchFamily="50" charset="0"/>
              </a:rPr>
              <a:t> of the PSD </a:t>
            </a:r>
            <a:r>
              <a:rPr lang="fr-FR" b="0" dirty="0" err="1">
                <a:latin typeface="Montserrat" panose="00000500000000000000" pitchFamily="50" charset="0"/>
              </a:rPr>
              <a:t>is</a:t>
            </a:r>
            <a:r>
              <a:rPr lang="fr-FR" b="0" dirty="0">
                <a:latin typeface="Montserrat" panose="00000500000000000000" pitchFamily="50" charset="0"/>
              </a:rPr>
              <a:t> </a:t>
            </a:r>
            <a:r>
              <a:rPr lang="fr-FR" b="0" dirty="0" err="1">
                <a:latin typeface="Montserrat" panose="00000500000000000000" pitchFamily="50" charset="0"/>
              </a:rPr>
              <a:t>displayed</a:t>
            </a:r>
            <a:r>
              <a:rPr lang="fr-FR" b="0" dirty="0">
                <a:latin typeface="Montserrat" panose="00000500000000000000" pitchFamily="50" charset="0"/>
              </a:rPr>
              <a:t> on the </a:t>
            </a:r>
            <a:r>
              <a:rPr lang="fr-FR" b="0" dirty="0" err="1">
                <a:latin typeface="Montserrat" panose="00000500000000000000" pitchFamily="50" charset="0"/>
              </a:rPr>
              <a:t>left</a:t>
            </a:r>
            <a:r>
              <a:rPr lang="fr-FR" b="0" dirty="0">
                <a:latin typeface="Montserrat" panose="00000500000000000000" pitchFamily="50" charset="0"/>
              </a:rPr>
              <a:t> graph, </a:t>
            </a:r>
            <a:r>
              <a:rPr lang="fr-FR" b="0" dirty="0" err="1">
                <a:latin typeface="Montserrat" panose="00000500000000000000" pitchFamily="50" charset="0"/>
              </a:rPr>
              <a:t>where</a:t>
            </a:r>
            <a:r>
              <a:rPr lang="fr-FR" b="0" dirty="0">
                <a:latin typeface="Montserrat" panose="00000500000000000000" pitchFamily="50" charset="0"/>
              </a:rPr>
              <a:t> the </a:t>
            </a:r>
            <a:r>
              <a:rPr lang="fr-FR" b="0" dirty="0" err="1">
                <a:latin typeface="Montserrat" panose="00000500000000000000" pitchFamily="50" charset="0"/>
              </a:rPr>
              <a:t>color</a:t>
            </a:r>
            <a:r>
              <a:rPr lang="fr-FR" b="0" dirty="0">
                <a:latin typeface="Montserrat" panose="00000500000000000000" pitchFamily="50" charset="0"/>
              </a:rPr>
              <a:t> </a:t>
            </a:r>
            <a:r>
              <a:rPr lang="fr-FR" b="0" dirty="0" err="1">
                <a:latin typeface="Montserrat" panose="00000500000000000000" pitchFamily="50" charset="0"/>
              </a:rPr>
              <a:t>lines</a:t>
            </a:r>
            <a:r>
              <a:rPr lang="fr-FR" b="0" dirty="0">
                <a:latin typeface="Montserrat" panose="00000500000000000000" pitchFamily="50" charset="0"/>
              </a:rPr>
              <a:t> correspond to the </a:t>
            </a:r>
            <a:r>
              <a:rPr lang="fr-FR" b="0" dirty="0" err="1">
                <a:latin typeface="Montserrat" panose="00000500000000000000" pitchFamily="50" charset="0"/>
              </a:rPr>
              <a:t>Blueseis</a:t>
            </a:r>
            <a:r>
              <a:rPr lang="fr-FR" b="0" dirty="0">
                <a:latin typeface="Montserrat" panose="00000500000000000000" pitchFamily="50" charset="0"/>
              </a:rPr>
              <a:t> 3A </a:t>
            </a:r>
            <a:r>
              <a:rPr lang="fr-FR" b="0" dirty="0" err="1">
                <a:latin typeface="Montserrat" panose="00000500000000000000" pitchFamily="50" charset="0"/>
              </a:rPr>
              <a:t>signals</a:t>
            </a:r>
            <a:r>
              <a:rPr lang="fr-FR" b="0" dirty="0">
                <a:latin typeface="Montserrat" panose="00000500000000000000" pitchFamily="50" charset="0"/>
              </a:rPr>
              <a:t> </a:t>
            </a:r>
            <a:r>
              <a:rPr lang="fr-FR" b="0" dirty="0" err="1">
                <a:latin typeface="Montserrat" panose="00000500000000000000" pitchFamily="50" charset="0"/>
              </a:rPr>
              <a:t>along</a:t>
            </a:r>
            <a:r>
              <a:rPr lang="fr-FR" b="0" dirty="0">
                <a:latin typeface="Montserrat" panose="00000500000000000000" pitchFamily="50" charset="0"/>
              </a:rPr>
              <a:t> the 3 orthogonal axes, and the </a:t>
            </a:r>
            <a:r>
              <a:rPr lang="fr-FR" b="0" dirty="0" err="1">
                <a:latin typeface="Montserrat" panose="00000500000000000000" pitchFamily="50" charset="0"/>
              </a:rPr>
              <a:t>grey</a:t>
            </a:r>
            <a:r>
              <a:rPr lang="fr-FR" b="0" dirty="0">
                <a:latin typeface="Montserrat" panose="00000500000000000000" pitchFamily="50" charset="0"/>
              </a:rPr>
              <a:t> </a:t>
            </a:r>
            <a:r>
              <a:rPr lang="fr-FR" b="0" dirty="0" err="1">
                <a:latin typeface="Montserrat" panose="00000500000000000000" pitchFamily="50" charset="0"/>
              </a:rPr>
              <a:t>curves</a:t>
            </a:r>
            <a:r>
              <a:rPr lang="fr-FR" b="0" dirty="0">
                <a:latin typeface="Montserrat" panose="00000500000000000000" pitchFamily="50" charset="0"/>
              </a:rPr>
              <a:t> come </a:t>
            </a:r>
            <a:r>
              <a:rPr lang="fr-FR" b="0" dirty="0" err="1">
                <a:latin typeface="Montserrat" panose="00000500000000000000" pitchFamily="50" charset="0"/>
              </a:rPr>
              <a:t>from</a:t>
            </a:r>
            <a:r>
              <a:rPr lang="fr-FR" b="0" dirty="0">
                <a:latin typeface="Montserrat" panose="00000500000000000000" pitchFamily="50" charset="0"/>
              </a:rPr>
              <a:t> </a:t>
            </a:r>
            <a:r>
              <a:rPr lang="fr-FR" b="0" dirty="0" err="1">
                <a:latin typeface="Montserrat" panose="00000500000000000000" pitchFamily="50" charset="0"/>
              </a:rPr>
              <a:t>other</a:t>
            </a:r>
            <a:r>
              <a:rPr lang="fr-FR" b="0" dirty="0">
                <a:latin typeface="Montserrat" panose="00000500000000000000" pitchFamily="50" charset="0"/>
              </a:rPr>
              <a:t> </a:t>
            </a:r>
            <a:r>
              <a:rPr lang="fr-FR" b="0" dirty="0" err="1">
                <a:latin typeface="Montserrat" panose="00000500000000000000" pitchFamily="50" charset="0"/>
              </a:rPr>
              <a:t>seismological</a:t>
            </a:r>
            <a:r>
              <a:rPr lang="fr-FR" b="0" dirty="0">
                <a:latin typeface="Montserrat" panose="00000500000000000000" pitchFamily="50" charset="0"/>
              </a:rPr>
              <a:t> </a:t>
            </a:r>
            <a:r>
              <a:rPr lang="fr-FR" b="0" dirty="0" err="1">
                <a:latin typeface="Montserrat" panose="00000500000000000000" pitchFamily="50" charset="0"/>
              </a:rPr>
              <a:t>devices</a:t>
            </a:r>
            <a:r>
              <a:rPr lang="fr-FR" b="0" dirty="0">
                <a:latin typeface="Montserrat" panose="00000500000000000000" pitchFamily="50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>
                <a:latin typeface="Montserrat" panose="00000500000000000000" pitchFamily="50" charset="0"/>
              </a:rPr>
              <a:t>LCG : </a:t>
            </a:r>
            <a:r>
              <a:rPr lang="fr-FR" baseline="0" dirty="0" err="1">
                <a:latin typeface="Montserrat" panose="00000500000000000000" pitchFamily="50" charset="0"/>
              </a:rPr>
              <a:t>is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another</a:t>
            </a:r>
            <a:r>
              <a:rPr lang="fr-FR" baseline="0" dirty="0">
                <a:latin typeface="Montserrat" panose="00000500000000000000" pitchFamily="50" charset="0"/>
              </a:rPr>
              <a:t> FOG </a:t>
            </a:r>
            <a:r>
              <a:rPr lang="fr-FR" baseline="0" dirty="0" err="1">
                <a:latin typeface="Montserrat" panose="00000500000000000000" pitchFamily="50" charset="0"/>
              </a:rPr>
              <a:t>from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Litton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>
                <a:latin typeface="Montserrat" panose="00000500000000000000" pitchFamily="50" charset="0"/>
                <a:sym typeface="Wingdings" panose="05000000000000000000" pitchFamily="2" charset="2"/>
              </a:rPr>
              <a:t> </a:t>
            </a:r>
            <a:r>
              <a:rPr lang="fr-FR" baseline="0" dirty="0" err="1">
                <a:latin typeface="Montserrat" panose="00000500000000000000" pitchFamily="50" charset="0"/>
                <a:sym typeface="Wingdings" panose="05000000000000000000" pitchFamily="2" charset="2"/>
              </a:rPr>
              <a:t>same</a:t>
            </a:r>
            <a:r>
              <a:rPr lang="fr-FR" baseline="0" dirty="0">
                <a:latin typeface="Montserrat" panose="00000500000000000000" pitchFamily="50" charset="0"/>
                <a:sym typeface="Wingdings" panose="05000000000000000000" pitchFamily="2" charset="2"/>
              </a:rPr>
              <a:t> flat </a:t>
            </a:r>
            <a:r>
              <a:rPr lang="fr-FR" baseline="0" dirty="0" err="1">
                <a:latin typeface="Montserrat" panose="00000500000000000000" pitchFamily="50" charset="0"/>
                <a:sym typeface="Wingdings" panose="05000000000000000000" pitchFamily="2" charset="2"/>
              </a:rPr>
              <a:t>response</a:t>
            </a:r>
            <a:r>
              <a:rPr lang="fr-FR" baseline="0" dirty="0">
                <a:latin typeface="Montserrat" panose="00000500000000000000" pitchFamily="50" charset="0"/>
                <a:sym typeface="Wingdings" panose="05000000000000000000" pitchFamily="2" charset="2"/>
              </a:rPr>
              <a:t> </a:t>
            </a:r>
            <a:r>
              <a:rPr lang="fr-FR" baseline="0" dirty="0" err="1">
                <a:latin typeface="Montserrat" panose="00000500000000000000" pitchFamily="50" charset="0"/>
                <a:sym typeface="Wingdings" panose="05000000000000000000" pitchFamily="2" charset="2"/>
              </a:rPr>
              <a:t>which</a:t>
            </a:r>
            <a:r>
              <a:rPr lang="fr-FR" baseline="0" dirty="0">
                <a:latin typeface="Montserrat" panose="00000500000000000000" pitchFamily="50" charset="0"/>
                <a:sym typeface="Wingdings" panose="05000000000000000000" pitchFamily="2" charset="2"/>
              </a:rPr>
              <a:t> </a:t>
            </a:r>
            <a:r>
              <a:rPr lang="fr-FR" baseline="0" dirty="0" err="1">
                <a:latin typeface="Montserrat" panose="00000500000000000000" pitchFamily="50" charset="0"/>
                <a:sym typeface="Wingdings" panose="05000000000000000000" pitchFamily="2" charset="2"/>
              </a:rPr>
              <a:t>really</a:t>
            </a:r>
            <a:r>
              <a:rPr lang="fr-FR" baseline="0" dirty="0">
                <a:latin typeface="Montserrat" panose="00000500000000000000" pitchFamily="50" charset="0"/>
                <a:sym typeface="Wingdings" panose="05000000000000000000" pitchFamily="2" charset="2"/>
              </a:rPr>
              <a:t> </a:t>
            </a:r>
            <a:r>
              <a:rPr lang="fr-FR" baseline="0" dirty="0" err="1">
                <a:latin typeface="Montserrat" panose="00000500000000000000" pitchFamily="50" charset="0"/>
                <a:sym typeface="Wingdings" panose="05000000000000000000" pitchFamily="2" charset="2"/>
              </a:rPr>
              <a:t>comes</a:t>
            </a:r>
            <a:r>
              <a:rPr lang="fr-FR" baseline="0" dirty="0">
                <a:latin typeface="Montserrat" panose="00000500000000000000" pitchFamily="50" charset="0"/>
                <a:sym typeface="Wingdings" panose="05000000000000000000" pitchFamily="2" charset="2"/>
              </a:rPr>
              <a:t> </a:t>
            </a:r>
            <a:r>
              <a:rPr lang="fr-FR" baseline="0" dirty="0" err="1">
                <a:latin typeface="Montserrat" panose="00000500000000000000" pitchFamily="50" charset="0"/>
                <a:sym typeface="Wingdings" panose="05000000000000000000" pitchFamily="2" charset="2"/>
              </a:rPr>
              <a:t>from</a:t>
            </a:r>
            <a:r>
              <a:rPr lang="fr-FR" baseline="0" dirty="0">
                <a:latin typeface="Montserrat" panose="00000500000000000000" pitchFamily="50" charset="0"/>
                <a:sym typeface="Wingdings" panose="05000000000000000000" pitchFamily="2" charset="2"/>
              </a:rPr>
              <a:t> the </a:t>
            </a:r>
            <a:r>
              <a:rPr lang="fr-FR" baseline="0" dirty="0" err="1">
                <a:latin typeface="Montserrat" panose="00000500000000000000" pitchFamily="50" charset="0"/>
                <a:sym typeface="Wingdings" panose="05000000000000000000" pitchFamily="2" charset="2"/>
              </a:rPr>
              <a:t>technology</a:t>
            </a:r>
            <a:endParaRPr lang="fr-FR" baseline="0" dirty="0">
              <a:latin typeface="Montserrat" panose="000005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>
                <a:latin typeface="Montserrat" panose="00000500000000000000" pitchFamily="50" charset="0"/>
              </a:rPr>
              <a:t>R1 : </a:t>
            </a:r>
            <a:r>
              <a:rPr lang="fr-FR" baseline="0" dirty="0" err="1">
                <a:latin typeface="Montserrat" panose="00000500000000000000" pitchFamily="50" charset="0"/>
              </a:rPr>
              <a:t>is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hydrodynamic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sensor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from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Eentec</a:t>
            </a:r>
            <a:endParaRPr lang="fr-FR" baseline="0" dirty="0">
              <a:latin typeface="Montserrat" panose="000005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>
                <a:latin typeface="Montserrat" panose="00000500000000000000" pitchFamily="50" charset="0"/>
              </a:rPr>
              <a:t>ATA : </a:t>
            </a:r>
            <a:r>
              <a:rPr lang="fr-FR" baseline="0" dirty="0" err="1">
                <a:latin typeface="Montserrat" panose="00000500000000000000" pitchFamily="50" charset="0"/>
              </a:rPr>
              <a:t>is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magnetohydrodynamic</a:t>
            </a:r>
            <a:r>
              <a:rPr lang="fr-FR" baseline="0" dirty="0">
                <a:latin typeface="Montserrat" panose="00000500000000000000" pitchFamily="50" charset="0"/>
              </a:rPr>
              <a:t> prototype </a:t>
            </a:r>
            <a:r>
              <a:rPr lang="fr-FR" baseline="0" dirty="0" err="1">
                <a:latin typeface="Montserrat" panose="00000500000000000000" pitchFamily="50" charset="0"/>
              </a:rPr>
              <a:t>from</a:t>
            </a:r>
            <a:r>
              <a:rPr lang="fr-FR" baseline="0" dirty="0">
                <a:latin typeface="Montserrat" panose="00000500000000000000" pitchFamily="50" charset="0"/>
              </a:rPr>
              <a:t> 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>
                <a:latin typeface="Montserrat" panose="00000500000000000000" pitchFamily="50" charset="0"/>
              </a:rPr>
              <a:t>It </a:t>
            </a:r>
            <a:r>
              <a:rPr lang="fr-FR" baseline="0" dirty="0" err="1">
                <a:latin typeface="Montserrat" panose="00000500000000000000" pitchFamily="50" charset="0"/>
              </a:rPr>
              <a:t>is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clear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that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compared</a:t>
            </a:r>
            <a:r>
              <a:rPr lang="fr-FR" baseline="0" dirty="0">
                <a:latin typeface="Montserrat" panose="00000500000000000000" pitchFamily="50" charset="0"/>
              </a:rPr>
              <a:t> to </a:t>
            </a:r>
            <a:r>
              <a:rPr lang="fr-FR" baseline="0" dirty="0" err="1">
                <a:latin typeface="Montserrat" panose="00000500000000000000" pitchFamily="50" charset="0"/>
              </a:rPr>
              <a:t>these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sensors</a:t>
            </a:r>
            <a:r>
              <a:rPr lang="fr-FR" baseline="0" dirty="0">
                <a:latin typeface="Montserrat" panose="00000500000000000000" pitchFamily="50" charset="0"/>
              </a:rPr>
              <a:t>, ours </a:t>
            </a:r>
            <a:r>
              <a:rPr lang="fr-FR" baseline="0" dirty="0" err="1">
                <a:latin typeface="Montserrat" panose="00000500000000000000" pitchFamily="50" charset="0"/>
              </a:rPr>
              <a:t>presents</a:t>
            </a:r>
            <a:r>
              <a:rPr lang="fr-FR" baseline="0" dirty="0">
                <a:latin typeface="Montserrat" panose="00000500000000000000" pitchFamily="50" charset="0"/>
              </a:rPr>
              <a:t> a flat and </a:t>
            </a:r>
            <a:r>
              <a:rPr lang="fr-FR" baseline="0" dirty="0" err="1">
                <a:latin typeface="Montserrat" panose="00000500000000000000" pitchFamily="50" charset="0"/>
              </a:rPr>
              <a:t>low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frequency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response</a:t>
            </a:r>
            <a:r>
              <a:rPr lang="fr-FR" baseline="0" dirty="0">
                <a:latin typeface="Montserrat" panose="00000500000000000000" pitchFamily="50" charset="0"/>
              </a:rPr>
              <a:t> in the </a:t>
            </a:r>
            <a:r>
              <a:rPr lang="fr-FR" baseline="0" dirty="0" err="1">
                <a:latin typeface="Montserrat" panose="00000500000000000000" pitchFamily="50" charset="0"/>
              </a:rPr>
              <a:t>seismic</a:t>
            </a:r>
            <a:r>
              <a:rPr lang="fr-FR" baseline="0" dirty="0">
                <a:latin typeface="Montserrat" panose="00000500000000000000" pitchFamily="50" charset="0"/>
              </a:rPr>
              <a:t> band </a:t>
            </a:r>
            <a:r>
              <a:rPr lang="fr-FR" baseline="0" dirty="0" err="1">
                <a:latin typeface="Montserrat" panose="00000500000000000000" pitchFamily="50" charset="0"/>
              </a:rPr>
              <a:t>with</a:t>
            </a:r>
            <a:r>
              <a:rPr lang="fr-FR" baseline="0" dirty="0">
                <a:latin typeface="Montserrat" panose="00000500000000000000" pitchFamily="50" charset="0"/>
              </a:rPr>
              <a:t> a </a:t>
            </a:r>
            <a:r>
              <a:rPr lang="fr-FR" baseline="0" dirty="0" err="1">
                <a:latin typeface="Montserrat" panose="00000500000000000000" pitchFamily="50" charset="0"/>
              </a:rPr>
              <a:t>floor</a:t>
            </a:r>
            <a:r>
              <a:rPr lang="fr-FR" baseline="0" dirty="0">
                <a:latin typeface="Montserrat" panose="00000500000000000000" pitchFamily="50" charset="0"/>
              </a:rPr>
              <a:t> at 20 </a:t>
            </a:r>
            <a:r>
              <a:rPr lang="fr-FR" baseline="0" dirty="0" err="1">
                <a:latin typeface="Montserrat" panose="00000500000000000000" pitchFamily="50" charset="0"/>
              </a:rPr>
              <a:t>nrad</a:t>
            </a:r>
            <a:r>
              <a:rPr lang="fr-FR" baseline="0" dirty="0">
                <a:latin typeface="Montserrat" panose="00000500000000000000" pitchFamily="50" charset="0"/>
              </a:rPr>
              <a:t>/s/</a:t>
            </a:r>
            <a:r>
              <a:rPr lang="fr-FR" baseline="0" dirty="0" err="1">
                <a:latin typeface="Montserrat" panose="00000500000000000000" pitchFamily="50" charset="0"/>
              </a:rPr>
              <a:t>sqrt</a:t>
            </a:r>
            <a:r>
              <a:rPr lang="fr-FR" baseline="0" dirty="0">
                <a:latin typeface="Montserrat" panose="00000500000000000000" pitchFamily="50" charset="0"/>
              </a:rPr>
              <a:t>(Hz)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>
              <a:latin typeface="Montserrat" panose="000005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>
                <a:latin typeface="Montserrat" panose="00000500000000000000" pitchFamily="50" charset="0"/>
              </a:rPr>
              <a:t>On the right </a:t>
            </a:r>
            <a:r>
              <a:rPr lang="fr-FR" baseline="0" dirty="0" err="1">
                <a:latin typeface="Montserrat" panose="00000500000000000000" pitchFamily="50" charset="0"/>
              </a:rPr>
              <a:t>rms</a:t>
            </a:r>
            <a:r>
              <a:rPr lang="fr-FR" baseline="0" dirty="0">
                <a:latin typeface="Montserrat" panose="00000500000000000000" pitchFamily="50" charset="0"/>
              </a:rPr>
              <a:t> amplitude </a:t>
            </a:r>
            <a:r>
              <a:rPr lang="fr-FR" baseline="0" dirty="0" err="1">
                <a:latin typeface="Montserrat" panose="00000500000000000000" pitchFamily="50" charset="0"/>
              </a:rPr>
              <a:t>you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can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measure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with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our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sensor</a:t>
            </a:r>
            <a:r>
              <a:rPr lang="fr-FR" baseline="0" dirty="0">
                <a:latin typeface="Montserrat" panose="00000500000000000000" pitchFamily="50" charset="0"/>
              </a:rPr>
              <a:t> (</a:t>
            </a:r>
            <a:r>
              <a:rPr lang="fr-FR" baseline="0" dirty="0" err="1">
                <a:latin typeface="Montserrat" panose="00000500000000000000" pitchFamily="50" charset="0"/>
              </a:rPr>
              <a:t>you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can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measure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it</a:t>
            </a:r>
            <a:r>
              <a:rPr lang="fr-FR" baseline="0" dirty="0">
                <a:latin typeface="Montserrat" panose="00000500000000000000" pitchFamily="50" charset="0"/>
              </a:rPr>
              <a:t>, if the signal </a:t>
            </a:r>
            <a:r>
              <a:rPr lang="fr-FR" baseline="0" dirty="0" err="1">
                <a:latin typeface="Montserrat" panose="00000500000000000000" pitchFamily="50" charset="0"/>
              </a:rPr>
              <a:t>is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above</a:t>
            </a:r>
            <a:r>
              <a:rPr lang="fr-FR" baseline="0" dirty="0">
                <a:latin typeface="Montserrat" panose="00000500000000000000" pitchFamily="50" charset="0"/>
              </a:rPr>
              <a:t> the </a:t>
            </a:r>
            <a:r>
              <a:rPr lang="fr-FR" baseline="0" dirty="0" err="1">
                <a:latin typeface="Montserrat" panose="00000500000000000000" pitchFamily="50" charset="0"/>
              </a:rPr>
              <a:t>cuvre</a:t>
            </a:r>
            <a:r>
              <a:rPr lang="fr-FR" baseline="0" dirty="0">
                <a:latin typeface="Montserrat" panose="00000500000000000000" pitchFamily="50" charset="0"/>
              </a:rPr>
              <a:t> of the self noise of the </a:t>
            </a:r>
            <a:r>
              <a:rPr lang="fr-FR" baseline="0" dirty="0" err="1">
                <a:latin typeface="Montserrat" panose="00000500000000000000" pitchFamily="50" charset="0"/>
              </a:rPr>
              <a:t>sensor</a:t>
            </a:r>
            <a:r>
              <a:rPr lang="fr-FR" baseline="0" dirty="0">
                <a:latin typeface="Montserrat" panose="00000500000000000000" pitchFamily="50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>
                <a:latin typeface="Montserrat" panose="00000500000000000000" pitchFamily="50" charset="0"/>
              </a:rPr>
              <a:t>Norcia</a:t>
            </a:r>
            <a:r>
              <a:rPr lang="fr-FR" baseline="0" dirty="0">
                <a:latin typeface="Montserrat" panose="00000500000000000000" pitchFamily="50" charset="0"/>
              </a:rPr>
              <a:t> , </a:t>
            </a:r>
            <a:r>
              <a:rPr lang="fr-FR" baseline="0" dirty="0" err="1">
                <a:latin typeface="Montserrat" panose="00000500000000000000" pitchFamily="50" charset="0"/>
              </a:rPr>
              <a:t>Tohuku</a:t>
            </a:r>
            <a:r>
              <a:rPr lang="fr-FR" baseline="0" dirty="0">
                <a:latin typeface="Montserrat" panose="00000500000000000000" pitchFamily="50" charset="0"/>
              </a:rPr>
              <a:t> are </a:t>
            </a:r>
            <a:r>
              <a:rPr lang="fr-FR" baseline="0" dirty="0" err="1">
                <a:latin typeface="Montserrat" panose="00000500000000000000" pitchFamily="50" charset="0"/>
              </a:rPr>
              <a:t>seism</a:t>
            </a:r>
            <a:r>
              <a:rPr lang="fr-FR" baseline="0" dirty="0">
                <a:latin typeface="Montserrat" panose="00000500000000000000" pitchFamily="50" charset="0"/>
              </a:rPr>
              <a:t> in </a:t>
            </a:r>
            <a:r>
              <a:rPr lang="fr-FR" baseline="0" dirty="0" err="1">
                <a:latin typeface="Montserrat" panose="00000500000000000000" pitchFamily="50" charset="0"/>
              </a:rPr>
              <a:t>italy</a:t>
            </a:r>
            <a:r>
              <a:rPr lang="fr-FR" baseline="0" dirty="0">
                <a:latin typeface="Montserrat" panose="00000500000000000000" pitchFamily="50" charset="0"/>
              </a:rPr>
              <a:t> and in </a:t>
            </a:r>
            <a:r>
              <a:rPr lang="fr-FR" baseline="0" dirty="0" err="1">
                <a:latin typeface="Montserrat" panose="00000500000000000000" pitchFamily="50" charset="0"/>
              </a:rPr>
              <a:t>Japan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measured</a:t>
            </a:r>
            <a:r>
              <a:rPr lang="fr-FR" baseline="0" dirty="0">
                <a:latin typeface="Montserrat" panose="00000500000000000000" pitchFamily="50" charset="0"/>
              </a:rPr>
              <a:t> in </a:t>
            </a:r>
            <a:r>
              <a:rPr lang="fr-FR" baseline="0" dirty="0" err="1">
                <a:latin typeface="Montserrat" panose="00000500000000000000" pitchFamily="50" charset="0"/>
              </a:rPr>
              <a:t>Italy</a:t>
            </a:r>
            <a:r>
              <a:rPr lang="fr-FR" baseline="0" dirty="0">
                <a:latin typeface="Montserrat" panose="00000500000000000000" pitchFamily="50" charset="0"/>
              </a:rPr>
              <a:t> (BLUS) and Germany (RLAS and ROMY)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>
                <a:latin typeface="Montserrat" panose="00000500000000000000" pitchFamily="50" charset="0"/>
              </a:rPr>
              <a:t>It shows </a:t>
            </a:r>
            <a:r>
              <a:rPr lang="fr-FR" baseline="0" dirty="0" err="1">
                <a:latin typeface="Montserrat" panose="00000500000000000000" pitchFamily="50" charset="0"/>
              </a:rPr>
              <a:t>that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we</a:t>
            </a:r>
            <a:r>
              <a:rPr lang="fr-FR" baseline="0" dirty="0">
                <a:latin typeface="Montserrat" panose="00000500000000000000" pitchFamily="50" charset="0"/>
              </a:rPr>
              <a:t> have </a:t>
            </a:r>
            <a:r>
              <a:rPr lang="fr-FR" baseline="0" dirty="0" err="1">
                <a:latin typeface="Montserrat" panose="00000500000000000000" pitchFamily="50" charset="0"/>
              </a:rPr>
              <a:t>some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margin</a:t>
            </a:r>
            <a:r>
              <a:rPr lang="fr-FR" baseline="0" dirty="0">
                <a:latin typeface="Montserrat" panose="00000500000000000000" pitchFamily="50" charset="0"/>
              </a:rPr>
              <a:t> to </a:t>
            </a:r>
            <a:r>
              <a:rPr lang="fr-FR" baseline="0" dirty="0" err="1">
                <a:latin typeface="Montserrat" panose="00000500000000000000" pitchFamily="50" charset="0"/>
              </a:rPr>
              <a:t>detect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these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signals</a:t>
            </a:r>
            <a:r>
              <a:rPr lang="fr-FR" baseline="0" dirty="0">
                <a:latin typeface="Montserrat" panose="00000500000000000000" pitchFamily="50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baseline="0" dirty="0">
              <a:latin typeface="Montserrat" panose="000005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err="1">
                <a:latin typeface="Montserrat" panose="00000500000000000000" pitchFamily="50" charset="0"/>
              </a:rPr>
              <a:t>These</a:t>
            </a:r>
            <a:r>
              <a:rPr lang="fr-FR" b="1" dirty="0">
                <a:latin typeface="Montserrat" panose="00000500000000000000" pitchFamily="50" charset="0"/>
              </a:rPr>
              <a:t> </a:t>
            </a:r>
            <a:r>
              <a:rPr lang="fr-FR" b="1" dirty="0" err="1">
                <a:latin typeface="Montserrat" panose="00000500000000000000" pitchFamily="50" charset="0"/>
              </a:rPr>
              <a:t>measurements</a:t>
            </a:r>
            <a:r>
              <a:rPr lang="fr-FR" b="1" dirty="0">
                <a:latin typeface="Montserrat" panose="00000500000000000000" pitchFamily="50" charset="0"/>
              </a:rPr>
              <a:t>, </a:t>
            </a:r>
            <a:r>
              <a:rPr lang="fr-FR" b="1" dirty="0" err="1">
                <a:latin typeface="Montserrat" panose="00000500000000000000" pitchFamily="50" charset="0"/>
              </a:rPr>
              <a:t>performed</a:t>
            </a:r>
            <a:r>
              <a:rPr lang="fr-FR" b="1" dirty="0">
                <a:latin typeface="Montserrat" panose="00000500000000000000" pitchFamily="50" charset="0"/>
              </a:rPr>
              <a:t> by Dr Felix </a:t>
            </a:r>
            <a:r>
              <a:rPr lang="fr-FR" b="1" dirty="0" err="1">
                <a:latin typeface="Montserrat" panose="00000500000000000000" pitchFamily="50" charset="0"/>
              </a:rPr>
              <a:t>Bernauer</a:t>
            </a:r>
            <a:r>
              <a:rPr lang="fr-FR" b="1" dirty="0">
                <a:latin typeface="Montserrat" panose="00000500000000000000" pitchFamily="50" charset="0"/>
              </a:rPr>
              <a:t> are </a:t>
            </a:r>
            <a:r>
              <a:rPr lang="fr-FR" b="1" dirty="0" err="1">
                <a:latin typeface="Montserrat" panose="00000500000000000000" pitchFamily="50" charset="0"/>
              </a:rPr>
              <a:t>available</a:t>
            </a:r>
            <a:r>
              <a:rPr lang="fr-FR" b="1" dirty="0">
                <a:latin typeface="Montserrat" panose="00000500000000000000" pitchFamily="50" charset="0"/>
              </a:rPr>
              <a:t> </a:t>
            </a:r>
            <a:r>
              <a:rPr lang="fr-FR" b="1" dirty="0" err="1">
                <a:latin typeface="Montserrat" panose="00000500000000000000" pitchFamily="50" charset="0"/>
              </a:rPr>
              <a:t>among</a:t>
            </a:r>
            <a:r>
              <a:rPr lang="fr-FR" b="1" dirty="0">
                <a:latin typeface="Montserrat" panose="00000500000000000000" pitchFamily="50" charset="0"/>
              </a:rPr>
              <a:t> </a:t>
            </a:r>
            <a:r>
              <a:rPr lang="fr-FR" b="1" dirty="0" err="1">
                <a:latin typeface="Montserrat" panose="00000500000000000000" pitchFamily="50" charset="0"/>
              </a:rPr>
              <a:t>with</a:t>
            </a:r>
            <a:r>
              <a:rPr lang="fr-FR" b="1" dirty="0">
                <a:latin typeface="Montserrat" panose="00000500000000000000" pitchFamily="50" charset="0"/>
              </a:rPr>
              <a:t> </a:t>
            </a:r>
            <a:r>
              <a:rPr lang="fr-FR" b="1" dirty="0" err="1">
                <a:latin typeface="Montserrat" panose="00000500000000000000" pitchFamily="50" charset="0"/>
              </a:rPr>
              <a:t>many</a:t>
            </a:r>
            <a:r>
              <a:rPr lang="fr-FR" b="1" dirty="0">
                <a:latin typeface="Montserrat" panose="00000500000000000000" pitchFamily="50" charset="0"/>
              </a:rPr>
              <a:t> </a:t>
            </a:r>
            <a:r>
              <a:rPr lang="fr-FR" b="1" dirty="0" err="1">
                <a:latin typeface="Montserrat" panose="00000500000000000000" pitchFamily="50" charset="0"/>
              </a:rPr>
              <a:t>other</a:t>
            </a:r>
            <a:r>
              <a:rPr lang="fr-FR" b="1" dirty="0">
                <a:latin typeface="Montserrat" panose="00000500000000000000" pitchFamily="50" charset="0"/>
              </a:rPr>
              <a:t> </a:t>
            </a:r>
            <a:r>
              <a:rPr lang="fr-FR" b="1" dirty="0" err="1">
                <a:latin typeface="Montserrat" panose="00000500000000000000" pitchFamily="50" charset="0"/>
              </a:rPr>
              <a:t>details</a:t>
            </a:r>
            <a:r>
              <a:rPr lang="fr-FR" b="1" dirty="0">
                <a:latin typeface="Montserrat" panose="00000500000000000000" pitchFamily="50" charset="0"/>
              </a:rPr>
              <a:t> in </a:t>
            </a:r>
            <a:r>
              <a:rPr lang="fr-FR" b="1" dirty="0" err="1">
                <a:latin typeface="Montserrat" panose="00000500000000000000" pitchFamily="50" charset="0"/>
              </a:rPr>
              <a:t>this</a:t>
            </a:r>
            <a:r>
              <a:rPr lang="fr-FR" b="1" dirty="0">
                <a:latin typeface="Montserrat" panose="00000500000000000000" pitchFamily="50" charset="0"/>
              </a:rPr>
              <a:t> </a:t>
            </a:r>
            <a:r>
              <a:rPr lang="fr-FR" b="1" dirty="0" err="1">
                <a:latin typeface="Montserrat" panose="00000500000000000000" pitchFamily="50" charset="0"/>
              </a:rPr>
              <a:t>very</a:t>
            </a:r>
            <a:r>
              <a:rPr lang="fr-FR" b="1" dirty="0">
                <a:latin typeface="Montserrat" panose="00000500000000000000" pitchFamily="50" charset="0"/>
              </a:rPr>
              <a:t> </a:t>
            </a:r>
            <a:r>
              <a:rPr lang="fr-FR" b="1" dirty="0" err="1">
                <a:latin typeface="Montserrat" panose="00000500000000000000" pitchFamily="50" charset="0"/>
              </a:rPr>
              <a:t>recent</a:t>
            </a:r>
            <a:r>
              <a:rPr lang="fr-FR" b="1" dirty="0">
                <a:latin typeface="Montserrat" panose="00000500000000000000" pitchFamily="50" charset="0"/>
              </a:rPr>
              <a:t> </a:t>
            </a:r>
            <a:r>
              <a:rPr lang="fr-FR" b="1" dirty="0" err="1">
                <a:latin typeface="Montserrat" panose="00000500000000000000" pitchFamily="50" charset="0"/>
              </a:rPr>
              <a:t>paper</a:t>
            </a:r>
            <a:r>
              <a:rPr lang="fr-FR" b="1" dirty="0">
                <a:latin typeface="Montserrat" panose="00000500000000000000" pitchFamily="50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A8C00-0671-4860-B3AE-7296873AE1A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916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Maybe</a:t>
            </a:r>
            <a:r>
              <a:rPr lang="fr-FR" dirty="0"/>
              <a:t> the </a:t>
            </a:r>
            <a:r>
              <a:rPr lang="fr-FR" dirty="0" err="1"/>
              <a:t>simplest</a:t>
            </a:r>
            <a:r>
              <a:rPr lang="fr-FR" baseline="0" dirty="0"/>
              <a:t> </a:t>
            </a:r>
            <a:r>
              <a:rPr lang="fr-FR" baseline="0" dirty="0" err="1"/>
              <a:t>way</a:t>
            </a:r>
            <a:r>
              <a:rPr lang="fr-FR" baseline="0" dirty="0"/>
              <a:t> to </a:t>
            </a:r>
            <a:r>
              <a:rPr lang="fr-FR" baseline="0" dirty="0" err="1"/>
              <a:t>convince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sensor</a:t>
            </a:r>
            <a:r>
              <a:rPr lang="fr-FR" baseline="0" dirty="0"/>
              <a:t> </a:t>
            </a:r>
            <a:r>
              <a:rPr lang="fr-FR" baseline="0" dirty="0" err="1"/>
              <a:t>actually</a:t>
            </a:r>
            <a:r>
              <a:rPr lang="fr-FR" baseline="0" dirty="0"/>
              <a:t> </a:t>
            </a:r>
            <a:r>
              <a:rPr lang="fr-FR" baseline="0" dirty="0" err="1"/>
              <a:t>works</a:t>
            </a:r>
            <a:r>
              <a:rPr lang="fr-FR" baseline="0" dirty="0"/>
              <a:t>, </a:t>
            </a:r>
            <a:r>
              <a:rPr lang="fr-FR" baseline="0" dirty="0" err="1"/>
              <a:t>is</a:t>
            </a:r>
            <a:r>
              <a:rPr lang="fr-FR" baseline="0" dirty="0"/>
              <a:t> to </a:t>
            </a:r>
            <a:r>
              <a:rPr lang="fr-FR" baseline="0" dirty="0" err="1"/>
              <a:t>see</a:t>
            </a:r>
            <a:r>
              <a:rPr lang="fr-FR" baseline="0" dirty="0"/>
              <a:t>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</a:t>
            </a:r>
            <a:r>
              <a:rPr lang="fr-FR" baseline="0" dirty="0" err="1"/>
              <a:t>get</a:t>
            </a:r>
            <a:r>
              <a:rPr lang="fr-FR" baseline="0" dirty="0"/>
              <a:t> </a:t>
            </a:r>
            <a:r>
              <a:rPr lang="fr-FR" baseline="0" dirty="0" err="1"/>
              <a:t>when</a:t>
            </a:r>
            <a:r>
              <a:rPr lang="fr-FR" baseline="0" dirty="0"/>
              <a:t> </a:t>
            </a:r>
            <a:r>
              <a:rPr lang="fr-FR" baseline="0" dirty="0" err="1"/>
              <a:t>comparing</a:t>
            </a:r>
            <a:r>
              <a:rPr lang="fr-FR" baseline="0" dirty="0"/>
              <a:t> to the </a:t>
            </a:r>
            <a:r>
              <a:rPr lang="fr-FR" baseline="0" dirty="0" err="1"/>
              <a:t>only</a:t>
            </a:r>
            <a:r>
              <a:rPr lang="fr-FR" baseline="0" dirty="0"/>
              <a:t> </a:t>
            </a:r>
            <a:r>
              <a:rPr lang="fr-FR" baseline="0" dirty="0" err="1"/>
              <a:t>way</a:t>
            </a:r>
            <a:r>
              <a:rPr lang="fr-FR" baseline="0" dirty="0"/>
              <a:t> one have to </a:t>
            </a:r>
            <a:r>
              <a:rPr lang="fr-FR" baseline="0" dirty="0" err="1"/>
              <a:t>get</a:t>
            </a:r>
            <a:r>
              <a:rPr lang="fr-FR" baseline="0" dirty="0"/>
              <a:t> rotation </a:t>
            </a:r>
            <a:r>
              <a:rPr lang="fr-FR" baseline="0" dirty="0" err="1"/>
              <a:t>today</a:t>
            </a:r>
            <a:r>
              <a:rPr lang="fr-FR" baseline="0" dirty="0"/>
              <a:t> : an </a:t>
            </a:r>
            <a:r>
              <a:rPr lang="fr-FR" baseline="0" dirty="0" err="1"/>
              <a:t>array</a:t>
            </a:r>
            <a:r>
              <a:rPr lang="fr-FR" baseline="0" dirty="0"/>
              <a:t> of standard </a:t>
            </a:r>
            <a:r>
              <a:rPr lang="fr-FR" baseline="0" dirty="0" err="1"/>
              <a:t>seismometer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a </a:t>
            </a:r>
            <a:r>
              <a:rPr lang="fr-FR" baseline="0" dirty="0" err="1"/>
              <a:t>given</a:t>
            </a:r>
            <a:r>
              <a:rPr lang="fr-FR" baseline="0" dirty="0"/>
              <a:t> aperture.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Dr.Lin</a:t>
            </a:r>
            <a:r>
              <a:rPr lang="fr-FR" baseline="0" dirty="0"/>
              <a:t> of Academia </a:t>
            </a:r>
            <a:r>
              <a:rPr lang="fr-FR" baseline="0" dirty="0" err="1"/>
              <a:t>Sinica</a:t>
            </a:r>
            <a:r>
              <a:rPr lang="fr-FR" baseline="0" dirty="0"/>
              <a:t> in Taiwan, </a:t>
            </a:r>
            <a:r>
              <a:rPr lang="fr-FR" baseline="0" dirty="0" err="1"/>
              <a:t>you</a:t>
            </a:r>
            <a:r>
              <a:rPr lang="fr-FR" baseline="0" dirty="0"/>
              <a:t> </a:t>
            </a:r>
            <a:r>
              <a:rPr lang="fr-FR" baseline="0" dirty="0" err="1"/>
              <a:t>can</a:t>
            </a:r>
            <a:r>
              <a:rPr lang="fr-FR" baseline="0" dirty="0"/>
              <a:t> </a:t>
            </a:r>
            <a:r>
              <a:rPr lang="fr-FR" baseline="0" dirty="0" err="1"/>
              <a:t>see</a:t>
            </a:r>
            <a:r>
              <a:rPr lang="fr-FR" baseline="0" dirty="0"/>
              <a:t>, </a:t>
            </a:r>
            <a:r>
              <a:rPr lang="fr-FR" baseline="0" dirty="0" err="1"/>
              <a:t>actually</a:t>
            </a:r>
            <a:r>
              <a:rPr lang="fr-FR" baseline="0" dirty="0"/>
              <a:t> </a:t>
            </a:r>
            <a:r>
              <a:rPr lang="fr-FR" baseline="0" dirty="0" err="1"/>
              <a:t>hardy</a:t>
            </a:r>
            <a:r>
              <a:rPr lang="fr-FR" baseline="0" dirty="0"/>
              <a:t> </a:t>
            </a:r>
            <a:r>
              <a:rPr lang="fr-FR" baseline="0" dirty="0" err="1"/>
              <a:t>see</a:t>
            </a:r>
            <a:r>
              <a:rPr lang="fr-FR" baseline="0" dirty="0"/>
              <a:t>, </a:t>
            </a:r>
            <a:r>
              <a:rPr lang="fr-FR" baseline="0" dirty="0" err="1"/>
              <a:t>two</a:t>
            </a:r>
            <a:r>
              <a:rPr lang="fr-FR" baseline="0" dirty="0"/>
              <a:t> </a:t>
            </a:r>
            <a:r>
              <a:rPr lang="fr-FR" baseline="0" dirty="0" err="1"/>
              <a:t>curves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M5 </a:t>
            </a:r>
            <a:r>
              <a:rPr lang="fr-FR" baseline="0" dirty="0" err="1"/>
              <a:t>seism</a:t>
            </a:r>
            <a:r>
              <a:rPr lang="fr-FR" baseline="0" dirty="0"/>
              <a:t> </a:t>
            </a:r>
            <a:r>
              <a:rPr lang="fr-FR" baseline="0" dirty="0" err="1"/>
              <a:t>here</a:t>
            </a:r>
            <a:r>
              <a:rPr lang="fr-FR" baseline="0" dirty="0"/>
              <a:t> as </a:t>
            </a:r>
            <a:r>
              <a:rPr lang="fr-FR" baseline="0" dirty="0" err="1"/>
              <a:t>they</a:t>
            </a:r>
            <a:r>
              <a:rPr lang="fr-FR" baseline="0" dirty="0"/>
              <a:t> </a:t>
            </a:r>
            <a:r>
              <a:rPr lang="fr-FR" baseline="0" dirty="0" err="1"/>
              <a:t>overlap</a:t>
            </a:r>
            <a:r>
              <a:rPr lang="fr-FR" baseline="0" dirty="0"/>
              <a:t> </a:t>
            </a:r>
            <a:r>
              <a:rPr lang="fr-FR" baseline="0" dirty="0" err="1"/>
              <a:t>almost</a:t>
            </a:r>
            <a:r>
              <a:rPr lang="fr-FR" baseline="0" dirty="0"/>
              <a:t> </a:t>
            </a:r>
            <a:r>
              <a:rPr lang="fr-FR" baseline="0" dirty="0" err="1"/>
              <a:t>perfectly</a:t>
            </a:r>
            <a:r>
              <a:rPr lang="fr-FR" baseline="0" dirty="0"/>
              <a:t>.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853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let me </a:t>
            </a:r>
            <a:r>
              <a:rPr lang="fr-FR" dirty="0" err="1"/>
              <a:t>introduce</a:t>
            </a:r>
            <a:r>
              <a:rPr lang="fr-FR" dirty="0"/>
              <a:t> the </a:t>
            </a:r>
            <a:r>
              <a:rPr lang="fr-FR" dirty="0" err="1"/>
              <a:t>company</a:t>
            </a:r>
            <a:r>
              <a:rPr lang="fr-FR" dirty="0"/>
              <a:t> by </a:t>
            </a:r>
            <a:r>
              <a:rPr lang="fr-FR" dirty="0" err="1"/>
              <a:t>telling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baseline="0" dirty="0"/>
              <a:t> are and </a:t>
            </a:r>
            <a:r>
              <a:rPr lang="fr-FR" baseline="0" dirty="0" err="1"/>
              <a:t>where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come </a:t>
            </a:r>
            <a:r>
              <a:rPr lang="fr-FR" baseline="0" dirty="0" err="1"/>
              <a:t>from</a:t>
            </a:r>
            <a:r>
              <a:rPr lang="fr-FR" baseline="0" dirty="0"/>
              <a:t> (</a:t>
            </a:r>
            <a:r>
              <a:rPr lang="fr-FR" baseline="0" dirty="0" err="1"/>
              <a:t>actually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navigation </a:t>
            </a:r>
            <a:r>
              <a:rPr lang="fr-FR" baseline="0" dirty="0" err="1"/>
              <a:t>market</a:t>
            </a:r>
            <a:r>
              <a:rPr lang="fr-FR" baseline="0" dirty="0"/>
              <a:t> </a:t>
            </a:r>
            <a:r>
              <a:rPr lang="fr-FR" baseline="0" dirty="0" err="1"/>
              <a:t>where</a:t>
            </a:r>
            <a:r>
              <a:rPr lang="fr-FR" baseline="0" dirty="0"/>
              <a:t> </a:t>
            </a:r>
            <a:r>
              <a:rPr lang="fr-FR" baseline="0" dirty="0" err="1"/>
              <a:t>fiber</a:t>
            </a:r>
            <a:r>
              <a:rPr lang="fr-FR" baseline="0" dirty="0"/>
              <a:t> </a:t>
            </a:r>
            <a:r>
              <a:rPr lang="fr-FR" baseline="0" dirty="0" err="1"/>
              <a:t>optic</a:t>
            </a:r>
            <a:r>
              <a:rPr lang="fr-FR" baseline="0" dirty="0"/>
              <a:t> gyroscopes are </a:t>
            </a:r>
            <a:r>
              <a:rPr lang="fr-FR" baseline="0" dirty="0" err="1"/>
              <a:t>commonly</a:t>
            </a:r>
            <a:r>
              <a:rPr lang="fr-FR" baseline="0" dirty="0"/>
              <a:t> </a:t>
            </a:r>
            <a:r>
              <a:rPr lang="fr-FR" baseline="0" dirty="0" err="1"/>
              <a:t>used</a:t>
            </a:r>
            <a:r>
              <a:rPr lang="fr-FR" baseline="0" dirty="0"/>
              <a:t> to </a:t>
            </a:r>
            <a:r>
              <a:rPr lang="fr-FR" baseline="0" dirty="0" err="1"/>
              <a:t>build</a:t>
            </a:r>
            <a:r>
              <a:rPr lang="fr-FR" baseline="0" dirty="0"/>
              <a:t> </a:t>
            </a:r>
            <a:r>
              <a:rPr lang="fr-FR" baseline="0" dirty="0" err="1"/>
              <a:t>inertial</a:t>
            </a:r>
            <a:r>
              <a:rPr lang="fr-FR" baseline="0" dirty="0"/>
              <a:t> navigation system)</a:t>
            </a:r>
          </a:p>
          <a:p>
            <a:r>
              <a:rPr lang="fr-FR" baseline="0" dirty="0"/>
              <a:t>Second </a:t>
            </a:r>
            <a:r>
              <a:rPr lang="fr-FR" baseline="0" dirty="0" err="1"/>
              <a:t>I’ll</a:t>
            </a:r>
            <a:r>
              <a:rPr lang="fr-FR" baseline="0" dirty="0"/>
              <a:t> </a:t>
            </a:r>
            <a:r>
              <a:rPr lang="fr-FR" baseline="0" dirty="0" err="1"/>
              <a:t>explain</a:t>
            </a:r>
            <a:r>
              <a:rPr lang="fr-FR" baseline="0" dirty="0"/>
              <a:t> </a:t>
            </a:r>
            <a:r>
              <a:rPr lang="fr-FR" baseline="0" dirty="0" err="1"/>
              <a:t>what</a:t>
            </a:r>
            <a:r>
              <a:rPr lang="fr-FR" baseline="0" dirty="0"/>
              <a:t> a </a:t>
            </a:r>
            <a:r>
              <a:rPr lang="fr-FR" baseline="0" dirty="0" err="1"/>
              <a:t>rotational</a:t>
            </a:r>
            <a:r>
              <a:rPr lang="fr-FR" baseline="0" dirty="0"/>
              <a:t> </a:t>
            </a:r>
            <a:r>
              <a:rPr lang="fr-FR" baseline="0" dirty="0" err="1"/>
              <a:t>seismometer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and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special</a:t>
            </a:r>
            <a:r>
              <a:rPr lang="fr-FR" baseline="0" dirty="0"/>
              <a:t> in ours</a:t>
            </a:r>
          </a:p>
          <a:p>
            <a:r>
              <a:rPr lang="fr-FR" baseline="0" dirty="0" err="1"/>
              <a:t>Third</a:t>
            </a:r>
            <a:r>
              <a:rPr lang="fr-FR" baseline="0" dirty="0"/>
              <a:t> , </a:t>
            </a:r>
            <a:r>
              <a:rPr lang="fr-FR" baseline="0" dirty="0" err="1"/>
              <a:t>I’ll</a:t>
            </a:r>
            <a:r>
              <a:rPr lang="fr-FR" baseline="0" dirty="0"/>
              <a:t> </a:t>
            </a:r>
            <a:r>
              <a:rPr lang="fr-FR" baseline="0" dirty="0" err="1"/>
              <a:t>just</a:t>
            </a:r>
            <a:r>
              <a:rPr lang="fr-FR" baseline="0" dirty="0"/>
              <a:t> </a:t>
            </a:r>
            <a:r>
              <a:rPr lang="fr-FR" baseline="0" dirty="0" err="1"/>
              <a:t>briefly</a:t>
            </a:r>
            <a:r>
              <a:rPr lang="fr-FR" baseline="0" dirty="0"/>
              <a:t> </a:t>
            </a:r>
            <a:r>
              <a:rPr lang="fr-FR" baseline="0" dirty="0" err="1"/>
              <a:t>present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</a:t>
            </a:r>
            <a:r>
              <a:rPr lang="fr-FR" baseline="0" dirty="0" err="1"/>
              <a:t>its</a:t>
            </a:r>
            <a:r>
              <a:rPr lang="fr-FR" baseline="0" dirty="0"/>
              <a:t> performances, </a:t>
            </a:r>
            <a:r>
              <a:rPr lang="fr-FR" baseline="0" dirty="0" err="1"/>
              <a:t>that</a:t>
            </a:r>
            <a:r>
              <a:rPr lang="fr-FR" baseline="0" dirty="0"/>
              <a:t> are </a:t>
            </a:r>
            <a:r>
              <a:rPr lang="fr-FR" baseline="0" dirty="0" err="1"/>
              <a:t>studied</a:t>
            </a:r>
            <a:r>
              <a:rPr lang="fr-FR" baseline="0" dirty="0"/>
              <a:t> in more </a:t>
            </a:r>
            <a:r>
              <a:rPr lang="fr-FR" baseline="0" dirty="0" err="1"/>
              <a:t>delails</a:t>
            </a:r>
            <a:r>
              <a:rPr lang="fr-FR" baseline="0" dirty="0"/>
              <a:t> in </a:t>
            </a:r>
            <a:r>
              <a:rPr lang="fr-FR" baseline="0" dirty="0" err="1"/>
              <a:t>several</a:t>
            </a:r>
            <a:r>
              <a:rPr lang="fr-FR" baseline="0" dirty="0"/>
              <a:t> </a:t>
            </a:r>
            <a:r>
              <a:rPr lang="fr-FR" baseline="0" dirty="0" err="1"/>
              <a:t>papers</a:t>
            </a:r>
            <a:r>
              <a:rPr lang="fr-FR" baseline="0" dirty="0"/>
              <a:t>.</a:t>
            </a:r>
          </a:p>
          <a:p>
            <a:r>
              <a:rPr lang="fr-FR" baseline="0" dirty="0"/>
              <a:t>And </a:t>
            </a:r>
            <a:r>
              <a:rPr lang="fr-FR" baseline="0" dirty="0" err="1"/>
              <a:t>finally</a:t>
            </a:r>
            <a:r>
              <a:rPr lang="fr-FR" baseline="0" dirty="0"/>
              <a:t>, </a:t>
            </a:r>
            <a:r>
              <a:rPr lang="fr-FR" baseline="0" dirty="0" err="1"/>
              <a:t>I’ll</a:t>
            </a:r>
            <a:r>
              <a:rPr lang="fr-FR" baseline="0" dirty="0"/>
              <a:t> show </a:t>
            </a:r>
            <a:r>
              <a:rPr lang="fr-FR" baseline="0" dirty="0" err="1"/>
              <a:t>you</a:t>
            </a:r>
            <a:r>
              <a:rPr lang="fr-FR" baseline="0" dirty="0"/>
              <a:t> how </a:t>
            </a:r>
            <a:r>
              <a:rPr lang="fr-FR" baseline="0" dirty="0" err="1"/>
              <a:t>it</a:t>
            </a:r>
            <a:r>
              <a:rPr lang="fr-FR" baseline="0" dirty="0"/>
              <a:t> looks like </a:t>
            </a:r>
            <a:r>
              <a:rPr lang="fr-FR" baseline="0" dirty="0" err="1"/>
              <a:t>from</a:t>
            </a:r>
            <a:r>
              <a:rPr lang="fr-FR" baseline="0" dirty="0"/>
              <a:t> a </a:t>
            </a:r>
            <a:r>
              <a:rPr lang="fr-FR" baseline="0" dirty="0" err="1"/>
              <a:t>practical</a:t>
            </a:r>
            <a:r>
              <a:rPr lang="fr-FR" baseline="0" dirty="0"/>
              <a:t> point of </a:t>
            </a:r>
            <a:r>
              <a:rPr lang="fr-FR" baseline="0" dirty="0" err="1"/>
              <a:t>view</a:t>
            </a:r>
            <a:r>
              <a:rPr lang="fr-FR" baseline="0" dirty="0"/>
              <a:t>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072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a more </a:t>
            </a:r>
            <a:r>
              <a:rPr lang="fr-FR" dirty="0" err="1"/>
              <a:t>practical</a:t>
            </a:r>
            <a:r>
              <a:rPr lang="fr-FR" baseline="0" dirty="0"/>
              <a:t> point of </a:t>
            </a:r>
            <a:r>
              <a:rPr lang="fr-FR" baseline="0" dirty="0" err="1"/>
              <a:t>view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094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60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Peut-être remplacé</a:t>
            </a:r>
            <a:r>
              <a:rPr lang="fr-FR" baseline="0" dirty="0"/>
              <a:t> par un tableau….les valeurs en </a:t>
            </a:r>
            <a:r>
              <a:rPr lang="fr-FR" baseline="0" dirty="0" err="1"/>
              <a:t>nrad</a:t>
            </a:r>
            <a:r>
              <a:rPr lang="fr-FR" baseline="0" dirty="0"/>
              <a:t>/s peuvent se lire aussi sur le graphique de droite de p18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125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673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</a:t>
            </a:r>
            <a:r>
              <a:rPr lang="fr-FR" baseline="0" dirty="0"/>
              <a:t>, let’ </a:t>
            </a:r>
            <a:r>
              <a:rPr lang="fr-FR" baseline="0" dirty="0" err="1"/>
              <a:t>now</a:t>
            </a:r>
            <a:r>
              <a:rPr lang="fr-FR" baseline="0" dirty="0"/>
              <a:t> </a:t>
            </a:r>
            <a:r>
              <a:rPr lang="fr-FR" baseline="0" dirty="0" err="1"/>
              <a:t>introduce</a:t>
            </a:r>
            <a:r>
              <a:rPr lang="fr-FR" baseline="0" dirty="0"/>
              <a:t>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company</a:t>
            </a:r>
            <a:r>
              <a:rPr lang="fr-FR" baseline="0" dirty="0"/>
              <a:t> and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technology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89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iXblue</a:t>
            </a:r>
            <a:r>
              <a:rPr lang="en-US" dirty="0"/>
              <a:t> is an </a:t>
            </a:r>
            <a:r>
              <a:rPr lang="en-US" b="1" dirty="0"/>
              <a:t>independent French group </a:t>
            </a:r>
            <a:r>
              <a:rPr lang="en-US" dirty="0"/>
              <a:t>, which is now recognized worldwide in the navigation, positioning and acoustic imaging fields.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now employs 600 people and nearly 80% of its turnover is generated outside France thanks to its strong position </a:t>
            </a:r>
            <a:r>
              <a:rPr lang="en-US" b="1" dirty="0"/>
              <a:t>in both civil </a:t>
            </a:r>
            <a:r>
              <a:rPr lang="en-US" dirty="0"/>
              <a:t>markets (ocean and space exploration) </a:t>
            </a:r>
            <a:r>
              <a:rPr lang="en-US" b="1" dirty="0"/>
              <a:t>and military markets </a:t>
            </a:r>
            <a:r>
              <a:rPr lang="en-US" dirty="0"/>
              <a:t>(naval and land defense).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Created in 1998 the group has grown </a:t>
            </a:r>
            <a:r>
              <a:rPr lang="en-US" dirty="0"/>
              <a:t>steadily and now possesses </a:t>
            </a:r>
            <a:r>
              <a:rPr lang="en-US" b="1" dirty="0"/>
              <a:t>11 support and sales offices</a:t>
            </a:r>
            <a:r>
              <a:rPr lang="en-US" b="1" baseline="0" dirty="0"/>
              <a:t> worldwide, </a:t>
            </a:r>
            <a:r>
              <a:rPr lang="en-US" b="0" baseline="0" dirty="0"/>
              <a:t>while all </a:t>
            </a:r>
            <a:r>
              <a:rPr lang="en-US" b="1" baseline="0" dirty="0"/>
              <a:t>manufacturing and technical developments are</a:t>
            </a:r>
            <a:r>
              <a:rPr lang="en-US" b="0" baseline="0" dirty="0"/>
              <a:t> made in our 6 sites in </a:t>
            </a:r>
            <a:r>
              <a:rPr lang="en-US" b="1" baseline="0" dirty="0"/>
              <a:t>France</a:t>
            </a:r>
            <a:r>
              <a:rPr lang="en-US" b="0" baseline="0" dirty="0"/>
              <a:t> (transition slide </a:t>
            </a:r>
            <a:r>
              <a:rPr lang="en-US" b="0" baseline="0" dirty="0" err="1"/>
              <a:t>suivant</a:t>
            </a:r>
            <a:r>
              <a:rPr lang="en-US" b="0" baseline="0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A8C00-0671-4860-B3AE-7296873AE1A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767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Indeed the </a:t>
            </a:r>
            <a:r>
              <a:rPr lang="fr-FR" b="0" dirty="0" err="1"/>
              <a:t>technical</a:t>
            </a:r>
            <a:r>
              <a:rPr lang="fr-FR" b="0" dirty="0"/>
              <a:t> expertise and </a:t>
            </a:r>
            <a:r>
              <a:rPr lang="fr-FR" b="0" dirty="0" err="1"/>
              <a:t>worldwide</a:t>
            </a:r>
            <a:r>
              <a:rPr lang="fr-FR" b="0" dirty="0"/>
              <a:t> recognition </a:t>
            </a:r>
            <a:r>
              <a:rPr lang="fr-FR" b="0" dirty="0" err="1"/>
              <a:t>that</a:t>
            </a:r>
            <a:r>
              <a:rPr lang="fr-FR" b="0" dirty="0"/>
              <a:t> </a:t>
            </a:r>
            <a:r>
              <a:rPr lang="fr-FR" b="0" dirty="0" err="1"/>
              <a:t>iXblue</a:t>
            </a:r>
            <a:r>
              <a:rPr lang="fr-FR" b="0" dirty="0"/>
              <a:t> has </a:t>
            </a:r>
            <a:r>
              <a:rPr lang="fr-FR" b="0" dirty="0" err="1"/>
              <a:t>gained</a:t>
            </a:r>
            <a:r>
              <a:rPr lang="fr-FR" b="0" dirty="0"/>
              <a:t> over the </a:t>
            </a:r>
            <a:r>
              <a:rPr lang="fr-FR" b="0" dirty="0" err="1"/>
              <a:t>years</a:t>
            </a:r>
            <a:r>
              <a:rPr lang="fr-FR" b="0" dirty="0"/>
              <a:t> have </a:t>
            </a:r>
            <a:r>
              <a:rPr lang="fr-FR" b="0" dirty="0" err="1"/>
              <a:t>only</a:t>
            </a:r>
            <a:r>
              <a:rPr lang="fr-FR" b="0" dirty="0"/>
              <a:t> been made possible </a:t>
            </a:r>
            <a:r>
              <a:rPr lang="fr-FR" b="0" dirty="0" err="1"/>
              <a:t>thanks</a:t>
            </a:r>
            <a:r>
              <a:rPr lang="fr-FR" b="0" dirty="0"/>
              <a:t> to </a:t>
            </a:r>
            <a:r>
              <a:rPr lang="fr-FR" b="0" dirty="0" err="1"/>
              <a:t>its</a:t>
            </a:r>
            <a:r>
              <a:rPr lang="fr-FR" b="0" dirty="0"/>
              <a:t> vertical </a:t>
            </a:r>
            <a:r>
              <a:rPr lang="fr-FR" b="0" dirty="0" err="1"/>
              <a:t>integration</a:t>
            </a:r>
            <a:r>
              <a:rPr lang="fr-FR" b="0" dirty="0"/>
              <a:t> </a:t>
            </a:r>
            <a:r>
              <a:rPr lang="fr-FR" b="0" dirty="0" err="1"/>
              <a:t>strategy</a:t>
            </a:r>
            <a:r>
              <a:rPr lang="fr-FR" b="0" dirty="0"/>
              <a:t> </a:t>
            </a:r>
            <a:r>
              <a:rPr lang="fr-FR" b="0" dirty="0" err="1"/>
              <a:t>that</a:t>
            </a:r>
            <a:r>
              <a:rPr lang="fr-FR" b="0" dirty="0"/>
              <a:t> </a:t>
            </a:r>
            <a:r>
              <a:rPr lang="fr-FR" b="0" dirty="0" err="1"/>
              <a:t>allows</a:t>
            </a:r>
            <a:r>
              <a:rPr lang="fr-FR" b="0" dirty="0"/>
              <a:t> </a:t>
            </a:r>
            <a:r>
              <a:rPr lang="fr-FR" b="0" dirty="0" err="1"/>
              <a:t>it</a:t>
            </a:r>
            <a:r>
              <a:rPr lang="fr-FR" b="0" dirty="0"/>
              <a:t> to </a:t>
            </a:r>
            <a:r>
              <a:rPr lang="fr-FR" b="0" dirty="0" err="1"/>
              <a:t>quickly</a:t>
            </a:r>
            <a:r>
              <a:rPr lang="fr-FR" b="0" dirty="0"/>
              <a:t> </a:t>
            </a:r>
            <a:r>
              <a:rPr lang="fr-FR" b="0" dirty="0" err="1"/>
              <a:t>evolve</a:t>
            </a:r>
            <a:r>
              <a:rPr lang="fr-FR" b="0" dirty="0"/>
              <a:t> and </a:t>
            </a:r>
            <a:r>
              <a:rPr lang="fr-FR" b="0" dirty="0" err="1"/>
              <a:t>address</a:t>
            </a:r>
            <a:r>
              <a:rPr lang="fr-FR" b="0" dirty="0"/>
              <a:t> </a:t>
            </a:r>
            <a:r>
              <a:rPr lang="fr-FR" b="0" dirty="0" err="1"/>
              <a:t>its</a:t>
            </a:r>
            <a:r>
              <a:rPr lang="fr-FR" b="0" dirty="0"/>
              <a:t> </a:t>
            </a:r>
            <a:r>
              <a:rPr lang="fr-FR" b="0" dirty="0" err="1"/>
              <a:t>customer’s</a:t>
            </a:r>
            <a:r>
              <a:rPr lang="fr-FR" b="0" dirty="0"/>
              <a:t> </a:t>
            </a:r>
            <a:r>
              <a:rPr lang="fr-FR" b="0" dirty="0" err="1"/>
              <a:t>needs</a:t>
            </a:r>
            <a:r>
              <a:rPr lang="fr-FR" b="0" dirty="0"/>
              <a:t>.</a:t>
            </a:r>
          </a:p>
          <a:p>
            <a:r>
              <a:rPr lang="fr-FR" b="0" dirty="0"/>
              <a:t>This </a:t>
            </a:r>
            <a:r>
              <a:rPr lang="fr-FR" b="0" dirty="0" err="1"/>
              <a:t>is</a:t>
            </a:r>
            <a:r>
              <a:rPr lang="fr-FR" b="0" dirty="0"/>
              <a:t> the </a:t>
            </a:r>
            <a:r>
              <a:rPr lang="fr-FR" b="0" dirty="0" err="1"/>
              <a:t>reason</a:t>
            </a:r>
            <a:r>
              <a:rPr lang="fr-FR" b="0" dirty="0"/>
              <a:t> </a:t>
            </a:r>
            <a:r>
              <a:rPr lang="fr-FR" b="0" dirty="0" err="1"/>
              <a:t>why</a:t>
            </a:r>
            <a:r>
              <a:rPr lang="fr-FR" b="0" dirty="0"/>
              <a:t> the </a:t>
            </a:r>
            <a:r>
              <a:rPr lang="fr-FR" b="0" dirty="0" err="1"/>
              <a:t>development</a:t>
            </a:r>
            <a:r>
              <a:rPr lang="fr-FR" b="0" dirty="0"/>
              <a:t> and </a:t>
            </a:r>
            <a:r>
              <a:rPr lang="fr-FR" b="0" dirty="0" err="1"/>
              <a:t>manufacturing</a:t>
            </a:r>
            <a:r>
              <a:rPr lang="fr-FR" b="0" dirty="0"/>
              <a:t> of all </a:t>
            </a:r>
            <a:r>
              <a:rPr lang="fr-FR" b="0" dirty="0" err="1"/>
              <a:t>our</a:t>
            </a:r>
            <a:r>
              <a:rPr lang="fr-FR" b="0" dirty="0"/>
              <a:t> key components are </a:t>
            </a:r>
            <a:r>
              <a:rPr lang="fr-FR" b="0" dirty="0" err="1"/>
              <a:t>distributed</a:t>
            </a:r>
            <a:r>
              <a:rPr lang="fr-FR" b="0" dirty="0"/>
              <a:t> </a:t>
            </a:r>
            <a:r>
              <a:rPr lang="fr-FR" b="0" dirty="0" err="1"/>
              <a:t>among</a:t>
            </a:r>
            <a:r>
              <a:rPr lang="fr-FR" b="0" dirty="0"/>
              <a:t> </a:t>
            </a:r>
            <a:r>
              <a:rPr lang="fr-FR" b="0" dirty="0" err="1"/>
              <a:t>our</a:t>
            </a:r>
            <a:r>
              <a:rPr lang="fr-FR" b="0" dirty="0"/>
              <a:t> 6 </a:t>
            </a:r>
            <a:r>
              <a:rPr lang="fr-FR" b="0" dirty="0" err="1"/>
              <a:t>factories</a:t>
            </a:r>
            <a:r>
              <a:rPr lang="fr-FR" b="0" dirty="0"/>
              <a:t> in France and </a:t>
            </a:r>
            <a:r>
              <a:rPr lang="fr-FR" b="0" dirty="0" err="1"/>
              <a:t>this</a:t>
            </a:r>
            <a:r>
              <a:rPr lang="fr-FR" b="0" dirty="0"/>
              <a:t> </a:t>
            </a:r>
            <a:r>
              <a:rPr lang="fr-FR" b="0" dirty="0" err="1"/>
              <a:t>includes</a:t>
            </a:r>
            <a:r>
              <a:rPr lang="fr-FR" b="0" dirty="0"/>
              <a:t> the fabrication of </a:t>
            </a:r>
            <a:r>
              <a:rPr lang="fr-FR" b="0" dirty="0" err="1"/>
              <a:t>optical</a:t>
            </a:r>
            <a:r>
              <a:rPr lang="fr-FR" b="0" dirty="0"/>
              <a:t> </a:t>
            </a:r>
            <a:r>
              <a:rPr lang="fr-FR" b="0" dirty="0" err="1"/>
              <a:t>fiber</a:t>
            </a:r>
            <a:r>
              <a:rPr lang="fr-FR" b="0" dirty="0"/>
              <a:t> components, </a:t>
            </a:r>
            <a:r>
              <a:rPr lang="fr-FR" b="0" dirty="0" err="1"/>
              <a:t>electronics</a:t>
            </a:r>
            <a:r>
              <a:rPr lang="fr-FR" b="0" dirty="0"/>
              <a:t>, calibration </a:t>
            </a:r>
            <a:r>
              <a:rPr lang="fr-FR" b="0" dirty="0" err="1"/>
              <a:t>tools</a:t>
            </a:r>
            <a:r>
              <a:rPr lang="fr-FR" b="0" dirty="0"/>
              <a:t> and </a:t>
            </a:r>
            <a:r>
              <a:rPr lang="fr-FR" b="0" dirty="0" err="1"/>
              <a:t>so</a:t>
            </a:r>
            <a:r>
              <a:rPr lang="fr-FR" b="0" dirty="0"/>
              <a:t> on, </a:t>
            </a:r>
            <a:r>
              <a:rPr lang="fr-FR" b="0" dirty="0" err="1"/>
              <a:t>while</a:t>
            </a:r>
            <a:r>
              <a:rPr lang="fr-FR" b="0" dirty="0"/>
              <a:t> the </a:t>
            </a:r>
            <a:r>
              <a:rPr lang="fr-FR" b="0" dirty="0" err="1"/>
              <a:t>assembly</a:t>
            </a:r>
            <a:r>
              <a:rPr lang="fr-FR" b="0" dirty="0"/>
              <a:t> and tests of </a:t>
            </a:r>
            <a:r>
              <a:rPr lang="fr-FR" b="0" dirty="0" err="1"/>
              <a:t>our</a:t>
            </a:r>
            <a:r>
              <a:rPr lang="fr-FR" b="0" dirty="0"/>
              <a:t> final </a:t>
            </a:r>
            <a:r>
              <a:rPr lang="fr-FR" b="0" dirty="0" err="1"/>
              <a:t>products</a:t>
            </a:r>
            <a:r>
              <a:rPr lang="fr-FR" b="0" dirty="0"/>
              <a:t> are </a:t>
            </a:r>
            <a:r>
              <a:rPr lang="fr-FR" b="0" dirty="0" err="1"/>
              <a:t>performed</a:t>
            </a:r>
            <a:r>
              <a:rPr lang="fr-FR" b="0" dirty="0"/>
              <a:t> at Paris </a:t>
            </a:r>
            <a:r>
              <a:rPr lang="fr-FR" b="0" dirty="0" err="1"/>
              <a:t>headquarter</a:t>
            </a:r>
            <a:r>
              <a:rPr lang="fr-FR" b="0" dirty="0"/>
              <a:t>.</a:t>
            </a:r>
          </a:p>
          <a:p>
            <a:endParaRPr lang="fr-FR" b="1" dirty="0"/>
          </a:p>
          <a:p>
            <a:r>
              <a:rPr lang="fr-FR" baseline="0" dirty="0"/>
              <a:t>This </a:t>
            </a:r>
            <a:r>
              <a:rPr lang="fr-FR" baseline="0" dirty="0" err="1"/>
              <a:t>illustrates</a:t>
            </a:r>
            <a:r>
              <a:rPr lang="fr-FR" baseline="0" dirty="0"/>
              <a:t> </a:t>
            </a:r>
            <a:r>
              <a:rPr lang="fr-FR" baseline="0" dirty="0" err="1"/>
              <a:t>well</a:t>
            </a:r>
            <a:r>
              <a:rPr lang="fr-FR" baseline="0" dirty="0"/>
              <a:t> …</a:t>
            </a:r>
          </a:p>
          <a:p>
            <a:endParaRPr lang="fr-FR" baseline="0" dirty="0"/>
          </a:p>
          <a:p>
            <a:r>
              <a:rPr lang="fr-FR" b="1" baseline="0" dirty="0"/>
              <a:t>Horizontal </a:t>
            </a:r>
            <a:r>
              <a:rPr lang="fr-FR" b="1" baseline="0" dirty="0" err="1"/>
              <a:t>developement</a:t>
            </a:r>
            <a:r>
              <a:rPr lang="fr-FR" b="1" baseline="0" dirty="0"/>
              <a:t> :</a:t>
            </a:r>
          </a:p>
          <a:p>
            <a:r>
              <a:rPr lang="fr-FR" baseline="0" dirty="0" err="1"/>
              <a:t>acoustic</a:t>
            </a:r>
            <a:r>
              <a:rPr lang="fr-FR" baseline="0" dirty="0"/>
              <a:t> (Brest) and </a:t>
            </a:r>
            <a:r>
              <a:rPr lang="fr-FR" baseline="0" dirty="0" err="1"/>
              <a:t>imaging</a:t>
            </a:r>
            <a:r>
              <a:rPr lang="fr-FR" baseline="0" dirty="0"/>
              <a:t> (LA Ciotat) </a:t>
            </a:r>
          </a:p>
          <a:p>
            <a:endParaRPr lang="fr-FR" baseline="0" dirty="0"/>
          </a:p>
          <a:p>
            <a:r>
              <a:rPr lang="fr-FR" baseline="0" dirty="0"/>
              <a:t>To </a:t>
            </a:r>
            <a:r>
              <a:rPr lang="fr-FR" baseline="0" dirty="0" err="1"/>
              <a:t>adress</a:t>
            </a:r>
            <a:r>
              <a:rPr lang="fr-FR" baseline="0" dirty="0"/>
              <a:t> </a:t>
            </a:r>
            <a:r>
              <a:rPr lang="fr-FR" b="1" baseline="0" dirty="0"/>
              <a:t>3 main </a:t>
            </a:r>
            <a:r>
              <a:rPr lang="fr-FR" b="1" baseline="0" dirty="0" err="1"/>
              <a:t>markets</a:t>
            </a:r>
            <a:r>
              <a:rPr lang="fr-FR" b="1" baseline="0" dirty="0"/>
              <a:t>, </a:t>
            </a:r>
          </a:p>
          <a:p>
            <a:r>
              <a:rPr lang="fr-FR" b="1" baseline="0" dirty="0"/>
              <a:t>Civil </a:t>
            </a:r>
            <a:r>
              <a:rPr lang="fr-FR" b="1" baseline="0" dirty="0" err="1"/>
              <a:t>includes</a:t>
            </a:r>
            <a:r>
              <a:rPr lang="fr-FR" b="1" baseline="0" dirty="0"/>
              <a:t> : </a:t>
            </a:r>
            <a:r>
              <a:rPr lang="fr-FR" b="1" baseline="0" dirty="0" err="1"/>
              <a:t>survey</a:t>
            </a:r>
            <a:r>
              <a:rPr lang="fr-FR" b="1" baseline="0" dirty="0"/>
              <a:t>, </a:t>
            </a:r>
            <a:r>
              <a:rPr lang="fr-FR" b="1" baseline="0" dirty="0" err="1"/>
              <a:t>autonomous</a:t>
            </a:r>
            <a:r>
              <a:rPr lang="fr-FR" b="1" baseline="0" dirty="0"/>
              <a:t> navigation, offshore, </a:t>
            </a:r>
            <a:r>
              <a:rPr lang="fr-FR" b="1" baseline="0" dirty="0" err="1"/>
              <a:t>explortation</a:t>
            </a:r>
            <a:endParaRPr lang="fr-FR" b="1" baseline="0" dirty="0"/>
          </a:p>
          <a:p>
            <a:r>
              <a:rPr lang="fr-FR" b="1" baseline="0" dirty="0"/>
              <a:t>Science </a:t>
            </a:r>
            <a:r>
              <a:rPr lang="fr-FR" b="1" baseline="0" dirty="0" err="1"/>
              <a:t>includes</a:t>
            </a:r>
            <a:r>
              <a:rPr lang="fr-FR" b="1" baseline="0" dirty="0"/>
              <a:t> : </a:t>
            </a:r>
            <a:r>
              <a:rPr lang="fr-FR" b="1" baseline="0" dirty="0" err="1"/>
              <a:t>hydrograhpy</a:t>
            </a:r>
            <a:r>
              <a:rPr lang="fr-FR" b="1" baseline="0" dirty="0"/>
              <a:t> and </a:t>
            </a:r>
            <a:r>
              <a:rPr lang="fr-FR" b="1" baseline="0" dirty="0" err="1"/>
              <a:t>geosciences</a:t>
            </a:r>
            <a:endParaRPr lang="fr-FR" b="1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8B68A-AF7F-484E-AA7C-F6EFB91AE4E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709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This </a:t>
            </a:r>
            <a:r>
              <a:rPr lang="fr-FR" baseline="0" dirty="0" err="1"/>
              <a:t>illustrates</a:t>
            </a:r>
            <a:r>
              <a:rPr lang="fr-FR" baseline="0" dirty="0"/>
              <a:t> </a:t>
            </a:r>
            <a:r>
              <a:rPr lang="fr-FR" baseline="0" dirty="0" err="1"/>
              <a:t>well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iXblue</a:t>
            </a:r>
            <a:r>
              <a:rPr lang="fr-FR" baseline="0" dirty="0"/>
              <a:t> has key expertise in 6 </a:t>
            </a:r>
            <a:r>
              <a:rPr lang="fr-FR" baseline="0" dirty="0" err="1"/>
              <a:t>domains</a:t>
            </a:r>
            <a:r>
              <a:rPr lang="fr-FR" baseline="0" dirty="0"/>
              <a:t>:</a:t>
            </a:r>
          </a:p>
          <a:p>
            <a:pPr lvl="0">
              <a:defRPr/>
            </a:pPr>
            <a:r>
              <a:rPr lang="fr-FR" dirty="0"/>
              <a:t>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address</a:t>
            </a:r>
            <a:r>
              <a:rPr lang="fr-FR" dirty="0"/>
              <a:t> 7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markets</a:t>
            </a:r>
            <a:r>
              <a:rPr lang="fr-FR" dirty="0"/>
              <a:t>: … and last but not least </a:t>
            </a:r>
            <a:r>
              <a:rPr lang="fr-FR" dirty="0" err="1"/>
              <a:t>geosciences</a:t>
            </a:r>
            <a:r>
              <a:rPr lang="fr-FR" dirty="0"/>
              <a:t> to </a:t>
            </a:r>
            <a:r>
              <a:rPr lang="fr-FR" dirty="0" err="1"/>
              <a:t>which</a:t>
            </a:r>
            <a:r>
              <a:rPr lang="fr-FR" dirty="0"/>
              <a:t> the </a:t>
            </a:r>
            <a:r>
              <a:rPr lang="fr-FR" dirty="0" err="1"/>
              <a:t>Blueseis</a:t>
            </a:r>
            <a:r>
              <a:rPr lang="fr-FR" dirty="0"/>
              <a:t> </a:t>
            </a:r>
            <a:r>
              <a:rPr lang="fr-FR" dirty="0" err="1"/>
              <a:t>product</a:t>
            </a:r>
            <a:r>
              <a:rPr lang="fr-FR" dirty="0"/>
              <a:t> line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dedicated</a:t>
            </a:r>
            <a:r>
              <a:rPr lang="fr-FR" dirty="0"/>
              <a:t>. </a:t>
            </a:r>
          </a:p>
          <a:p>
            <a:pPr lvl="0">
              <a:defRPr/>
            </a:pPr>
            <a:r>
              <a:rPr lang="fr-FR" dirty="0"/>
              <a:t>And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one 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to focus on </a:t>
            </a:r>
            <a:r>
              <a:rPr lang="fr-FR" dirty="0" err="1"/>
              <a:t>today</a:t>
            </a:r>
            <a:r>
              <a:rPr lang="fr-FR" dirty="0"/>
              <a:t>, as </a:t>
            </a:r>
            <a:r>
              <a:rPr lang="fr-FR" dirty="0" err="1"/>
              <a:t>iXblue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happy to </a:t>
            </a:r>
            <a:r>
              <a:rPr lang="fr-FR" dirty="0" err="1"/>
              <a:t>offer</a:t>
            </a:r>
            <a:r>
              <a:rPr lang="fr-FR" dirty="0"/>
              <a:t> a brand new </a:t>
            </a:r>
            <a:r>
              <a:rPr lang="fr-FR" dirty="0" err="1"/>
              <a:t>technical</a:t>
            </a:r>
            <a:r>
              <a:rPr lang="fr-FR" dirty="0"/>
              <a:t> solution for </a:t>
            </a:r>
            <a:r>
              <a:rPr lang="fr-FR" dirty="0" err="1"/>
              <a:t>rotational</a:t>
            </a:r>
            <a:r>
              <a:rPr lang="fr-FR" dirty="0"/>
              <a:t> </a:t>
            </a:r>
            <a:r>
              <a:rPr lang="fr-FR" dirty="0" err="1"/>
              <a:t>seismology</a:t>
            </a:r>
            <a:r>
              <a:rPr lang="fr-FR" dirty="0"/>
              <a:t>: the </a:t>
            </a:r>
            <a:r>
              <a:rPr lang="fr-FR" dirty="0" err="1"/>
              <a:t>Blueseis</a:t>
            </a:r>
            <a:r>
              <a:rPr lang="fr-FR" dirty="0"/>
              <a:t> 3A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made of </a:t>
            </a:r>
            <a:r>
              <a:rPr lang="fr-FR" dirty="0" err="1"/>
              <a:t>our</a:t>
            </a:r>
            <a:r>
              <a:rPr lang="fr-FR" dirty="0"/>
              <a:t> world class FOG </a:t>
            </a:r>
            <a:r>
              <a:rPr lang="fr-FR" dirty="0" err="1"/>
              <a:t>that</a:t>
            </a:r>
            <a:r>
              <a:rPr lang="fr-FR" dirty="0"/>
              <a:t> I </a:t>
            </a:r>
            <a:r>
              <a:rPr lang="fr-FR" dirty="0" err="1"/>
              <a:t>am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to </a:t>
            </a:r>
            <a:r>
              <a:rPr lang="fr-FR" dirty="0" err="1"/>
              <a:t>present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A8C00-0671-4860-B3AE-7296873AE1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525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" panose="00000500000000000000" pitchFamily="50" charset="0"/>
              </a:rPr>
              <a:t>The </a:t>
            </a:r>
            <a:r>
              <a:rPr lang="en-US" b="1" dirty="0">
                <a:latin typeface="Montserrat" panose="00000500000000000000" pitchFamily="50" charset="0"/>
              </a:rPr>
              <a:t>fiber optic gyroscope developed by the company’s founders </a:t>
            </a:r>
            <a:r>
              <a:rPr lang="en-US" dirty="0">
                <a:latin typeface="Montserrat" panose="00000500000000000000" pitchFamily="50" charset="0"/>
              </a:rPr>
              <a:t>is really the spearhead of </a:t>
            </a:r>
            <a:r>
              <a:rPr lang="en-US" dirty="0" err="1">
                <a:latin typeface="Montserrat" panose="00000500000000000000" pitchFamily="50" charset="0"/>
              </a:rPr>
              <a:t>iXblue</a:t>
            </a:r>
            <a:r>
              <a:rPr lang="en-US" dirty="0">
                <a:latin typeface="Montserrat" panose="00000500000000000000" pitchFamily="50" charset="0"/>
              </a:rPr>
              <a:t> as it is the central part of most of our products. It is a high technology device that uses light to measure rotation rates.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" panose="00000500000000000000" pitchFamily="50" charset="0"/>
              </a:rPr>
              <a:t>Its working principle is the following: An optical source emits light into a 2x2 coupler located at the input of an integrated optical circuit which plays the role of a phase modulator and Y junction that separate the light path into two. At its output, light propagate into a fiber coil in opposite directions and are recombined inside the IOC.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" panose="00000500000000000000" pitchFamily="50" charset="0"/>
              </a:rPr>
              <a:t>If there is a rotation, the relativistic </a:t>
            </a:r>
            <a:r>
              <a:rPr lang="en-US" dirty="0" err="1">
                <a:latin typeface="Montserrat" panose="00000500000000000000" pitchFamily="50" charset="0"/>
              </a:rPr>
              <a:t>Sagnac</a:t>
            </a:r>
            <a:r>
              <a:rPr lang="en-US" dirty="0">
                <a:latin typeface="Montserrat" panose="00000500000000000000" pitchFamily="50" charset="0"/>
              </a:rPr>
              <a:t> Laue effect will create a delay between the two counterpropagating waves which will cause a modulation of the light intensity received by the photodetector.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" panose="00000500000000000000" pitchFamily="50" charset="0"/>
              </a:rPr>
              <a:t>This way, measuring the returning light gives access to the rotation rate along the direction orthogonal the fiber coil..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" panose="00000500000000000000" pitchFamily="50" charset="0"/>
              </a:rPr>
              <a:t>And the </a:t>
            </a:r>
            <a:r>
              <a:rPr lang="en-US" dirty="0" err="1">
                <a:latin typeface="Montserrat" panose="00000500000000000000" pitchFamily="50" charset="0"/>
              </a:rPr>
              <a:t>Blueseis</a:t>
            </a:r>
            <a:r>
              <a:rPr lang="en-US" dirty="0">
                <a:latin typeface="Montserrat" panose="00000500000000000000" pitchFamily="50" charset="0"/>
              </a:rPr>
              <a:t> 3A is composed of three of these systems assembled along the </a:t>
            </a:r>
            <a:r>
              <a:rPr lang="en-US">
                <a:latin typeface="Montserrat" panose="00000500000000000000" pitchFamily="50" charset="0"/>
              </a:rPr>
              <a:t>three orthogonal axes.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Montserrat" panose="000005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" panose="00000500000000000000" pitchFamily="50" charset="0"/>
              </a:rPr>
              <a:t>This method actually presents several advantages such as being insensitive to inertia, since photons are massless particles, and we’ll see in a short while why this is particularly important.  And I can also emphasize the absence of cross coupling between the three orthogonal axes.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" panose="00000500000000000000" pitchFamily="50" charset="0"/>
              </a:rPr>
              <a:t>Moreover, as a fiber-optic gyroscope is compact and has no moving parts: it is therefore extremely reliable and has a maintenance-free lifespan of over 15 years without any need of recalibration.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A8C00-0671-4860-B3AE-7296873AE1A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505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But first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rotational</a:t>
            </a:r>
            <a:r>
              <a:rPr lang="fr-FR" dirty="0"/>
              <a:t> </a:t>
            </a:r>
            <a:r>
              <a:rPr lang="fr-FR" dirty="0" err="1"/>
              <a:t>seismology</a:t>
            </a:r>
            <a:r>
              <a:rPr lang="fr-FR" dirty="0"/>
              <a:t>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676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" panose="00000500000000000000" pitchFamily="50" charset="0"/>
              </a:rPr>
              <a:t>The idea of measuring rotations in seismology is not new and as a matter of fact, Aki and Richards, who wrote the seismology bible, already identified almost 40 years ago the need of having a reliable and sensitive rotational sensor in seismology.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" panose="00000500000000000000" pitchFamily="50" charset="0"/>
              </a:rPr>
              <a:t>However such instrument didn’t exist at the time. And the need was still present when they wrote the 2</a:t>
            </a:r>
            <a:r>
              <a:rPr lang="en-US" baseline="30000" dirty="0">
                <a:latin typeface="Montserrat" panose="00000500000000000000" pitchFamily="50" charset="0"/>
              </a:rPr>
              <a:t>nd</a:t>
            </a:r>
            <a:r>
              <a:rPr lang="en-US" dirty="0">
                <a:latin typeface="Montserrat" panose="00000500000000000000" pitchFamily="50" charset="0"/>
              </a:rPr>
              <a:t> edition in 2002!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" panose="00000500000000000000" pitchFamily="50" charset="0"/>
              </a:rPr>
              <a:t>With its new rotational sensor commercialized since las year, </a:t>
            </a:r>
            <a:r>
              <a:rPr lang="en-US" dirty="0" err="1">
                <a:latin typeface="Montserrat" panose="00000500000000000000" pitchFamily="50" charset="0"/>
              </a:rPr>
              <a:t>Blueseis</a:t>
            </a:r>
            <a:r>
              <a:rPr lang="en-US" dirty="0">
                <a:latin typeface="Montserrat" panose="00000500000000000000" pitchFamily="50" charset="0"/>
              </a:rPr>
              <a:t> aims at fulfilling this void by </a:t>
            </a:r>
            <a:r>
              <a:rPr lang="en-US" sz="1200" dirty="0">
                <a:latin typeface="Montserrat" panose="00000500000000000000" pitchFamily="50" charset="0"/>
              </a:rPr>
              <a:t>making rotational seismology happen </a:t>
            </a:r>
            <a:r>
              <a:rPr lang="en-US" sz="1200" b="1" dirty="0">
                <a:latin typeface="Montserrat" panose="00000500000000000000" pitchFamily="50" charset="0"/>
              </a:rPr>
              <a:t>on the field!</a:t>
            </a:r>
            <a:endParaRPr lang="en-US" dirty="0">
              <a:latin typeface="Montserrat" panose="000005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>
              <a:latin typeface="Montserrat" panose="000005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>
                <a:latin typeface="Montserrat" panose="00000500000000000000" pitchFamily="50" charset="0"/>
              </a:rPr>
              <a:t>The </a:t>
            </a:r>
            <a:r>
              <a:rPr lang="fr-FR" baseline="0" dirty="0" err="1">
                <a:latin typeface="Montserrat" panose="00000500000000000000" pitchFamily="50" charset="0"/>
              </a:rPr>
              <a:t>reason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why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rotational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seismology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is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so</a:t>
            </a:r>
            <a:r>
              <a:rPr lang="fr-FR" baseline="0" dirty="0">
                <a:latin typeface="Montserrat" panose="00000500000000000000" pitchFamily="50" charset="0"/>
              </a:rPr>
              <a:t> crucial </a:t>
            </a:r>
            <a:r>
              <a:rPr lang="fr-FR" baseline="0" dirty="0" err="1">
                <a:latin typeface="Montserrat" panose="00000500000000000000" pitchFamily="50" charset="0"/>
              </a:rPr>
              <a:t>is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simply</a:t>
            </a:r>
            <a:r>
              <a:rPr lang="fr-FR" baseline="0" dirty="0">
                <a:latin typeface="Montserrat" panose="00000500000000000000" pitchFamily="50" charset="0"/>
              </a:rPr>
              <a:t> </a:t>
            </a:r>
            <a:r>
              <a:rPr lang="fr-FR" baseline="0" dirty="0" err="1">
                <a:latin typeface="Montserrat" panose="00000500000000000000" pitchFamily="50" charset="0"/>
              </a:rPr>
              <a:t>because</a:t>
            </a:r>
            <a:r>
              <a:rPr lang="fr-FR" baseline="0" dirty="0">
                <a:latin typeface="Montserrat" panose="00000500000000000000" pitchFamily="50" charset="0"/>
              </a:rPr>
              <a:t> 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time a earthquake happens, the ground rotates, even though it was not directly measurable so far.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Indeed, 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ny motion have 6 degrees of freedom 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–Linear motion (3-DoF)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–Angular rotation (3-DoF) But, we typically only measure linear motion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lue</a:t>
            </a:r>
            <a:r>
              <a:rPr lang="fr-FR" b="1" dirty="0" err="1">
                <a:solidFill>
                  <a:schemeClr val="bg1">
                    <a:lumMod val="65000"/>
                  </a:schemeClr>
                </a:solidFill>
              </a:rPr>
              <a:t>Seis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offers now the possibility to measure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complete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(=6) ground motion 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linear with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blueseis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?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" panose="00000500000000000000" pitchFamily="50" charset="0"/>
              </a:rPr>
              <a:t>Let’s now illustrate the benefit of having pure rotation sensor by looking at a standard linear seismometer: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A8C00-0671-4860-B3AE-7296873AE1A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70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55" y="2000109"/>
            <a:ext cx="3450264" cy="97888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8174182" y="4705927"/>
            <a:ext cx="886691" cy="3740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47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et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noProof="0" dirty="0"/>
              <a:t>Title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6508" y="4810572"/>
            <a:ext cx="3584897" cy="273844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98582" y="4810048"/>
            <a:ext cx="387927" cy="273844"/>
          </a:xfrm>
        </p:spPr>
        <p:txBody>
          <a:bodyPr/>
          <a:lstStyle/>
          <a:p>
            <a:fld id="{86A726F9-5BBD-EE44-B164-D1545ED0EAE9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pour une image  5"/>
          <p:cNvSpPr>
            <a:spLocks noGrp="1"/>
          </p:cNvSpPr>
          <p:nvPr>
            <p:ph type="pic" sz="quarter" idx="17" hasCustomPrompt="1"/>
          </p:nvPr>
        </p:nvSpPr>
        <p:spPr>
          <a:xfrm>
            <a:off x="1635613" y="1404970"/>
            <a:ext cx="1364926" cy="1364927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12" name="Espace réservé pour une image  5"/>
          <p:cNvSpPr>
            <a:spLocks noGrp="1"/>
          </p:cNvSpPr>
          <p:nvPr>
            <p:ph type="pic" sz="quarter" idx="18" hasCustomPrompt="1"/>
          </p:nvPr>
        </p:nvSpPr>
        <p:spPr>
          <a:xfrm>
            <a:off x="6191299" y="1404970"/>
            <a:ext cx="1364926" cy="1364927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20" hasCustomPrompt="1"/>
          </p:nvPr>
        </p:nvSpPr>
        <p:spPr>
          <a:xfrm>
            <a:off x="212436" y="2934465"/>
            <a:ext cx="4211362" cy="1471279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/>
            </a:pPr>
            <a:r>
              <a:rPr lang="en-US" noProof="0" dirty="0"/>
              <a:t>Text</a:t>
            </a:r>
          </a:p>
          <a:p>
            <a:pPr lvl="0"/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21" hasCustomPrompt="1"/>
          </p:nvPr>
        </p:nvSpPr>
        <p:spPr>
          <a:xfrm>
            <a:off x="4784638" y="2934465"/>
            <a:ext cx="4161369" cy="1471279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/>
            </a:pPr>
            <a:r>
              <a:rPr lang="en-US" noProof="0" dirty="0"/>
              <a:t>Text</a:t>
            </a:r>
          </a:p>
          <a:p>
            <a:pPr lvl="0"/>
            <a:endParaRPr lang="fr-FR" dirty="0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22" hasCustomPrompt="1"/>
          </p:nvPr>
        </p:nvSpPr>
        <p:spPr>
          <a:xfrm>
            <a:off x="212436" y="540327"/>
            <a:ext cx="8465126" cy="36959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5376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. 02. 03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noProof="0" dirty="0"/>
              <a:t>Title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07817" y="2101562"/>
            <a:ext cx="2622663" cy="240116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6509" y="4810572"/>
            <a:ext cx="3628440" cy="273844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3232875" y="2101562"/>
            <a:ext cx="2629594" cy="240116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6276677" y="2101562"/>
            <a:ext cx="2552174" cy="240116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 hasCustomPrompt="1"/>
          </p:nvPr>
        </p:nvSpPr>
        <p:spPr>
          <a:xfrm>
            <a:off x="212436" y="540327"/>
            <a:ext cx="8465126" cy="36959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Subtitle</a:t>
            </a: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198582" y="1241663"/>
            <a:ext cx="2631898" cy="77085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01.</a:t>
            </a:r>
          </a:p>
        </p:txBody>
      </p:sp>
      <p:sp>
        <p:nvSpPr>
          <p:cNvPr id="15" name="Espace réservé du texte 6"/>
          <p:cNvSpPr>
            <a:spLocks noGrp="1"/>
          </p:cNvSpPr>
          <p:nvPr>
            <p:ph type="body" sz="quarter" idx="20" hasCustomPrompt="1"/>
          </p:nvPr>
        </p:nvSpPr>
        <p:spPr>
          <a:xfrm>
            <a:off x="3232875" y="1241663"/>
            <a:ext cx="2631898" cy="77085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02.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6276677" y="1241663"/>
            <a:ext cx="2631898" cy="77085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3059764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07817" y="1108363"/>
            <a:ext cx="8469745" cy="35375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6509" y="4810572"/>
            <a:ext cx="3915822" cy="273320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A726F9-5BBD-EE44-B164-D1545ED0EAE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 hasCustomPrompt="1"/>
          </p:nvPr>
        </p:nvSpPr>
        <p:spPr>
          <a:xfrm>
            <a:off x="212436" y="540327"/>
            <a:ext cx="8465126" cy="36959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Subtitle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6617" y="4810048"/>
            <a:ext cx="780085" cy="2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64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EF9-FCFA-4FDB-9428-FFEA185FEA7E}" type="datetime1">
              <a:rPr lang="fr-FR" smtClean="0"/>
              <a:t>29/10/2018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205019" y="2053252"/>
            <a:ext cx="5167745" cy="857250"/>
          </a:xfrm>
        </p:spPr>
        <p:txBody>
          <a:bodyPr>
            <a:noAutofit/>
          </a:bodyPr>
          <a:lstStyle>
            <a:lvl1pPr algn="l">
              <a:defRPr sz="3200" b="1">
                <a:latin typeface="Arial"/>
                <a:cs typeface="Arial"/>
              </a:defRPr>
            </a:lvl1pPr>
          </a:lstStyle>
          <a:p>
            <a:r>
              <a:rPr lang="en-US" noProof="0" dirty="0"/>
              <a:t>Presentation</a:t>
            </a:r>
            <a:r>
              <a:rPr lang="fr-FR" dirty="0"/>
              <a:t> </a:t>
            </a:r>
            <a:r>
              <a:rPr lang="en-US" noProof="0" dirty="0"/>
              <a:t>title</a:t>
            </a:r>
          </a:p>
        </p:txBody>
      </p:sp>
      <p:sp>
        <p:nvSpPr>
          <p:cNvPr id="5" name="Ellipse 4"/>
          <p:cNvSpPr/>
          <p:nvPr userDrawn="1"/>
        </p:nvSpPr>
        <p:spPr>
          <a:xfrm>
            <a:off x="840509" y="1644073"/>
            <a:ext cx="1727200" cy="1727200"/>
          </a:xfrm>
          <a:prstGeom prst="ellipse">
            <a:avLst/>
          </a:prstGeom>
          <a:solidFill>
            <a:srgbClr val="00A5D8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73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83491"/>
            <a:ext cx="9144000" cy="3874654"/>
          </a:xfrm>
          <a:prstGeom prst="rect">
            <a:avLst/>
          </a:prstGeom>
          <a:solidFill>
            <a:srgbClr val="00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3046047" y="2053252"/>
            <a:ext cx="5698452" cy="857250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1. </a:t>
            </a:r>
            <a:r>
              <a:rPr lang="en-US" noProof="0" dirty="0"/>
              <a:t>Chapter 1</a:t>
            </a:r>
            <a:br>
              <a:rPr lang="en-US" noProof="0" dirty="0"/>
            </a:br>
            <a:r>
              <a:rPr lang="en-US" noProof="0" dirty="0"/>
              <a:t>2. Chapter 2</a:t>
            </a:r>
          </a:p>
        </p:txBody>
      </p:sp>
      <p:sp>
        <p:nvSpPr>
          <p:cNvPr id="7" name="Titre 1"/>
          <p:cNvSpPr txBox="1">
            <a:spLocks/>
          </p:cNvSpPr>
          <p:nvPr userDrawn="1"/>
        </p:nvSpPr>
        <p:spPr>
          <a:xfrm>
            <a:off x="299558" y="2053252"/>
            <a:ext cx="253092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indent="0">
              <a:buNone/>
            </a:pPr>
            <a:r>
              <a:rPr lang="fr-FR" sz="3200" b="0" dirty="0">
                <a:solidFill>
                  <a:srgbClr val="FFFFFF"/>
                </a:solidFill>
              </a:rPr>
              <a:t>TABLE</a:t>
            </a:r>
            <a:r>
              <a:rPr lang="fr-FR" sz="3200" b="0" baseline="0" dirty="0">
                <a:solidFill>
                  <a:srgbClr val="FFFFFF"/>
                </a:solidFill>
              </a:rPr>
              <a:t> OF CONTENT</a:t>
            </a:r>
            <a:endParaRPr lang="fr-FR" sz="32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 userDrawn="1"/>
        </p:nvSpPr>
        <p:spPr>
          <a:xfrm>
            <a:off x="840509" y="1644073"/>
            <a:ext cx="1727200" cy="1727200"/>
          </a:xfrm>
          <a:prstGeom prst="ellipse">
            <a:avLst/>
          </a:prstGeom>
          <a:solidFill>
            <a:srgbClr val="00A5D8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205019" y="2073708"/>
            <a:ext cx="5167745" cy="857250"/>
          </a:xfrm>
        </p:spPr>
        <p:txBody>
          <a:bodyPr>
            <a:noAutofit/>
          </a:bodyPr>
          <a:lstStyle>
            <a:lvl1pPr algn="l">
              <a:defRPr sz="2800" b="1" baseline="0">
                <a:latin typeface="Arial"/>
                <a:cs typeface="Arial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997384" y="2073708"/>
            <a:ext cx="1367126" cy="858837"/>
          </a:xfr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586509" y="4810572"/>
            <a:ext cx="3698108" cy="273844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98582" y="4810048"/>
            <a:ext cx="387927" cy="273844"/>
          </a:xfrm>
        </p:spPr>
        <p:txBody>
          <a:bodyPr/>
          <a:lstStyle/>
          <a:p>
            <a:fld id="{86A726F9-5BBD-EE44-B164-D1545ED0EAE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8" hasCustomPrompt="1"/>
          </p:nvPr>
        </p:nvSpPr>
        <p:spPr>
          <a:xfrm>
            <a:off x="3195889" y="2939473"/>
            <a:ext cx="5176875" cy="86360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15701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07817" y="1108363"/>
            <a:ext cx="8469745" cy="35375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6509" y="4810572"/>
            <a:ext cx="3541354" cy="20556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 hasCustomPrompt="1"/>
          </p:nvPr>
        </p:nvSpPr>
        <p:spPr>
          <a:xfrm>
            <a:off x="212436" y="540327"/>
            <a:ext cx="8465126" cy="36959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7839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noProof="0" dirty="0"/>
              <a:t>Title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07817" y="1108363"/>
            <a:ext cx="8469745" cy="3537527"/>
          </a:xfrm>
        </p:spPr>
        <p:txBody>
          <a:bodyPr>
            <a:normAutofit/>
          </a:bodyPr>
          <a:lstStyle>
            <a:lvl1pPr marL="0" indent="-100800">
              <a:buClr>
                <a:schemeClr val="accent1"/>
              </a:buClr>
              <a:buSzPct val="120000"/>
              <a:buFont typeface="Arial"/>
              <a:buChar char="•"/>
              <a:defRPr sz="1400">
                <a:solidFill>
                  <a:schemeClr val="tx1"/>
                </a:solidFill>
              </a:defRPr>
            </a:lvl1pPr>
            <a:lvl2pPr marL="360000" indent="-100800">
              <a:spcBef>
                <a:spcPts val="600"/>
              </a:spcBef>
              <a:buClr>
                <a:schemeClr val="accent1"/>
              </a:buClr>
              <a:buSzPct val="80000"/>
              <a:buFont typeface="Courier New"/>
              <a:buChar char="o"/>
              <a:defRPr sz="1400"/>
            </a:lvl2pPr>
            <a:lvl3pPr marL="720000" indent="-100800">
              <a:spcBef>
                <a:spcPts val="600"/>
              </a:spcBef>
              <a:buFont typeface="Lucida Grande"/>
              <a:buChar char="-"/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First level text</a:t>
            </a:r>
          </a:p>
          <a:p>
            <a:pPr lvl="1"/>
            <a:r>
              <a:rPr lang="en-US" noProof="0" dirty="0"/>
              <a:t>Second level text</a:t>
            </a:r>
          </a:p>
          <a:p>
            <a:pPr lvl="2"/>
            <a:r>
              <a:rPr lang="en-US" noProof="0" dirty="0"/>
              <a:t>Third level text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6508" y="4810572"/>
            <a:ext cx="3471685" cy="273844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 hasCustomPrompt="1"/>
          </p:nvPr>
        </p:nvSpPr>
        <p:spPr>
          <a:xfrm>
            <a:off x="212436" y="540327"/>
            <a:ext cx="8465126" cy="36959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5341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586509" y="4810572"/>
            <a:ext cx="3445560" cy="273320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noProof="0" dirty="0"/>
              <a:t>Title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800764" y="1108363"/>
            <a:ext cx="4876798" cy="35375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29" name="Espace réservé pour une image  5"/>
          <p:cNvSpPr>
            <a:spLocks noGrp="1"/>
          </p:cNvSpPr>
          <p:nvPr>
            <p:ph type="pic" sz="quarter" idx="13" hasCustomPrompt="1"/>
          </p:nvPr>
        </p:nvSpPr>
        <p:spPr>
          <a:xfrm>
            <a:off x="212435" y="1108363"/>
            <a:ext cx="3237347" cy="3237346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8" hasCustomPrompt="1"/>
          </p:nvPr>
        </p:nvSpPr>
        <p:spPr>
          <a:xfrm>
            <a:off x="212436" y="540327"/>
            <a:ext cx="8465126" cy="36959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9108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et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noProof="0" dirty="0"/>
              <a:t>Title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1763" y="2934465"/>
            <a:ext cx="1971964" cy="1471279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6509" y="4810572"/>
            <a:ext cx="3600588" cy="273320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Espace réservé pour une image  5"/>
          <p:cNvSpPr>
            <a:spLocks noGrp="1"/>
          </p:cNvSpPr>
          <p:nvPr>
            <p:ph type="pic" sz="quarter" idx="16" hasCustomPrompt="1"/>
          </p:nvPr>
        </p:nvSpPr>
        <p:spPr>
          <a:xfrm>
            <a:off x="674696" y="1404970"/>
            <a:ext cx="1364926" cy="1364927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19" name="Espace réservé pour une image  5"/>
          <p:cNvSpPr>
            <a:spLocks noGrp="1"/>
          </p:cNvSpPr>
          <p:nvPr>
            <p:ph type="pic" sz="quarter" idx="17" hasCustomPrompt="1"/>
          </p:nvPr>
        </p:nvSpPr>
        <p:spPr>
          <a:xfrm>
            <a:off x="2822171" y="1404970"/>
            <a:ext cx="1364926" cy="1364927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23" name="Espace réservé pour une image  5"/>
          <p:cNvSpPr>
            <a:spLocks noGrp="1"/>
          </p:cNvSpPr>
          <p:nvPr>
            <p:ph type="pic" sz="quarter" idx="18" hasCustomPrompt="1"/>
          </p:nvPr>
        </p:nvSpPr>
        <p:spPr>
          <a:xfrm>
            <a:off x="4957403" y="1404970"/>
            <a:ext cx="1364926" cy="1364927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24" name="Espace réservé pour une image  5"/>
          <p:cNvSpPr>
            <a:spLocks noGrp="1"/>
          </p:cNvSpPr>
          <p:nvPr>
            <p:ph type="pic" sz="quarter" idx="19" hasCustomPrompt="1"/>
          </p:nvPr>
        </p:nvSpPr>
        <p:spPr>
          <a:xfrm>
            <a:off x="7088121" y="1404970"/>
            <a:ext cx="1364926" cy="1364927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25" name="Espace réservé du contenu 2"/>
          <p:cNvSpPr>
            <a:spLocks noGrp="1"/>
          </p:cNvSpPr>
          <p:nvPr>
            <p:ph idx="20" hasCustomPrompt="1"/>
          </p:nvPr>
        </p:nvSpPr>
        <p:spPr>
          <a:xfrm>
            <a:off x="2514599" y="2934465"/>
            <a:ext cx="1971964" cy="1471279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26" name="Espace réservé du contenu 2"/>
          <p:cNvSpPr>
            <a:spLocks noGrp="1"/>
          </p:cNvSpPr>
          <p:nvPr>
            <p:ph idx="21" hasCustomPrompt="1"/>
          </p:nvPr>
        </p:nvSpPr>
        <p:spPr>
          <a:xfrm>
            <a:off x="4655126" y="2934465"/>
            <a:ext cx="1971964" cy="1471279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27" name="Espace réservé du contenu 2"/>
          <p:cNvSpPr>
            <a:spLocks noGrp="1"/>
          </p:cNvSpPr>
          <p:nvPr>
            <p:ph idx="22" hasCustomPrompt="1"/>
          </p:nvPr>
        </p:nvSpPr>
        <p:spPr>
          <a:xfrm>
            <a:off x="6784107" y="2934465"/>
            <a:ext cx="1971964" cy="1471279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15" name="Espace réservé du texte 6"/>
          <p:cNvSpPr>
            <a:spLocks noGrp="1"/>
          </p:cNvSpPr>
          <p:nvPr>
            <p:ph type="body" sz="quarter" idx="23" hasCustomPrompt="1"/>
          </p:nvPr>
        </p:nvSpPr>
        <p:spPr>
          <a:xfrm>
            <a:off x="212436" y="540327"/>
            <a:ext cx="8465126" cy="36959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3246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et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53640" y="2934465"/>
            <a:ext cx="1971964" cy="1471279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6508" y="4810572"/>
            <a:ext cx="3471685" cy="273320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98582" y="4810048"/>
            <a:ext cx="387927" cy="273844"/>
          </a:xfrm>
        </p:spPr>
        <p:txBody>
          <a:bodyPr/>
          <a:lstStyle/>
          <a:p>
            <a:fld id="{86A726F9-5BBD-EE44-B164-D1545ED0EAE9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pour une image  5"/>
          <p:cNvSpPr>
            <a:spLocks noGrp="1"/>
          </p:cNvSpPr>
          <p:nvPr>
            <p:ph type="pic" sz="quarter" idx="16" hasCustomPrompt="1"/>
          </p:nvPr>
        </p:nvSpPr>
        <p:spPr>
          <a:xfrm>
            <a:off x="1356573" y="1404970"/>
            <a:ext cx="1364926" cy="1364927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12" name="Espace réservé pour une image  5"/>
          <p:cNvSpPr>
            <a:spLocks noGrp="1"/>
          </p:cNvSpPr>
          <p:nvPr>
            <p:ph type="pic" sz="quarter" idx="18" hasCustomPrompt="1"/>
          </p:nvPr>
        </p:nvSpPr>
        <p:spPr>
          <a:xfrm>
            <a:off x="3972663" y="1404970"/>
            <a:ext cx="1364926" cy="1364927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13" name="Espace réservé pour une image  5"/>
          <p:cNvSpPr>
            <a:spLocks noGrp="1"/>
          </p:cNvSpPr>
          <p:nvPr>
            <p:ph type="pic" sz="quarter" idx="19" hasCustomPrompt="1"/>
          </p:nvPr>
        </p:nvSpPr>
        <p:spPr>
          <a:xfrm>
            <a:off x="6557030" y="1404970"/>
            <a:ext cx="1364926" cy="1364927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21" hasCustomPrompt="1"/>
          </p:nvPr>
        </p:nvSpPr>
        <p:spPr>
          <a:xfrm>
            <a:off x="3670386" y="2934465"/>
            <a:ext cx="1971964" cy="1471279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22" hasCustomPrompt="1"/>
          </p:nvPr>
        </p:nvSpPr>
        <p:spPr>
          <a:xfrm>
            <a:off x="6253016" y="2934465"/>
            <a:ext cx="1971964" cy="1471279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/>
            </a:pPr>
            <a:r>
              <a:rPr lang="en-US" noProof="0" dirty="0"/>
              <a:t>Text</a:t>
            </a:r>
          </a:p>
          <a:p>
            <a:pPr lvl="0"/>
            <a:endParaRPr lang="fr-FR" dirty="0"/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23" hasCustomPrompt="1"/>
          </p:nvPr>
        </p:nvSpPr>
        <p:spPr>
          <a:xfrm>
            <a:off x="212436" y="540327"/>
            <a:ext cx="8465126" cy="36959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1899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7818" y="205979"/>
            <a:ext cx="8229600" cy="334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07817" y="987715"/>
            <a:ext cx="8469745" cy="365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First level text</a:t>
            </a:r>
          </a:p>
          <a:p>
            <a:pPr lvl="1"/>
            <a:r>
              <a:rPr lang="en-US" noProof="0" dirty="0"/>
              <a:t>Second level text</a:t>
            </a:r>
          </a:p>
          <a:p>
            <a:pPr lvl="2"/>
            <a:r>
              <a:rPr lang="en-US" noProof="0" dirty="0"/>
              <a:t>Third level text</a:t>
            </a:r>
          </a:p>
          <a:p>
            <a:pPr lvl="3"/>
            <a:r>
              <a:rPr lang="en-US" noProof="0" dirty="0"/>
              <a:t>Normal text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86509" y="481057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endParaRPr lang="en-US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98582" y="4810048"/>
            <a:ext cx="3879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86A726F9-5BBD-EE44-B164-D1545ED0EAE9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4811621"/>
            <a:ext cx="766620" cy="2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7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50" r:id="rId5"/>
    <p:sldLayoutId id="2147483663" r:id="rId6"/>
    <p:sldLayoutId id="2147483664" r:id="rId7"/>
    <p:sldLayoutId id="2147483665" r:id="rId8"/>
    <p:sldLayoutId id="2147483667" r:id="rId9"/>
    <p:sldLayoutId id="2147483668" r:id="rId10"/>
    <p:sldLayoutId id="2147483666" r:id="rId11"/>
    <p:sldLayoutId id="2147483669" r:id="rId12"/>
    <p:sldLayoutId id="2147483670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-100800" algn="l" defTabSz="457200" rtl="0" eaLnBrk="1" latinLnBrk="0" hangingPunct="1">
        <a:spcBef>
          <a:spcPts val="0"/>
        </a:spcBef>
        <a:buClr>
          <a:schemeClr val="accent1"/>
        </a:buClr>
        <a:buSzPct val="120000"/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00800" algn="l" defTabSz="457200" rtl="0" eaLnBrk="1" latinLnBrk="0" hangingPunct="1">
        <a:spcBef>
          <a:spcPts val="600"/>
        </a:spcBef>
        <a:buClr>
          <a:schemeClr val="accent1"/>
        </a:buClr>
        <a:buSzPct val="80000"/>
        <a:buFont typeface="Courier New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00800" algn="l" defTabSz="457200" rtl="0" eaLnBrk="1" latinLnBrk="0" hangingPunct="1">
        <a:spcBef>
          <a:spcPts val="600"/>
        </a:spcBef>
        <a:buFont typeface="Lucida Grande"/>
        <a:buChar char="-"/>
        <a:defRPr sz="1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0" indent="0" algn="l" defTabSz="457200" rtl="0" eaLnBrk="1" latinLnBrk="0" hangingPunct="1">
        <a:spcBef>
          <a:spcPts val="600"/>
        </a:spcBef>
        <a:buFontTx/>
        <a:buNone/>
        <a:defRPr sz="1400" kern="1200" baseline="0">
          <a:solidFill>
            <a:srgbClr val="03202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4.png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52.png"/><Relationship Id="rId10" Type="http://schemas.openxmlformats.org/officeDocument/2006/relationships/image" Target="../media/image54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108.jpe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jpeg"/><Relationship Id="rId10" Type="http://schemas.openxmlformats.org/officeDocument/2006/relationships/image" Target="../media/image116.jpg"/><Relationship Id="rId19" Type="http://schemas.openxmlformats.org/officeDocument/2006/relationships/image" Target="../media/image125.pn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Relationship Id="rId14" Type="http://schemas.openxmlformats.org/officeDocument/2006/relationships/image" Target="../media/image1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6980" y="3768090"/>
            <a:ext cx="4564380" cy="40386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1400" b="0" dirty="0">
                <a:solidFill>
                  <a:srgbClr val="032029"/>
                </a:solidFill>
              </a:rPr>
              <a:t>Tucson SITS 2018 – Theo </a:t>
            </a:r>
            <a:r>
              <a:rPr lang="fr-FR" sz="1400" b="0" dirty="0" err="1">
                <a:solidFill>
                  <a:srgbClr val="032029"/>
                </a:solidFill>
              </a:rPr>
              <a:t>Laudat</a:t>
            </a:r>
            <a:r>
              <a:rPr lang="fr-FR" sz="1400" b="0" dirty="0">
                <a:solidFill>
                  <a:srgbClr val="032029"/>
                </a:solidFill>
              </a:rPr>
              <a:t> – 30/10/2018</a:t>
            </a:r>
            <a:endParaRPr lang="en-US" sz="1400" b="0" dirty="0">
              <a:solidFill>
                <a:srgbClr val="032029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32660" y="3120390"/>
            <a:ext cx="332994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032029"/>
                </a:solidFill>
              </a:rPr>
              <a:t>blueSeis-3A rotational seismometer</a:t>
            </a:r>
          </a:p>
        </p:txBody>
      </p:sp>
    </p:spTree>
    <p:extLst>
      <p:ext uri="{BB962C8B-B14F-4D97-AF65-F5344CB8AC3E}">
        <p14:creationId xmlns:p14="http://schemas.microsoft.com/office/powerpoint/2010/main" val="30890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"/>
    </mc:Choice>
    <mc:Fallback xmlns="">
      <p:transition spd="slow" advTm="371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421781" y="2543332"/>
            <a:ext cx="5678759" cy="2357629"/>
            <a:chOff x="1895708" y="3391109"/>
            <a:chExt cx="7571678" cy="3143505"/>
          </a:xfrm>
        </p:grpSpPr>
        <p:sp>
          <p:nvSpPr>
            <p:cNvPr id="5" name="Cube 4"/>
            <p:cNvSpPr/>
            <p:nvPr/>
          </p:nvSpPr>
          <p:spPr>
            <a:xfrm>
              <a:off x="1895708" y="4895385"/>
              <a:ext cx="7571678" cy="1639229"/>
            </a:xfrm>
            <a:prstGeom prst="cube">
              <a:avLst>
                <a:gd name="adj" fmla="val 75340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391" y="3391109"/>
              <a:ext cx="2148818" cy="2486397"/>
            </a:xfrm>
            <a:prstGeom prst="rect">
              <a:avLst/>
            </a:prstGeom>
          </p:spPr>
        </p:pic>
      </p:grpSp>
      <p:sp>
        <p:nvSpPr>
          <p:cNvPr id="7" name="ZoneTexte 6"/>
          <p:cNvSpPr txBox="1"/>
          <p:nvPr/>
        </p:nvSpPr>
        <p:spPr>
          <a:xfrm>
            <a:off x="719254" y="287760"/>
            <a:ext cx="40159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Standard seismometer </a:t>
            </a:r>
            <a:r>
              <a:rPr lang="en-US" sz="1350" dirty="0"/>
              <a:t>measure </a:t>
            </a:r>
            <a:r>
              <a:rPr lang="en-US" sz="1350" dirty="0">
                <a:solidFill>
                  <a:srgbClr val="FF0000"/>
                </a:solidFill>
              </a:rPr>
              <a:t>TRANSLATION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719257" y="1104900"/>
            <a:ext cx="0" cy="876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28653" y="1981200"/>
            <a:ext cx="35718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rme libre 15"/>
          <p:cNvSpPr/>
          <p:nvPr/>
        </p:nvSpPr>
        <p:spPr>
          <a:xfrm>
            <a:off x="733428" y="1102498"/>
            <a:ext cx="3467100" cy="661709"/>
          </a:xfrm>
          <a:custGeom>
            <a:avLst/>
            <a:gdLst>
              <a:gd name="connsiteX0" fmla="*/ 0 w 5295900"/>
              <a:gd name="connsiteY0" fmla="*/ 549303 h 882278"/>
              <a:gd name="connsiteX1" fmla="*/ 850900 w 5295900"/>
              <a:gd name="connsiteY1" fmla="*/ 549303 h 882278"/>
              <a:gd name="connsiteX2" fmla="*/ 1181100 w 5295900"/>
              <a:gd name="connsiteY2" fmla="*/ 193703 h 882278"/>
              <a:gd name="connsiteX3" fmla="*/ 1270000 w 5295900"/>
              <a:gd name="connsiteY3" fmla="*/ 879503 h 882278"/>
              <a:gd name="connsiteX4" fmla="*/ 1485900 w 5295900"/>
              <a:gd name="connsiteY4" fmla="*/ 320703 h 882278"/>
              <a:gd name="connsiteX5" fmla="*/ 1587500 w 5295900"/>
              <a:gd name="connsiteY5" fmla="*/ 574703 h 882278"/>
              <a:gd name="connsiteX6" fmla="*/ 1727200 w 5295900"/>
              <a:gd name="connsiteY6" fmla="*/ 3203 h 882278"/>
              <a:gd name="connsiteX7" fmla="*/ 1828800 w 5295900"/>
              <a:gd name="connsiteY7" fmla="*/ 879503 h 882278"/>
              <a:gd name="connsiteX8" fmla="*/ 2019300 w 5295900"/>
              <a:gd name="connsiteY8" fmla="*/ 295303 h 882278"/>
              <a:gd name="connsiteX9" fmla="*/ 2159000 w 5295900"/>
              <a:gd name="connsiteY9" fmla="*/ 727103 h 882278"/>
              <a:gd name="connsiteX10" fmla="*/ 2273300 w 5295900"/>
              <a:gd name="connsiteY10" fmla="*/ 193703 h 882278"/>
              <a:gd name="connsiteX11" fmla="*/ 2425700 w 5295900"/>
              <a:gd name="connsiteY11" fmla="*/ 816003 h 882278"/>
              <a:gd name="connsiteX12" fmla="*/ 2603500 w 5295900"/>
              <a:gd name="connsiteY12" fmla="*/ 168303 h 882278"/>
              <a:gd name="connsiteX13" fmla="*/ 2717800 w 5295900"/>
              <a:gd name="connsiteY13" fmla="*/ 473103 h 882278"/>
              <a:gd name="connsiteX14" fmla="*/ 2832100 w 5295900"/>
              <a:gd name="connsiteY14" fmla="*/ 28603 h 882278"/>
              <a:gd name="connsiteX15" fmla="*/ 2971800 w 5295900"/>
              <a:gd name="connsiteY15" fmla="*/ 841403 h 882278"/>
              <a:gd name="connsiteX16" fmla="*/ 3149600 w 5295900"/>
              <a:gd name="connsiteY16" fmla="*/ 257203 h 882278"/>
              <a:gd name="connsiteX17" fmla="*/ 3276600 w 5295900"/>
              <a:gd name="connsiteY17" fmla="*/ 625503 h 882278"/>
              <a:gd name="connsiteX18" fmla="*/ 3429000 w 5295900"/>
              <a:gd name="connsiteY18" fmla="*/ 358803 h 882278"/>
              <a:gd name="connsiteX19" fmla="*/ 3733800 w 5295900"/>
              <a:gd name="connsiteY19" fmla="*/ 498503 h 882278"/>
              <a:gd name="connsiteX20" fmla="*/ 3949700 w 5295900"/>
              <a:gd name="connsiteY20" fmla="*/ 384203 h 882278"/>
              <a:gd name="connsiteX21" fmla="*/ 4470400 w 5295900"/>
              <a:gd name="connsiteY21" fmla="*/ 473103 h 882278"/>
              <a:gd name="connsiteX22" fmla="*/ 4851400 w 5295900"/>
              <a:gd name="connsiteY22" fmla="*/ 485803 h 882278"/>
              <a:gd name="connsiteX23" fmla="*/ 5295900 w 5295900"/>
              <a:gd name="connsiteY23" fmla="*/ 485803 h 88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95900" h="882278">
                <a:moveTo>
                  <a:pt x="0" y="549303"/>
                </a:moveTo>
                <a:cubicBezTo>
                  <a:pt x="327025" y="578936"/>
                  <a:pt x="654050" y="608570"/>
                  <a:pt x="850900" y="549303"/>
                </a:cubicBezTo>
                <a:cubicBezTo>
                  <a:pt x="1047750" y="490036"/>
                  <a:pt x="1111250" y="138670"/>
                  <a:pt x="1181100" y="193703"/>
                </a:cubicBezTo>
                <a:cubicBezTo>
                  <a:pt x="1250950" y="248736"/>
                  <a:pt x="1219200" y="858336"/>
                  <a:pt x="1270000" y="879503"/>
                </a:cubicBezTo>
                <a:cubicBezTo>
                  <a:pt x="1320800" y="900670"/>
                  <a:pt x="1432983" y="371503"/>
                  <a:pt x="1485900" y="320703"/>
                </a:cubicBezTo>
                <a:cubicBezTo>
                  <a:pt x="1538817" y="269903"/>
                  <a:pt x="1547283" y="627620"/>
                  <a:pt x="1587500" y="574703"/>
                </a:cubicBezTo>
                <a:cubicBezTo>
                  <a:pt x="1627717" y="521786"/>
                  <a:pt x="1686983" y="-47597"/>
                  <a:pt x="1727200" y="3203"/>
                </a:cubicBezTo>
                <a:cubicBezTo>
                  <a:pt x="1767417" y="54003"/>
                  <a:pt x="1780117" y="830820"/>
                  <a:pt x="1828800" y="879503"/>
                </a:cubicBezTo>
                <a:cubicBezTo>
                  <a:pt x="1877483" y="928186"/>
                  <a:pt x="1964267" y="320703"/>
                  <a:pt x="2019300" y="295303"/>
                </a:cubicBezTo>
                <a:cubicBezTo>
                  <a:pt x="2074333" y="269903"/>
                  <a:pt x="2116667" y="744036"/>
                  <a:pt x="2159000" y="727103"/>
                </a:cubicBezTo>
                <a:cubicBezTo>
                  <a:pt x="2201333" y="710170"/>
                  <a:pt x="2228850" y="178886"/>
                  <a:pt x="2273300" y="193703"/>
                </a:cubicBezTo>
                <a:cubicBezTo>
                  <a:pt x="2317750" y="208520"/>
                  <a:pt x="2370667" y="820236"/>
                  <a:pt x="2425700" y="816003"/>
                </a:cubicBezTo>
                <a:cubicBezTo>
                  <a:pt x="2480733" y="811770"/>
                  <a:pt x="2554817" y="225453"/>
                  <a:pt x="2603500" y="168303"/>
                </a:cubicBezTo>
                <a:cubicBezTo>
                  <a:pt x="2652183" y="111153"/>
                  <a:pt x="2679700" y="496386"/>
                  <a:pt x="2717800" y="473103"/>
                </a:cubicBezTo>
                <a:cubicBezTo>
                  <a:pt x="2755900" y="449820"/>
                  <a:pt x="2789767" y="-32780"/>
                  <a:pt x="2832100" y="28603"/>
                </a:cubicBezTo>
                <a:cubicBezTo>
                  <a:pt x="2874433" y="89986"/>
                  <a:pt x="2918883" y="803303"/>
                  <a:pt x="2971800" y="841403"/>
                </a:cubicBezTo>
                <a:cubicBezTo>
                  <a:pt x="3024717" y="879503"/>
                  <a:pt x="3098800" y="293186"/>
                  <a:pt x="3149600" y="257203"/>
                </a:cubicBezTo>
                <a:cubicBezTo>
                  <a:pt x="3200400" y="221220"/>
                  <a:pt x="3230033" y="608570"/>
                  <a:pt x="3276600" y="625503"/>
                </a:cubicBezTo>
                <a:cubicBezTo>
                  <a:pt x="3323167" y="642436"/>
                  <a:pt x="3352800" y="379970"/>
                  <a:pt x="3429000" y="358803"/>
                </a:cubicBezTo>
                <a:cubicBezTo>
                  <a:pt x="3505200" y="337636"/>
                  <a:pt x="3647017" y="494270"/>
                  <a:pt x="3733800" y="498503"/>
                </a:cubicBezTo>
                <a:cubicBezTo>
                  <a:pt x="3820583" y="502736"/>
                  <a:pt x="3826933" y="388436"/>
                  <a:pt x="3949700" y="384203"/>
                </a:cubicBezTo>
                <a:cubicBezTo>
                  <a:pt x="4072467" y="379970"/>
                  <a:pt x="4320117" y="456170"/>
                  <a:pt x="4470400" y="473103"/>
                </a:cubicBezTo>
                <a:cubicBezTo>
                  <a:pt x="4620683" y="490036"/>
                  <a:pt x="4713817" y="483686"/>
                  <a:pt x="4851400" y="485803"/>
                </a:cubicBezTo>
                <a:cubicBezTo>
                  <a:pt x="4988983" y="487920"/>
                  <a:pt x="5295900" y="485803"/>
                  <a:pt x="5295900" y="48580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809859" y="1023130"/>
            <a:ext cx="3657367" cy="764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809857" y="1102498"/>
            <a:ext cx="5571893" cy="796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ZoneTexte 17"/>
          <p:cNvSpPr txBox="1"/>
          <p:nvPr/>
        </p:nvSpPr>
        <p:spPr>
          <a:xfrm>
            <a:off x="733425" y="516945"/>
            <a:ext cx="29482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But it is also sensitive to </a:t>
            </a:r>
            <a:r>
              <a:rPr lang="en-US" sz="1350" dirty="0">
                <a:solidFill>
                  <a:srgbClr val="0070C0"/>
                </a:solidFill>
              </a:rPr>
              <a:t>ROTATION</a:t>
            </a:r>
          </a:p>
        </p:txBody>
      </p:sp>
      <p:sp>
        <p:nvSpPr>
          <p:cNvPr id="19" name="Forme libre 18"/>
          <p:cNvSpPr/>
          <p:nvPr/>
        </p:nvSpPr>
        <p:spPr>
          <a:xfrm>
            <a:off x="742950" y="1339552"/>
            <a:ext cx="3384550" cy="217670"/>
          </a:xfrm>
          <a:custGeom>
            <a:avLst/>
            <a:gdLst>
              <a:gd name="connsiteX0" fmla="*/ 0 w 4512733"/>
              <a:gd name="connsiteY0" fmla="*/ 237465 h 290227"/>
              <a:gd name="connsiteX1" fmla="*/ 668867 w 4512733"/>
              <a:gd name="connsiteY1" fmla="*/ 228999 h 290227"/>
              <a:gd name="connsiteX2" fmla="*/ 1109133 w 4512733"/>
              <a:gd name="connsiteY2" fmla="*/ 195132 h 290227"/>
              <a:gd name="connsiteX3" fmla="*/ 1236133 w 4512733"/>
              <a:gd name="connsiteY3" fmla="*/ 34265 h 290227"/>
              <a:gd name="connsiteX4" fmla="*/ 1286933 w 4512733"/>
              <a:gd name="connsiteY4" fmla="*/ 288265 h 290227"/>
              <a:gd name="connsiteX5" fmla="*/ 1371600 w 4512733"/>
              <a:gd name="connsiteY5" fmla="*/ 152799 h 290227"/>
              <a:gd name="connsiteX6" fmla="*/ 1456267 w 4512733"/>
              <a:gd name="connsiteY6" fmla="*/ 169732 h 290227"/>
              <a:gd name="connsiteX7" fmla="*/ 1490133 w 4512733"/>
              <a:gd name="connsiteY7" fmla="*/ 42732 h 290227"/>
              <a:gd name="connsiteX8" fmla="*/ 1532467 w 4512733"/>
              <a:gd name="connsiteY8" fmla="*/ 228999 h 290227"/>
              <a:gd name="connsiteX9" fmla="*/ 1583267 w 4512733"/>
              <a:gd name="connsiteY9" fmla="*/ 135865 h 290227"/>
              <a:gd name="connsiteX10" fmla="*/ 1634067 w 4512733"/>
              <a:gd name="connsiteY10" fmla="*/ 228999 h 290227"/>
              <a:gd name="connsiteX11" fmla="*/ 1667933 w 4512733"/>
              <a:gd name="connsiteY11" fmla="*/ 68132 h 290227"/>
              <a:gd name="connsiteX12" fmla="*/ 1718733 w 4512733"/>
              <a:gd name="connsiteY12" fmla="*/ 178199 h 290227"/>
              <a:gd name="connsiteX13" fmla="*/ 1752600 w 4512733"/>
              <a:gd name="connsiteY13" fmla="*/ 399 h 290227"/>
              <a:gd name="connsiteX14" fmla="*/ 1769533 w 4512733"/>
              <a:gd name="connsiteY14" fmla="*/ 237465 h 290227"/>
              <a:gd name="connsiteX15" fmla="*/ 1828800 w 4512733"/>
              <a:gd name="connsiteY15" fmla="*/ 110465 h 290227"/>
              <a:gd name="connsiteX16" fmla="*/ 1913467 w 4512733"/>
              <a:gd name="connsiteY16" fmla="*/ 212065 h 290227"/>
              <a:gd name="connsiteX17" fmla="*/ 2015067 w 4512733"/>
              <a:gd name="connsiteY17" fmla="*/ 93532 h 290227"/>
              <a:gd name="connsiteX18" fmla="*/ 2125133 w 4512733"/>
              <a:gd name="connsiteY18" fmla="*/ 186665 h 290227"/>
              <a:gd name="connsiteX19" fmla="*/ 2235200 w 4512733"/>
              <a:gd name="connsiteY19" fmla="*/ 228999 h 290227"/>
              <a:gd name="connsiteX20" fmla="*/ 2294467 w 4512733"/>
              <a:gd name="connsiteY20" fmla="*/ 161265 h 290227"/>
              <a:gd name="connsiteX21" fmla="*/ 2362200 w 4512733"/>
              <a:gd name="connsiteY21" fmla="*/ 93532 h 290227"/>
              <a:gd name="connsiteX22" fmla="*/ 2396067 w 4512733"/>
              <a:gd name="connsiteY22" fmla="*/ 152799 h 290227"/>
              <a:gd name="connsiteX23" fmla="*/ 2472267 w 4512733"/>
              <a:gd name="connsiteY23" fmla="*/ 68132 h 290227"/>
              <a:gd name="connsiteX24" fmla="*/ 2556933 w 4512733"/>
              <a:gd name="connsiteY24" fmla="*/ 228999 h 290227"/>
              <a:gd name="connsiteX25" fmla="*/ 2683933 w 4512733"/>
              <a:gd name="connsiteY25" fmla="*/ 110465 h 290227"/>
              <a:gd name="connsiteX26" fmla="*/ 2743200 w 4512733"/>
              <a:gd name="connsiteY26" fmla="*/ 169732 h 290227"/>
              <a:gd name="connsiteX27" fmla="*/ 2844800 w 4512733"/>
              <a:gd name="connsiteY27" fmla="*/ 93532 h 290227"/>
              <a:gd name="connsiteX28" fmla="*/ 2870200 w 4512733"/>
              <a:gd name="connsiteY28" fmla="*/ 169732 h 290227"/>
              <a:gd name="connsiteX29" fmla="*/ 2946400 w 4512733"/>
              <a:gd name="connsiteY29" fmla="*/ 68132 h 290227"/>
              <a:gd name="connsiteX30" fmla="*/ 3005667 w 4512733"/>
              <a:gd name="connsiteY30" fmla="*/ 169732 h 290227"/>
              <a:gd name="connsiteX31" fmla="*/ 3073400 w 4512733"/>
              <a:gd name="connsiteY31" fmla="*/ 212065 h 290227"/>
              <a:gd name="connsiteX32" fmla="*/ 3141133 w 4512733"/>
              <a:gd name="connsiteY32" fmla="*/ 144332 h 290227"/>
              <a:gd name="connsiteX33" fmla="*/ 3234267 w 4512733"/>
              <a:gd name="connsiteY33" fmla="*/ 42732 h 290227"/>
              <a:gd name="connsiteX34" fmla="*/ 3344333 w 4512733"/>
              <a:gd name="connsiteY34" fmla="*/ 127399 h 290227"/>
              <a:gd name="connsiteX35" fmla="*/ 3488267 w 4512733"/>
              <a:gd name="connsiteY35" fmla="*/ 127399 h 290227"/>
              <a:gd name="connsiteX36" fmla="*/ 3767667 w 4512733"/>
              <a:gd name="connsiteY36" fmla="*/ 127399 h 290227"/>
              <a:gd name="connsiteX37" fmla="*/ 4512733 w 4512733"/>
              <a:gd name="connsiteY37" fmla="*/ 135865 h 29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12733" h="290227">
                <a:moveTo>
                  <a:pt x="0" y="237465"/>
                </a:moveTo>
                <a:lnTo>
                  <a:pt x="668867" y="228999"/>
                </a:lnTo>
                <a:cubicBezTo>
                  <a:pt x="853723" y="221943"/>
                  <a:pt x="1014589" y="227588"/>
                  <a:pt x="1109133" y="195132"/>
                </a:cubicBezTo>
                <a:cubicBezTo>
                  <a:pt x="1203677" y="162676"/>
                  <a:pt x="1206500" y="18743"/>
                  <a:pt x="1236133" y="34265"/>
                </a:cubicBezTo>
                <a:cubicBezTo>
                  <a:pt x="1265766" y="49787"/>
                  <a:pt x="1264355" y="268509"/>
                  <a:pt x="1286933" y="288265"/>
                </a:cubicBezTo>
                <a:cubicBezTo>
                  <a:pt x="1309511" y="308021"/>
                  <a:pt x="1343378" y="172554"/>
                  <a:pt x="1371600" y="152799"/>
                </a:cubicBezTo>
                <a:cubicBezTo>
                  <a:pt x="1399822" y="133044"/>
                  <a:pt x="1436512" y="188076"/>
                  <a:pt x="1456267" y="169732"/>
                </a:cubicBezTo>
                <a:cubicBezTo>
                  <a:pt x="1476022" y="151388"/>
                  <a:pt x="1477433" y="32854"/>
                  <a:pt x="1490133" y="42732"/>
                </a:cubicBezTo>
                <a:cubicBezTo>
                  <a:pt x="1502833" y="52610"/>
                  <a:pt x="1516945" y="213477"/>
                  <a:pt x="1532467" y="228999"/>
                </a:cubicBezTo>
                <a:cubicBezTo>
                  <a:pt x="1547989" y="244521"/>
                  <a:pt x="1566334" y="135865"/>
                  <a:pt x="1583267" y="135865"/>
                </a:cubicBezTo>
                <a:cubicBezTo>
                  <a:pt x="1600200" y="135865"/>
                  <a:pt x="1619956" y="240288"/>
                  <a:pt x="1634067" y="228999"/>
                </a:cubicBezTo>
                <a:cubicBezTo>
                  <a:pt x="1648178" y="217710"/>
                  <a:pt x="1653822" y="76599"/>
                  <a:pt x="1667933" y="68132"/>
                </a:cubicBezTo>
                <a:cubicBezTo>
                  <a:pt x="1682044" y="59665"/>
                  <a:pt x="1704622" y="189488"/>
                  <a:pt x="1718733" y="178199"/>
                </a:cubicBezTo>
                <a:cubicBezTo>
                  <a:pt x="1732844" y="166910"/>
                  <a:pt x="1744133" y="-9479"/>
                  <a:pt x="1752600" y="399"/>
                </a:cubicBezTo>
                <a:cubicBezTo>
                  <a:pt x="1761067" y="10277"/>
                  <a:pt x="1756833" y="219121"/>
                  <a:pt x="1769533" y="237465"/>
                </a:cubicBezTo>
                <a:cubicBezTo>
                  <a:pt x="1782233" y="255809"/>
                  <a:pt x="1804811" y="114698"/>
                  <a:pt x="1828800" y="110465"/>
                </a:cubicBezTo>
                <a:cubicBezTo>
                  <a:pt x="1852789" y="106232"/>
                  <a:pt x="1882423" y="214887"/>
                  <a:pt x="1913467" y="212065"/>
                </a:cubicBezTo>
                <a:cubicBezTo>
                  <a:pt x="1944511" y="209243"/>
                  <a:pt x="1979789" y="97765"/>
                  <a:pt x="2015067" y="93532"/>
                </a:cubicBezTo>
                <a:cubicBezTo>
                  <a:pt x="2050345" y="89299"/>
                  <a:pt x="2088444" y="164087"/>
                  <a:pt x="2125133" y="186665"/>
                </a:cubicBezTo>
                <a:cubicBezTo>
                  <a:pt x="2161822" y="209243"/>
                  <a:pt x="2206978" y="233232"/>
                  <a:pt x="2235200" y="228999"/>
                </a:cubicBezTo>
                <a:cubicBezTo>
                  <a:pt x="2263422" y="224766"/>
                  <a:pt x="2273300" y="183843"/>
                  <a:pt x="2294467" y="161265"/>
                </a:cubicBezTo>
                <a:cubicBezTo>
                  <a:pt x="2315634" y="138687"/>
                  <a:pt x="2345267" y="94943"/>
                  <a:pt x="2362200" y="93532"/>
                </a:cubicBezTo>
                <a:cubicBezTo>
                  <a:pt x="2379133" y="92121"/>
                  <a:pt x="2377723" y="157032"/>
                  <a:pt x="2396067" y="152799"/>
                </a:cubicBezTo>
                <a:cubicBezTo>
                  <a:pt x="2414412" y="148566"/>
                  <a:pt x="2445456" y="55432"/>
                  <a:pt x="2472267" y="68132"/>
                </a:cubicBezTo>
                <a:cubicBezTo>
                  <a:pt x="2499078" y="80832"/>
                  <a:pt x="2521655" y="221944"/>
                  <a:pt x="2556933" y="228999"/>
                </a:cubicBezTo>
                <a:cubicBezTo>
                  <a:pt x="2592211" y="236054"/>
                  <a:pt x="2652889" y="120343"/>
                  <a:pt x="2683933" y="110465"/>
                </a:cubicBezTo>
                <a:cubicBezTo>
                  <a:pt x="2714977" y="100587"/>
                  <a:pt x="2716389" y="172554"/>
                  <a:pt x="2743200" y="169732"/>
                </a:cubicBezTo>
                <a:cubicBezTo>
                  <a:pt x="2770011" y="166910"/>
                  <a:pt x="2823633" y="93532"/>
                  <a:pt x="2844800" y="93532"/>
                </a:cubicBezTo>
                <a:cubicBezTo>
                  <a:pt x="2865967" y="93532"/>
                  <a:pt x="2853267" y="173965"/>
                  <a:pt x="2870200" y="169732"/>
                </a:cubicBezTo>
                <a:cubicBezTo>
                  <a:pt x="2887133" y="165499"/>
                  <a:pt x="2923822" y="68132"/>
                  <a:pt x="2946400" y="68132"/>
                </a:cubicBezTo>
                <a:cubicBezTo>
                  <a:pt x="2968978" y="68132"/>
                  <a:pt x="2984500" y="145743"/>
                  <a:pt x="3005667" y="169732"/>
                </a:cubicBezTo>
                <a:cubicBezTo>
                  <a:pt x="3026834" y="193721"/>
                  <a:pt x="3050822" y="216298"/>
                  <a:pt x="3073400" y="212065"/>
                </a:cubicBezTo>
                <a:cubicBezTo>
                  <a:pt x="3095978" y="207832"/>
                  <a:pt x="3114322" y="172554"/>
                  <a:pt x="3141133" y="144332"/>
                </a:cubicBezTo>
                <a:cubicBezTo>
                  <a:pt x="3167944" y="116110"/>
                  <a:pt x="3200400" y="45554"/>
                  <a:pt x="3234267" y="42732"/>
                </a:cubicBezTo>
                <a:cubicBezTo>
                  <a:pt x="3268134" y="39910"/>
                  <a:pt x="3302000" y="113288"/>
                  <a:pt x="3344333" y="127399"/>
                </a:cubicBezTo>
                <a:cubicBezTo>
                  <a:pt x="3386666" y="141510"/>
                  <a:pt x="3488267" y="127399"/>
                  <a:pt x="3488267" y="127399"/>
                </a:cubicBezTo>
                <a:lnTo>
                  <a:pt x="3767667" y="127399"/>
                </a:lnTo>
                <a:lnTo>
                  <a:pt x="4512733" y="135865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809858" y="1059019"/>
            <a:ext cx="3657367" cy="764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5405206" y="1969248"/>
            <a:ext cx="0" cy="876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5314602" y="2845548"/>
            <a:ext cx="35718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rme libre 25"/>
          <p:cNvSpPr/>
          <p:nvPr/>
        </p:nvSpPr>
        <p:spPr>
          <a:xfrm>
            <a:off x="5419377" y="1966846"/>
            <a:ext cx="3467100" cy="661709"/>
          </a:xfrm>
          <a:custGeom>
            <a:avLst/>
            <a:gdLst>
              <a:gd name="connsiteX0" fmla="*/ 0 w 5295900"/>
              <a:gd name="connsiteY0" fmla="*/ 549303 h 882278"/>
              <a:gd name="connsiteX1" fmla="*/ 850900 w 5295900"/>
              <a:gd name="connsiteY1" fmla="*/ 549303 h 882278"/>
              <a:gd name="connsiteX2" fmla="*/ 1181100 w 5295900"/>
              <a:gd name="connsiteY2" fmla="*/ 193703 h 882278"/>
              <a:gd name="connsiteX3" fmla="*/ 1270000 w 5295900"/>
              <a:gd name="connsiteY3" fmla="*/ 879503 h 882278"/>
              <a:gd name="connsiteX4" fmla="*/ 1485900 w 5295900"/>
              <a:gd name="connsiteY4" fmla="*/ 320703 h 882278"/>
              <a:gd name="connsiteX5" fmla="*/ 1587500 w 5295900"/>
              <a:gd name="connsiteY5" fmla="*/ 574703 h 882278"/>
              <a:gd name="connsiteX6" fmla="*/ 1727200 w 5295900"/>
              <a:gd name="connsiteY6" fmla="*/ 3203 h 882278"/>
              <a:gd name="connsiteX7" fmla="*/ 1828800 w 5295900"/>
              <a:gd name="connsiteY7" fmla="*/ 879503 h 882278"/>
              <a:gd name="connsiteX8" fmla="*/ 2019300 w 5295900"/>
              <a:gd name="connsiteY8" fmla="*/ 295303 h 882278"/>
              <a:gd name="connsiteX9" fmla="*/ 2159000 w 5295900"/>
              <a:gd name="connsiteY9" fmla="*/ 727103 h 882278"/>
              <a:gd name="connsiteX10" fmla="*/ 2273300 w 5295900"/>
              <a:gd name="connsiteY10" fmla="*/ 193703 h 882278"/>
              <a:gd name="connsiteX11" fmla="*/ 2425700 w 5295900"/>
              <a:gd name="connsiteY11" fmla="*/ 816003 h 882278"/>
              <a:gd name="connsiteX12" fmla="*/ 2603500 w 5295900"/>
              <a:gd name="connsiteY12" fmla="*/ 168303 h 882278"/>
              <a:gd name="connsiteX13" fmla="*/ 2717800 w 5295900"/>
              <a:gd name="connsiteY13" fmla="*/ 473103 h 882278"/>
              <a:gd name="connsiteX14" fmla="*/ 2832100 w 5295900"/>
              <a:gd name="connsiteY14" fmla="*/ 28603 h 882278"/>
              <a:gd name="connsiteX15" fmla="*/ 2971800 w 5295900"/>
              <a:gd name="connsiteY15" fmla="*/ 841403 h 882278"/>
              <a:gd name="connsiteX16" fmla="*/ 3149600 w 5295900"/>
              <a:gd name="connsiteY16" fmla="*/ 257203 h 882278"/>
              <a:gd name="connsiteX17" fmla="*/ 3276600 w 5295900"/>
              <a:gd name="connsiteY17" fmla="*/ 625503 h 882278"/>
              <a:gd name="connsiteX18" fmla="*/ 3429000 w 5295900"/>
              <a:gd name="connsiteY18" fmla="*/ 358803 h 882278"/>
              <a:gd name="connsiteX19" fmla="*/ 3733800 w 5295900"/>
              <a:gd name="connsiteY19" fmla="*/ 498503 h 882278"/>
              <a:gd name="connsiteX20" fmla="*/ 3949700 w 5295900"/>
              <a:gd name="connsiteY20" fmla="*/ 384203 h 882278"/>
              <a:gd name="connsiteX21" fmla="*/ 4470400 w 5295900"/>
              <a:gd name="connsiteY21" fmla="*/ 473103 h 882278"/>
              <a:gd name="connsiteX22" fmla="*/ 4851400 w 5295900"/>
              <a:gd name="connsiteY22" fmla="*/ 485803 h 882278"/>
              <a:gd name="connsiteX23" fmla="*/ 5295900 w 5295900"/>
              <a:gd name="connsiteY23" fmla="*/ 485803 h 88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95900" h="882278">
                <a:moveTo>
                  <a:pt x="0" y="549303"/>
                </a:moveTo>
                <a:cubicBezTo>
                  <a:pt x="327025" y="578936"/>
                  <a:pt x="654050" y="608570"/>
                  <a:pt x="850900" y="549303"/>
                </a:cubicBezTo>
                <a:cubicBezTo>
                  <a:pt x="1047750" y="490036"/>
                  <a:pt x="1111250" y="138670"/>
                  <a:pt x="1181100" y="193703"/>
                </a:cubicBezTo>
                <a:cubicBezTo>
                  <a:pt x="1250950" y="248736"/>
                  <a:pt x="1219200" y="858336"/>
                  <a:pt x="1270000" y="879503"/>
                </a:cubicBezTo>
                <a:cubicBezTo>
                  <a:pt x="1320800" y="900670"/>
                  <a:pt x="1432983" y="371503"/>
                  <a:pt x="1485900" y="320703"/>
                </a:cubicBezTo>
                <a:cubicBezTo>
                  <a:pt x="1538817" y="269903"/>
                  <a:pt x="1547283" y="627620"/>
                  <a:pt x="1587500" y="574703"/>
                </a:cubicBezTo>
                <a:cubicBezTo>
                  <a:pt x="1627717" y="521786"/>
                  <a:pt x="1686983" y="-47597"/>
                  <a:pt x="1727200" y="3203"/>
                </a:cubicBezTo>
                <a:cubicBezTo>
                  <a:pt x="1767417" y="54003"/>
                  <a:pt x="1780117" y="830820"/>
                  <a:pt x="1828800" y="879503"/>
                </a:cubicBezTo>
                <a:cubicBezTo>
                  <a:pt x="1877483" y="928186"/>
                  <a:pt x="1964267" y="320703"/>
                  <a:pt x="2019300" y="295303"/>
                </a:cubicBezTo>
                <a:cubicBezTo>
                  <a:pt x="2074333" y="269903"/>
                  <a:pt x="2116667" y="744036"/>
                  <a:pt x="2159000" y="727103"/>
                </a:cubicBezTo>
                <a:cubicBezTo>
                  <a:pt x="2201333" y="710170"/>
                  <a:pt x="2228850" y="178886"/>
                  <a:pt x="2273300" y="193703"/>
                </a:cubicBezTo>
                <a:cubicBezTo>
                  <a:pt x="2317750" y="208520"/>
                  <a:pt x="2370667" y="820236"/>
                  <a:pt x="2425700" y="816003"/>
                </a:cubicBezTo>
                <a:cubicBezTo>
                  <a:pt x="2480733" y="811770"/>
                  <a:pt x="2554817" y="225453"/>
                  <a:pt x="2603500" y="168303"/>
                </a:cubicBezTo>
                <a:cubicBezTo>
                  <a:pt x="2652183" y="111153"/>
                  <a:pt x="2679700" y="496386"/>
                  <a:pt x="2717800" y="473103"/>
                </a:cubicBezTo>
                <a:cubicBezTo>
                  <a:pt x="2755900" y="449820"/>
                  <a:pt x="2789767" y="-32780"/>
                  <a:pt x="2832100" y="28603"/>
                </a:cubicBezTo>
                <a:cubicBezTo>
                  <a:pt x="2874433" y="89986"/>
                  <a:pt x="2918883" y="803303"/>
                  <a:pt x="2971800" y="841403"/>
                </a:cubicBezTo>
                <a:cubicBezTo>
                  <a:pt x="3024717" y="879503"/>
                  <a:pt x="3098800" y="293186"/>
                  <a:pt x="3149600" y="257203"/>
                </a:cubicBezTo>
                <a:cubicBezTo>
                  <a:pt x="3200400" y="221220"/>
                  <a:pt x="3230033" y="608570"/>
                  <a:pt x="3276600" y="625503"/>
                </a:cubicBezTo>
                <a:cubicBezTo>
                  <a:pt x="3323167" y="642436"/>
                  <a:pt x="3352800" y="379970"/>
                  <a:pt x="3429000" y="358803"/>
                </a:cubicBezTo>
                <a:cubicBezTo>
                  <a:pt x="3505200" y="337636"/>
                  <a:pt x="3647017" y="494270"/>
                  <a:pt x="3733800" y="498503"/>
                </a:cubicBezTo>
                <a:cubicBezTo>
                  <a:pt x="3820583" y="502736"/>
                  <a:pt x="3826933" y="388436"/>
                  <a:pt x="3949700" y="384203"/>
                </a:cubicBezTo>
                <a:cubicBezTo>
                  <a:pt x="4072467" y="379970"/>
                  <a:pt x="4320117" y="456170"/>
                  <a:pt x="4470400" y="473103"/>
                </a:cubicBezTo>
                <a:cubicBezTo>
                  <a:pt x="4620683" y="490036"/>
                  <a:pt x="4713817" y="483686"/>
                  <a:pt x="4851400" y="485803"/>
                </a:cubicBezTo>
                <a:cubicBezTo>
                  <a:pt x="4988983" y="487920"/>
                  <a:pt x="5295900" y="485803"/>
                  <a:pt x="5295900" y="48580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Forme libre 26"/>
          <p:cNvSpPr/>
          <p:nvPr/>
        </p:nvSpPr>
        <p:spPr>
          <a:xfrm>
            <a:off x="5428899" y="2203900"/>
            <a:ext cx="3384550" cy="217670"/>
          </a:xfrm>
          <a:custGeom>
            <a:avLst/>
            <a:gdLst>
              <a:gd name="connsiteX0" fmla="*/ 0 w 4512733"/>
              <a:gd name="connsiteY0" fmla="*/ 237465 h 290227"/>
              <a:gd name="connsiteX1" fmla="*/ 668867 w 4512733"/>
              <a:gd name="connsiteY1" fmla="*/ 228999 h 290227"/>
              <a:gd name="connsiteX2" fmla="*/ 1109133 w 4512733"/>
              <a:gd name="connsiteY2" fmla="*/ 195132 h 290227"/>
              <a:gd name="connsiteX3" fmla="*/ 1236133 w 4512733"/>
              <a:gd name="connsiteY3" fmla="*/ 34265 h 290227"/>
              <a:gd name="connsiteX4" fmla="*/ 1286933 w 4512733"/>
              <a:gd name="connsiteY4" fmla="*/ 288265 h 290227"/>
              <a:gd name="connsiteX5" fmla="*/ 1371600 w 4512733"/>
              <a:gd name="connsiteY5" fmla="*/ 152799 h 290227"/>
              <a:gd name="connsiteX6" fmla="*/ 1456267 w 4512733"/>
              <a:gd name="connsiteY6" fmla="*/ 169732 h 290227"/>
              <a:gd name="connsiteX7" fmla="*/ 1490133 w 4512733"/>
              <a:gd name="connsiteY7" fmla="*/ 42732 h 290227"/>
              <a:gd name="connsiteX8" fmla="*/ 1532467 w 4512733"/>
              <a:gd name="connsiteY8" fmla="*/ 228999 h 290227"/>
              <a:gd name="connsiteX9" fmla="*/ 1583267 w 4512733"/>
              <a:gd name="connsiteY9" fmla="*/ 135865 h 290227"/>
              <a:gd name="connsiteX10" fmla="*/ 1634067 w 4512733"/>
              <a:gd name="connsiteY10" fmla="*/ 228999 h 290227"/>
              <a:gd name="connsiteX11" fmla="*/ 1667933 w 4512733"/>
              <a:gd name="connsiteY11" fmla="*/ 68132 h 290227"/>
              <a:gd name="connsiteX12" fmla="*/ 1718733 w 4512733"/>
              <a:gd name="connsiteY12" fmla="*/ 178199 h 290227"/>
              <a:gd name="connsiteX13" fmla="*/ 1752600 w 4512733"/>
              <a:gd name="connsiteY13" fmla="*/ 399 h 290227"/>
              <a:gd name="connsiteX14" fmla="*/ 1769533 w 4512733"/>
              <a:gd name="connsiteY14" fmla="*/ 237465 h 290227"/>
              <a:gd name="connsiteX15" fmla="*/ 1828800 w 4512733"/>
              <a:gd name="connsiteY15" fmla="*/ 110465 h 290227"/>
              <a:gd name="connsiteX16" fmla="*/ 1913467 w 4512733"/>
              <a:gd name="connsiteY16" fmla="*/ 212065 h 290227"/>
              <a:gd name="connsiteX17" fmla="*/ 2015067 w 4512733"/>
              <a:gd name="connsiteY17" fmla="*/ 93532 h 290227"/>
              <a:gd name="connsiteX18" fmla="*/ 2125133 w 4512733"/>
              <a:gd name="connsiteY18" fmla="*/ 186665 h 290227"/>
              <a:gd name="connsiteX19" fmla="*/ 2235200 w 4512733"/>
              <a:gd name="connsiteY19" fmla="*/ 228999 h 290227"/>
              <a:gd name="connsiteX20" fmla="*/ 2294467 w 4512733"/>
              <a:gd name="connsiteY20" fmla="*/ 161265 h 290227"/>
              <a:gd name="connsiteX21" fmla="*/ 2362200 w 4512733"/>
              <a:gd name="connsiteY21" fmla="*/ 93532 h 290227"/>
              <a:gd name="connsiteX22" fmla="*/ 2396067 w 4512733"/>
              <a:gd name="connsiteY22" fmla="*/ 152799 h 290227"/>
              <a:gd name="connsiteX23" fmla="*/ 2472267 w 4512733"/>
              <a:gd name="connsiteY23" fmla="*/ 68132 h 290227"/>
              <a:gd name="connsiteX24" fmla="*/ 2556933 w 4512733"/>
              <a:gd name="connsiteY24" fmla="*/ 228999 h 290227"/>
              <a:gd name="connsiteX25" fmla="*/ 2683933 w 4512733"/>
              <a:gd name="connsiteY25" fmla="*/ 110465 h 290227"/>
              <a:gd name="connsiteX26" fmla="*/ 2743200 w 4512733"/>
              <a:gd name="connsiteY26" fmla="*/ 169732 h 290227"/>
              <a:gd name="connsiteX27" fmla="*/ 2844800 w 4512733"/>
              <a:gd name="connsiteY27" fmla="*/ 93532 h 290227"/>
              <a:gd name="connsiteX28" fmla="*/ 2870200 w 4512733"/>
              <a:gd name="connsiteY28" fmla="*/ 169732 h 290227"/>
              <a:gd name="connsiteX29" fmla="*/ 2946400 w 4512733"/>
              <a:gd name="connsiteY29" fmla="*/ 68132 h 290227"/>
              <a:gd name="connsiteX30" fmla="*/ 3005667 w 4512733"/>
              <a:gd name="connsiteY30" fmla="*/ 169732 h 290227"/>
              <a:gd name="connsiteX31" fmla="*/ 3073400 w 4512733"/>
              <a:gd name="connsiteY31" fmla="*/ 212065 h 290227"/>
              <a:gd name="connsiteX32" fmla="*/ 3141133 w 4512733"/>
              <a:gd name="connsiteY32" fmla="*/ 144332 h 290227"/>
              <a:gd name="connsiteX33" fmla="*/ 3234267 w 4512733"/>
              <a:gd name="connsiteY33" fmla="*/ 42732 h 290227"/>
              <a:gd name="connsiteX34" fmla="*/ 3344333 w 4512733"/>
              <a:gd name="connsiteY34" fmla="*/ 127399 h 290227"/>
              <a:gd name="connsiteX35" fmla="*/ 3488267 w 4512733"/>
              <a:gd name="connsiteY35" fmla="*/ 127399 h 290227"/>
              <a:gd name="connsiteX36" fmla="*/ 3767667 w 4512733"/>
              <a:gd name="connsiteY36" fmla="*/ 127399 h 290227"/>
              <a:gd name="connsiteX37" fmla="*/ 4512733 w 4512733"/>
              <a:gd name="connsiteY37" fmla="*/ 135865 h 29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12733" h="290227">
                <a:moveTo>
                  <a:pt x="0" y="237465"/>
                </a:moveTo>
                <a:lnTo>
                  <a:pt x="668867" y="228999"/>
                </a:lnTo>
                <a:cubicBezTo>
                  <a:pt x="853723" y="221943"/>
                  <a:pt x="1014589" y="227588"/>
                  <a:pt x="1109133" y="195132"/>
                </a:cubicBezTo>
                <a:cubicBezTo>
                  <a:pt x="1203677" y="162676"/>
                  <a:pt x="1206500" y="18743"/>
                  <a:pt x="1236133" y="34265"/>
                </a:cubicBezTo>
                <a:cubicBezTo>
                  <a:pt x="1265766" y="49787"/>
                  <a:pt x="1264355" y="268509"/>
                  <a:pt x="1286933" y="288265"/>
                </a:cubicBezTo>
                <a:cubicBezTo>
                  <a:pt x="1309511" y="308021"/>
                  <a:pt x="1343378" y="172554"/>
                  <a:pt x="1371600" y="152799"/>
                </a:cubicBezTo>
                <a:cubicBezTo>
                  <a:pt x="1399822" y="133044"/>
                  <a:pt x="1436512" y="188076"/>
                  <a:pt x="1456267" y="169732"/>
                </a:cubicBezTo>
                <a:cubicBezTo>
                  <a:pt x="1476022" y="151388"/>
                  <a:pt x="1477433" y="32854"/>
                  <a:pt x="1490133" y="42732"/>
                </a:cubicBezTo>
                <a:cubicBezTo>
                  <a:pt x="1502833" y="52610"/>
                  <a:pt x="1516945" y="213477"/>
                  <a:pt x="1532467" y="228999"/>
                </a:cubicBezTo>
                <a:cubicBezTo>
                  <a:pt x="1547989" y="244521"/>
                  <a:pt x="1566334" y="135865"/>
                  <a:pt x="1583267" y="135865"/>
                </a:cubicBezTo>
                <a:cubicBezTo>
                  <a:pt x="1600200" y="135865"/>
                  <a:pt x="1619956" y="240288"/>
                  <a:pt x="1634067" y="228999"/>
                </a:cubicBezTo>
                <a:cubicBezTo>
                  <a:pt x="1648178" y="217710"/>
                  <a:pt x="1653822" y="76599"/>
                  <a:pt x="1667933" y="68132"/>
                </a:cubicBezTo>
                <a:cubicBezTo>
                  <a:pt x="1682044" y="59665"/>
                  <a:pt x="1704622" y="189488"/>
                  <a:pt x="1718733" y="178199"/>
                </a:cubicBezTo>
                <a:cubicBezTo>
                  <a:pt x="1732844" y="166910"/>
                  <a:pt x="1744133" y="-9479"/>
                  <a:pt x="1752600" y="399"/>
                </a:cubicBezTo>
                <a:cubicBezTo>
                  <a:pt x="1761067" y="10277"/>
                  <a:pt x="1756833" y="219121"/>
                  <a:pt x="1769533" y="237465"/>
                </a:cubicBezTo>
                <a:cubicBezTo>
                  <a:pt x="1782233" y="255809"/>
                  <a:pt x="1804811" y="114698"/>
                  <a:pt x="1828800" y="110465"/>
                </a:cubicBezTo>
                <a:cubicBezTo>
                  <a:pt x="1852789" y="106232"/>
                  <a:pt x="1882423" y="214887"/>
                  <a:pt x="1913467" y="212065"/>
                </a:cubicBezTo>
                <a:cubicBezTo>
                  <a:pt x="1944511" y="209243"/>
                  <a:pt x="1979789" y="97765"/>
                  <a:pt x="2015067" y="93532"/>
                </a:cubicBezTo>
                <a:cubicBezTo>
                  <a:pt x="2050345" y="89299"/>
                  <a:pt x="2088444" y="164087"/>
                  <a:pt x="2125133" y="186665"/>
                </a:cubicBezTo>
                <a:cubicBezTo>
                  <a:pt x="2161822" y="209243"/>
                  <a:pt x="2206978" y="233232"/>
                  <a:pt x="2235200" y="228999"/>
                </a:cubicBezTo>
                <a:cubicBezTo>
                  <a:pt x="2263422" y="224766"/>
                  <a:pt x="2273300" y="183843"/>
                  <a:pt x="2294467" y="161265"/>
                </a:cubicBezTo>
                <a:cubicBezTo>
                  <a:pt x="2315634" y="138687"/>
                  <a:pt x="2345267" y="94943"/>
                  <a:pt x="2362200" y="93532"/>
                </a:cubicBezTo>
                <a:cubicBezTo>
                  <a:pt x="2379133" y="92121"/>
                  <a:pt x="2377723" y="157032"/>
                  <a:pt x="2396067" y="152799"/>
                </a:cubicBezTo>
                <a:cubicBezTo>
                  <a:pt x="2414412" y="148566"/>
                  <a:pt x="2445456" y="55432"/>
                  <a:pt x="2472267" y="68132"/>
                </a:cubicBezTo>
                <a:cubicBezTo>
                  <a:pt x="2499078" y="80832"/>
                  <a:pt x="2521655" y="221944"/>
                  <a:pt x="2556933" y="228999"/>
                </a:cubicBezTo>
                <a:cubicBezTo>
                  <a:pt x="2592211" y="236054"/>
                  <a:pt x="2652889" y="120343"/>
                  <a:pt x="2683933" y="110465"/>
                </a:cubicBezTo>
                <a:cubicBezTo>
                  <a:pt x="2714977" y="100587"/>
                  <a:pt x="2716389" y="172554"/>
                  <a:pt x="2743200" y="169732"/>
                </a:cubicBezTo>
                <a:cubicBezTo>
                  <a:pt x="2770011" y="166910"/>
                  <a:pt x="2823633" y="93532"/>
                  <a:pt x="2844800" y="93532"/>
                </a:cubicBezTo>
                <a:cubicBezTo>
                  <a:pt x="2865967" y="93532"/>
                  <a:pt x="2853267" y="173965"/>
                  <a:pt x="2870200" y="169732"/>
                </a:cubicBezTo>
                <a:cubicBezTo>
                  <a:pt x="2887133" y="165499"/>
                  <a:pt x="2923822" y="68132"/>
                  <a:pt x="2946400" y="68132"/>
                </a:cubicBezTo>
                <a:cubicBezTo>
                  <a:pt x="2968978" y="68132"/>
                  <a:pt x="2984500" y="145743"/>
                  <a:pt x="3005667" y="169732"/>
                </a:cubicBezTo>
                <a:cubicBezTo>
                  <a:pt x="3026834" y="193721"/>
                  <a:pt x="3050822" y="216298"/>
                  <a:pt x="3073400" y="212065"/>
                </a:cubicBezTo>
                <a:cubicBezTo>
                  <a:pt x="3095978" y="207832"/>
                  <a:pt x="3114322" y="172554"/>
                  <a:pt x="3141133" y="144332"/>
                </a:cubicBezTo>
                <a:cubicBezTo>
                  <a:pt x="3167944" y="116110"/>
                  <a:pt x="3200400" y="45554"/>
                  <a:pt x="3234267" y="42732"/>
                </a:cubicBezTo>
                <a:cubicBezTo>
                  <a:pt x="3268134" y="39910"/>
                  <a:pt x="3302000" y="113288"/>
                  <a:pt x="3344333" y="127399"/>
                </a:cubicBezTo>
                <a:cubicBezTo>
                  <a:pt x="3386666" y="141510"/>
                  <a:pt x="3488267" y="127399"/>
                  <a:pt x="3488267" y="127399"/>
                </a:cubicBezTo>
                <a:lnTo>
                  <a:pt x="3767667" y="127399"/>
                </a:lnTo>
                <a:lnTo>
                  <a:pt x="4512733" y="135865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/>
          <p:cNvSpPr/>
          <p:nvPr/>
        </p:nvSpPr>
        <p:spPr>
          <a:xfrm>
            <a:off x="479494" y="1059018"/>
            <a:ext cx="3852332" cy="991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ZoneTexte 8"/>
          <p:cNvSpPr txBox="1"/>
          <p:nvPr/>
        </p:nvSpPr>
        <p:spPr>
          <a:xfrm>
            <a:off x="5989315" y="1665130"/>
            <a:ext cx="2531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Signal = </a:t>
            </a:r>
            <a:r>
              <a:rPr lang="fr-FR" sz="1350" dirty="0">
                <a:solidFill>
                  <a:srgbClr val="FF0000"/>
                </a:solidFill>
              </a:rPr>
              <a:t>translation</a:t>
            </a:r>
            <a:r>
              <a:rPr lang="fr-FR" sz="1350" dirty="0"/>
              <a:t> + </a:t>
            </a:r>
            <a:r>
              <a:rPr lang="fr-FR" sz="1350" dirty="0">
                <a:solidFill>
                  <a:srgbClr val="0070C0"/>
                </a:solidFill>
              </a:rPr>
              <a:t>rotation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6C5490-9754-412A-A52E-C07F64B0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3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3000" accel="50000" decel="5000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375E-6 0.00093 C 4.375E-6 -0.00092 0.00234 -0.00208 0.00546 -0.00208 C 0.00911 -0.00208 0.01054 -0.00092 0.01106 0.00023 L 0.01158 0.00139 C 0.01224 0.00255 0.01354 0.00463 0.0177 0.00463 C 0.02031 0.00463 0.02356 0.00255 0.02356 0.00093 C 0.02356 -0.00092 0.02031 -0.00208 0.0177 -0.00208 C 0.01354 -0.00208 0.01224 -0.00092 0.01158 0.00023 L 0.01106 0.00139 C 0.01054 0.00255 0.00911 0.00463 0.00546 0.00463 C 0.00234 0.00463 4.375E-6 0.00255 4.375E-6 0.00093 Z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25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41459 0.00278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6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accel="25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41459 0.00278 " pathEditMode="relative" rAng="0" ptsTypes="AA">
                                      <p:cBhvr>
                                        <p:cTn id="30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18" grpId="0"/>
      <p:bldP spid="19" grpId="0" animBg="1"/>
      <p:bldP spid="20" grpId="0" animBg="1"/>
      <p:bldP spid="20" grpId="1" animBg="1"/>
      <p:bldP spid="26" grpId="0" animBg="1"/>
      <p:bldP spid="27" grpId="0" animBg="1"/>
      <p:bldP spid="2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necteur droit 26"/>
          <p:cNvCxnSpPr/>
          <p:nvPr/>
        </p:nvCxnSpPr>
        <p:spPr>
          <a:xfrm>
            <a:off x="731523" y="1314449"/>
            <a:ext cx="333184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419377" y="2351145"/>
            <a:ext cx="333184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19254" y="287760"/>
            <a:ext cx="48526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Rotation seismometer is NOT sensitive to</a:t>
            </a:r>
            <a:r>
              <a:rPr lang="en-US" sz="1350" dirty="0"/>
              <a:t> </a:t>
            </a:r>
            <a:r>
              <a:rPr lang="en-US" sz="1350" dirty="0">
                <a:solidFill>
                  <a:srgbClr val="FF0000"/>
                </a:solidFill>
              </a:rPr>
              <a:t>TRANSLATION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719257" y="1104900"/>
            <a:ext cx="0" cy="876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28653" y="1981200"/>
            <a:ext cx="35718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09859" y="885566"/>
            <a:ext cx="3657367" cy="1056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809858" y="1077023"/>
            <a:ext cx="3811180" cy="865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ZoneTexte 17"/>
          <p:cNvSpPr txBox="1"/>
          <p:nvPr/>
        </p:nvSpPr>
        <p:spPr>
          <a:xfrm>
            <a:off x="733425" y="516945"/>
            <a:ext cx="29578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But it is very sensitive to </a:t>
            </a:r>
            <a:r>
              <a:rPr lang="en-US" sz="1350" dirty="0">
                <a:solidFill>
                  <a:srgbClr val="0070C0"/>
                </a:solidFill>
              </a:rPr>
              <a:t>ROTATION</a:t>
            </a:r>
          </a:p>
        </p:txBody>
      </p:sp>
      <p:sp>
        <p:nvSpPr>
          <p:cNvPr id="31" name="Forme libre 30"/>
          <p:cNvSpPr/>
          <p:nvPr/>
        </p:nvSpPr>
        <p:spPr>
          <a:xfrm flipV="1">
            <a:off x="719254" y="897678"/>
            <a:ext cx="3331845" cy="1014983"/>
          </a:xfrm>
          <a:custGeom>
            <a:avLst/>
            <a:gdLst>
              <a:gd name="connsiteX0" fmla="*/ 0 w 4442460"/>
              <a:gd name="connsiteY0" fmla="*/ 982030 h 1573051"/>
              <a:gd name="connsiteX1" fmla="*/ 586740 w 4442460"/>
              <a:gd name="connsiteY1" fmla="*/ 974410 h 1573051"/>
              <a:gd name="connsiteX2" fmla="*/ 944880 w 4442460"/>
              <a:gd name="connsiteY2" fmla="*/ 966790 h 1573051"/>
              <a:gd name="connsiteX3" fmla="*/ 1036320 w 4442460"/>
              <a:gd name="connsiteY3" fmla="*/ 730570 h 1573051"/>
              <a:gd name="connsiteX4" fmla="*/ 1173480 w 4442460"/>
              <a:gd name="connsiteY4" fmla="*/ 296230 h 1573051"/>
              <a:gd name="connsiteX5" fmla="*/ 1257300 w 4442460"/>
              <a:gd name="connsiteY5" fmla="*/ 921070 h 1573051"/>
              <a:gd name="connsiteX6" fmla="*/ 1325880 w 4442460"/>
              <a:gd name="connsiteY6" fmla="*/ 1302070 h 1573051"/>
              <a:gd name="connsiteX7" fmla="*/ 1371600 w 4442460"/>
              <a:gd name="connsiteY7" fmla="*/ 837250 h 1573051"/>
              <a:gd name="connsiteX8" fmla="*/ 1402080 w 4442460"/>
              <a:gd name="connsiteY8" fmla="*/ 1561150 h 1573051"/>
              <a:gd name="connsiteX9" fmla="*/ 1485900 w 4442460"/>
              <a:gd name="connsiteY9" fmla="*/ 128590 h 1573051"/>
              <a:gd name="connsiteX10" fmla="*/ 1546860 w 4442460"/>
              <a:gd name="connsiteY10" fmla="*/ 722950 h 1573051"/>
              <a:gd name="connsiteX11" fmla="*/ 1630680 w 4442460"/>
              <a:gd name="connsiteY11" fmla="*/ 242890 h 1573051"/>
              <a:gd name="connsiteX12" fmla="*/ 1691640 w 4442460"/>
              <a:gd name="connsiteY12" fmla="*/ 1477330 h 1573051"/>
              <a:gd name="connsiteX13" fmla="*/ 1744980 w 4442460"/>
              <a:gd name="connsiteY13" fmla="*/ 67630 h 1573051"/>
              <a:gd name="connsiteX14" fmla="*/ 1821180 w 4442460"/>
              <a:gd name="connsiteY14" fmla="*/ 1507810 h 1573051"/>
              <a:gd name="connsiteX15" fmla="*/ 1927860 w 4442460"/>
              <a:gd name="connsiteY15" fmla="*/ 6670 h 1573051"/>
              <a:gd name="connsiteX16" fmla="*/ 1981200 w 4442460"/>
              <a:gd name="connsiteY16" fmla="*/ 921070 h 1573051"/>
              <a:gd name="connsiteX17" fmla="*/ 2057400 w 4442460"/>
              <a:gd name="connsiteY17" fmla="*/ 21910 h 1573051"/>
              <a:gd name="connsiteX18" fmla="*/ 2103120 w 4442460"/>
              <a:gd name="connsiteY18" fmla="*/ 1500190 h 1573051"/>
              <a:gd name="connsiteX19" fmla="*/ 2232660 w 4442460"/>
              <a:gd name="connsiteY19" fmla="*/ 501970 h 1573051"/>
              <a:gd name="connsiteX20" fmla="*/ 2301240 w 4442460"/>
              <a:gd name="connsiteY20" fmla="*/ 1218250 h 1573051"/>
              <a:gd name="connsiteX21" fmla="*/ 2354580 w 4442460"/>
              <a:gd name="connsiteY21" fmla="*/ 745810 h 1573051"/>
              <a:gd name="connsiteX22" fmla="*/ 2438400 w 4442460"/>
              <a:gd name="connsiteY22" fmla="*/ 1484950 h 1573051"/>
              <a:gd name="connsiteX23" fmla="*/ 2514600 w 4442460"/>
              <a:gd name="connsiteY23" fmla="*/ 37150 h 1573051"/>
              <a:gd name="connsiteX24" fmla="*/ 2545080 w 4442460"/>
              <a:gd name="connsiteY24" fmla="*/ 875350 h 1573051"/>
              <a:gd name="connsiteX25" fmla="*/ 2644140 w 4442460"/>
              <a:gd name="connsiteY25" fmla="*/ 60010 h 1573051"/>
              <a:gd name="connsiteX26" fmla="*/ 2697480 w 4442460"/>
              <a:gd name="connsiteY26" fmla="*/ 1355410 h 1573051"/>
              <a:gd name="connsiteX27" fmla="*/ 2766060 w 4442460"/>
              <a:gd name="connsiteY27" fmla="*/ 349570 h 1573051"/>
              <a:gd name="connsiteX28" fmla="*/ 2849880 w 4442460"/>
              <a:gd name="connsiteY28" fmla="*/ 982030 h 1573051"/>
              <a:gd name="connsiteX29" fmla="*/ 2933700 w 4442460"/>
              <a:gd name="connsiteY29" fmla="*/ 540070 h 1573051"/>
              <a:gd name="connsiteX30" fmla="*/ 2971800 w 4442460"/>
              <a:gd name="connsiteY30" fmla="*/ 1423990 h 1573051"/>
              <a:gd name="connsiteX31" fmla="*/ 3048000 w 4442460"/>
              <a:gd name="connsiteY31" fmla="*/ 989650 h 1573051"/>
              <a:gd name="connsiteX32" fmla="*/ 3276600 w 4442460"/>
              <a:gd name="connsiteY32" fmla="*/ 997270 h 1573051"/>
              <a:gd name="connsiteX33" fmla="*/ 4122420 w 4442460"/>
              <a:gd name="connsiteY33" fmla="*/ 989650 h 1573051"/>
              <a:gd name="connsiteX34" fmla="*/ 4442460 w 4442460"/>
              <a:gd name="connsiteY34" fmla="*/ 989650 h 157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42460" h="1573051">
                <a:moveTo>
                  <a:pt x="0" y="982030"/>
                </a:moveTo>
                <a:lnTo>
                  <a:pt x="586740" y="974410"/>
                </a:lnTo>
                <a:cubicBezTo>
                  <a:pt x="744220" y="971870"/>
                  <a:pt x="869950" y="1007430"/>
                  <a:pt x="944880" y="966790"/>
                </a:cubicBezTo>
                <a:cubicBezTo>
                  <a:pt x="1019810" y="926150"/>
                  <a:pt x="998220" y="842330"/>
                  <a:pt x="1036320" y="730570"/>
                </a:cubicBezTo>
                <a:cubicBezTo>
                  <a:pt x="1074420" y="618810"/>
                  <a:pt x="1136650" y="264480"/>
                  <a:pt x="1173480" y="296230"/>
                </a:cubicBezTo>
                <a:cubicBezTo>
                  <a:pt x="1210310" y="327980"/>
                  <a:pt x="1231900" y="753430"/>
                  <a:pt x="1257300" y="921070"/>
                </a:cubicBezTo>
                <a:cubicBezTo>
                  <a:pt x="1282700" y="1088710"/>
                  <a:pt x="1306830" y="1316040"/>
                  <a:pt x="1325880" y="1302070"/>
                </a:cubicBezTo>
                <a:cubicBezTo>
                  <a:pt x="1344930" y="1288100"/>
                  <a:pt x="1358900" y="794070"/>
                  <a:pt x="1371600" y="837250"/>
                </a:cubicBezTo>
                <a:cubicBezTo>
                  <a:pt x="1384300" y="880430"/>
                  <a:pt x="1383030" y="1679260"/>
                  <a:pt x="1402080" y="1561150"/>
                </a:cubicBezTo>
                <a:cubicBezTo>
                  <a:pt x="1421130" y="1443040"/>
                  <a:pt x="1461770" y="268290"/>
                  <a:pt x="1485900" y="128590"/>
                </a:cubicBezTo>
                <a:cubicBezTo>
                  <a:pt x="1510030" y="-11110"/>
                  <a:pt x="1522730" y="703900"/>
                  <a:pt x="1546860" y="722950"/>
                </a:cubicBezTo>
                <a:cubicBezTo>
                  <a:pt x="1570990" y="742000"/>
                  <a:pt x="1606550" y="117160"/>
                  <a:pt x="1630680" y="242890"/>
                </a:cubicBezTo>
                <a:cubicBezTo>
                  <a:pt x="1654810" y="368620"/>
                  <a:pt x="1672590" y="1506540"/>
                  <a:pt x="1691640" y="1477330"/>
                </a:cubicBezTo>
                <a:cubicBezTo>
                  <a:pt x="1710690" y="1448120"/>
                  <a:pt x="1723390" y="62550"/>
                  <a:pt x="1744980" y="67630"/>
                </a:cubicBezTo>
                <a:cubicBezTo>
                  <a:pt x="1766570" y="72710"/>
                  <a:pt x="1790700" y="1517970"/>
                  <a:pt x="1821180" y="1507810"/>
                </a:cubicBezTo>
                <a:cubicBezTo>
                  <a:pt x="1851660" y="1497650"/>
                  <a:pt x="1901190" y="104460"/>
                  <a:pt x="1927860" y="6670"/>
                </a:cubicBezTo>
                <a:cubicBezTo>
                  <a:pt x="1954530" y="-91120"/>
                  <a:pt x="1959610" y="918530"/>
                  <a:pt x="1981200" y="921070"/>
                </a:cubicBezTo>
                <a:cubicBezTo>
                  <a:pt x="2002790" y="923610"/>
                  <a:pt x="2037080" y="-74610"/>
                  <a:pt x="2057400" y="21910"/>
                </a:cubicBezTo>
                <a:cubicBezTo>
                  <a:pt x="2077720" y="118430"/>
                  <a:pt x="2073910" y="1420180"/>
                  <a:pt x="2103120" y="1500190"/>
                </a:cubicBezTo>
                <a:cubicBezTo>
                  <a:pt x="2132330" y="1580200"/>
                  <a:pt x="2199640" y="548960"/>
                  <a:pt x="2232660" y="501970"/>
                </a:cubicBezTo>
                <a:cubicBezTo>
                  <a:pt x="2265680" y="454980"/>
                  <a:pt x="2280920" y="1177610"/>
                  <a:pt x="2301240" y="1218250"/>
                </a:cubicBezTo>
                <a:cubicBezTo>
                  <a:pt x="2321560" y="1258890"/>
                  <a:pt x="2331720" y="701360"/>
                  <a:pt x="2354580" y="745810"/>
                </a:cubicBezTo>
                <a:cubicBezTo>
                  <a:pt x="2377440" y="790260"/>
                  <a:pt x="2411730" y="1603060"/>
                  <a:pt x="2438400" y="1484950"/>
                </a:cubicBezTo>
                <a:cubicBezTo>
                  <a:pt x="2465070" y="1366840"/>
                  <a:pt x="2496820" y="138750"/>
                  <a:pt x="2514600" y="37150"/>
                </a:cubicBezTo>
                <a:cubicBezTo>
                  <a:pt x="2532380" y="-64450"/>
                  <a:pt x="2523490" y="871540"/>
                  <a:pt x="2545080" y="875350"/>
                </a:cubicBezTo>
                <a:cubicBezTo>
                  <a:pt x="2566670" y="879160"/>
                  <a:pt x="2618740" y="-20000"/>
                  <a:pt x="2644140" y="60010"/>
                </a:cubicBezTo>
                <a:cubicBezTo>
                  <a:pt x="2669540" y="140020"/>
                  <a:pt x="2677160" y="1307150"/>
                  <a:pt x="2697480" y="1355410"/>
                </a:cubicBezTo>
                <a:cubicBezTo>
                  <a:pt x="2717800" y="1403670"/>
                  <a:pt x="2740660" y="411800"/>
                  <a:pt x="2766060" y="349570"/>
                </a:cubicBezTo>
                <a:cubicBezTo>
                  <a:pt x="2791460" y="287340"/>
                  <a:pt x="2821940" y="950280"/>
                  <a:pt x="2849880" y="982030"/>
                </a:cubicBezTo>
                <a:cubicBezTo>
                  <a:pt x="2877820" y="1013780"/>
                  <a:pt x="2913380" y="466410"/>
                  <a:pt x="2933700" y="540070"/>
                </a:cubicBezTo>
                <a:cubicBezTo>
                  <a:pt x="2954020" y="613730"/>
                  <a:pt x="2952750" y="1349060"/>
                  <a:pt x="2971800" y="1423990"/>
                </a:cubicBezTo>
                <a:cubicBezTo>
                  <a:pt x="2990850" y="1498920"/>
                  <a:pt x="2997200" y="1060770"/>
                  <a:pt x="3048000" y="989650"/>
                </a:cubicBezTo>
                <a:cubicBezTo>
                  <a:pt x="3098800" y="918530"/>
                  <a:pt x="3276600" y="997270"/>
                  <a:pt x="3276600" y="997270"/>
                </a:cubicBezTo>
                <a:lnTo>
                  <a:pt x="4122420" y="989650"/>
                </a:lnTo>
                <a:cubicBezTo>
                  <a:pt x="4316730" y="988380"/>
                  <a:pt x="4406900" y="932500"/>
                  <a:pt x="4442460" y="989650"/>
                </a:cubicBezTo>
              </a:path>
            </a:pathLst>
          </a:cu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809858" y="866867"/>
            <a:ext cx="3657367" cy="116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5405206" y="1969248"/>
            <a:ext cx="0" cy="876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5314602" y="2845548"/>
            <a:ext cx="35718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40812" y="897678"/>
            <a:ext cx="3852332" cy="1254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ZoneTexte 8"/>
          <p:cNvSpPr txBox="1"/>
          <p:nvPr/>
        </p:nvSpPr>
        <p:spPr>
          <a:xfrm>
            <a:off x="5989315" y="1665130"/>
            <a:ext cx="19736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Signal = </a:t>
            </a:r>
            <a:r>
              <a:rPr lang="fr-FR" sz="1350" dirty="0" err="1">
                <a:solidFill>
                  <a:srgbClr val="FF0000"/>
                </a:solidFill>
              </a:rPr>
              <a:t>zero</a:t>
            </a:r>
            <a:r>
              <a:rPr lang="fr-FR" sz="1350" dirty="0"/>
              <a:t> + </a:t>
            </a:r>
            <a:r>
              <a:rPr lang="fr-FR" sz="1350" dirty="0">
                <a:solidFill>
                  <a:srgbClr val="0070C0"/>
                </a:solidFill>
              </a:rPr>
              <a:t>rotation</a:t>
            </a:r>
            <a:endParaRPr lang="en-US" sz="1350" dirty="0">
              <a:solidFill>
                <a:srgbClr val="0070C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421781" y="1803631"/>
            <a:ext cx="5678759" cy="3097330"/>
            <a:chOff x="1895708" y="2404841"/>
            <a:chExt cx="7571678" cy="4129773"/>
          </a:xfrm>
        </p:grpSpPr>
        <p:sp>
          <p:nvSpPr>
            <p:cNvPr id="5" name="Cube 4"/>
            <p:cNvSpPr/>
            <p:nvPr/>
          </p:nvSpPr>
          <p:spPr>
            <a:xfrm>
              <a:off x="1895708" y="4895385"/>
              <a:ext cx="7571678" cy="1639229"/>
            </a:xfrm>
            <a:prstGeom prst="cube">
              <a:avLst>
                <a:gd name="adj" fmla="val 75340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866" y="2404841"/>
              <a:ext cx="2333161" cy="3479276"/>
            </a:xfrm>
            <a:prstGeom prst="rect">
              <a:avLst/>
            </a:prstGeom>
          </p:spPr>
        </p:pic>
      </p:grpSp>
      <p:sp>
        <p:nvSpPr>
          <p:cNvPr id="3" name="Forme libre 2"/>
          <p:cNvSpPr/>
          <p:nvPr/>
        </p:nvSpPr>
        <p:spPr>
          <a:xfrm flipV="1">
            <a:off x="5419377" y="1942130"/>
            <a:ext cx="3331845" cy="1014983"/>
          </a:xfrm>
          <a:custGeom>
            <a:avLst/>
            <a:gdLst>
              <a:gd name="connsiteX0" fmla="*/ 0 w 4442460"/>
              <a:gd name="connsiteY0" fmla="*/ 982030 h 1573051"/>
              <a:gd name="connsiteX1" fmla="*/ 586740 w 4442460"/>
              <a:gd name="connsiteY1" fmla="*/ 974410 h 1573051"/>
              <a:gd name="connsiteX2" fmla="*/ 944880 w 4442460"/>
              <a:gd name="connsiteY2" fmla="*/ 966790 h 1573051"/>
              <a:gd name="connsiteX3" fmla="*/ 1036320 w 4442460"/>
              <a:gd name="connsiteY3" fmla="*/ 730570 h 1573051"/>
              <a:gd name="connsiteX4" fmla="*/ 1173480 w 4442460"/>
              <a:gd name="connsiteY4" fmla="*/ 296230 h 1573051"/>
              <a:gd name="connsiteX5" fmla="*/ 1257300 w 4442460"/>
              <a:gd name="connsiteY5" fmla="*/ 921070 h 1573051"/>
              <a:gd name="connsiteX6" fmla="*/ 1325880 w 4442460"/>
              <a:gd name="connsiteY6" fmla="*/ 1302070 h 1573051"/>
              <a:gd name="connsiteX7" fmla="*/ 1371600 w 4442460"/>
              <a:gd name="connsiteY7" fmla="*/ 837250 h 1573051"/>
              <a:gd name="connsiteX8" fmla="*/ 1402080 w 4442460"/>
              <a:gd name="connsiteY8" fmla="*/ 1561150 h 1573051"/>
              <a:gd name="connsiteX9" fmla="*/ 1485900 w 4442460"/>
              <a:gd name="connsiteY9" fmla="*/ 128590 h 1573051"/>
              <a:gd name="connsiteX10" fmla="*/ 1546860 w 4442460"/>
              <a:gd name="connsiteY10" fmla="*/ 722950 h 1573051"/>
              <a:gd name="connsiteX11" fmla="*/ 1630680 w 4442460"/>
              <a:gd name="connsiteY11" fmla="*/ 242890 h 1573051"/>
              <a:gd name="connsiteX12" fmla="*/ 1691640 w 4442460"/>
              <a:gd name="connsiteY12" fmla="*/ 1477330 h 1573051"/>
              <a:gd name="connsiteX13" fmla="*/ 1744980 w 4442460"/>
              <a:gd name="connsiteY13" fmla="*/ 67630 h 1573051"/>
              <a:gd name="connsiteX14" fmla="*/ 1821180 w 4442460"/>
              <a:gd name="connsiteY14" fmla="*/ 1507810 h 1573051"/>
              <a:gd name="connsiteX15" fmla="*/ 1927860 w 4442460"/>
              <a:gd name="connsiteY15" fmla="*/ 6670 h 1573051"/>
              <a:gd name="connsiteX16" fmla="*/ 1981200 w 4442460"/>
              <a:gd name="connsiteY16" fmla="*/ 921070 h 1573051"/>
              <a:gd name="connsiteX17" fmla="*/ 2057400 w 4442460"/>
              <a:gd name="connsiteY17" fmla="*/ 21910 h 1573051"/>
              <a:gd name="connsiteX18" fmla="*/ 2103120 w 4442460"/>
              <a:gd name="connsiteY18" fmla="*/ 1500190 h 1573051"/>
              <a:gd name="connsiteX19" fmla="*/ 2232660 w 4442460"/>
              <a:gd name="connsiteY19" fmla="*/ 501970 h 1573051"/>
              <a:gd name="connsiteX20" fmla="*/ 2301240 w 4442460"/>
              <a:gd name="connsiteY20" fmla="*/ 1218250 h 1573051"/>
              <a:gd name="connsiteX21" fmla="*/ 2354580 w 4442460"/>
              <a:gd name="connsiteY21" fmla="*/ 745810 h 1573051"/>
              <a:gd name="connsiteX22" fmla="*/ 2438400 w 4442460"/>
              <a:gd name="connsiteY22" fmla="*/ 1484950 h 1573051"/>
              <a:gd name="connsiteX23" fmla="*/ 2514600 w 4442460"/>
              <a:gd name="connsiteY23" fmla="*/ 37150 h 1573051"/>
              <a:gd name="connsiteX24" fmla="*/ 2545080 w 4442460"/>
              <a:gd name="connsiteY24" fmla="*/ 875350 h 1573051"/>
              <a:gd name="connsiteX25" fmla="*/ 2644140 w 4442460"/>
              <a:gd name="connsiteY25" fmla="*/ 60010 h 1573051"/>
              <a:gd name="connsiteX26" fmla="*/ 2697480 w 4442460"/>
              <a:gd name="connsiteY26" fmla="*/ 1355410 h 1573051"/>
              <a:gd name="connsiteX27" fmla="*/ 2766060 w 4442460"/>
              <a:gd name="connsiteY27" fmla="*/ 349570 h 1573051"/>
              <a:gd name="connsiteX28" fmla="*/ 2849880 w 4442460"/>
              <a:gd name="connsiteY28" fmla="*/ 982030 h 1573051"/>
              <a:gd name="connsiteX29" fmla="*/ 2933700 w 4442460"/>
              <a:gd name="connsiteY29" fmla="*/ 540070 h 1573051"/>
              <a:gd name="connsiteX30" fmla="*/ 2971800 w 4442460"/>
              <a:gd name="connsiteY30" fmla="*/ 1423990 h 1573051"/>
              <a:gd name="connsiteX31" fmla="*/ 3048000 w 4442460"/>
              <a:gd name="connsiteY31" fmla="*/ 989650 h 1573051"/>
              <a:gd name="connsiteX32" fmla="*/ 3276600 w 4442460"/>
              <a:gd name="connsiteY32" fmla="*/ 997270 h 1573051"/>
              <a:gd name="connsiteX33" fmla="*/ 4122420 w 4442460"/>
              <a:gd name="connsiteY33" fmla="*/ 989650 h 1573051"/>
              <a:gd name="connsiteX34" fmla="*/ 4442460 w 4442460"/>
              <a:gd name="connsiteY34" fmla="*/ 989650 h 157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42460" h="1573051">
                <a:moveTo>
                  <a:pt x="0" y="982030"/>
                </a:moveTo>
                <a:lnTo>
                  <a:pt x="586740" y="974410"/>
                </a:lnTo>
                <a:cubicBezTo>
                  <a:pt x="744220" y="971870"/>
                  <a:pt x="869950" y="1007430"/>
                  <a:pt x="944880" y="966790"/>
                </a:cubicBezTo>
                <a:cubicBezTo>
                  <a:pt x="1019810" y="926150"/>
                  <a:pt x="998220" y="842330"/>
                  <a:pt x="1036320" y="730570"/>
                </a:cubicBezTo>
                <a:cubicBezTo>
                  <a:pt x="1074420" y="618810"/>
                  <a:pt x="1136650" y="264480"/>
                  <a:pt x="1173480" y="296230"/>
                </a:cubicBezTo>
                <a:cubicBezTo>
                  <a:pt x="1210310" y="327980"/>
                  <a:pt x="1231900" y="753430"/>
                  <a:pt x="1257300" y="921070"/>
                </a:cubicBezTo>
                <a:cubicBezTo>
                  <a:pt x="1282700" y="1088710"/>
                  <a:pt x="1306830" y="1316040"/>
                  <a:pt x="1325880" y="1302070"/>
                </a:cubicBezTo>
                <a:cubicBezTo>
                  <a:pt x="1344930" y="1288100"/>
                  <a:pt x="1358900" y="794070"/>
                  <a:pt x="1371600" y="837250"/>
                </a:cubicBezTo>
                <a:cubicBezTo>
                  <a:pt x="1384300" y="880430"/>
                  <a:pt x="1383030" y="1679260"/>
                  <a:pt x="1402080" y="1561150"/>
                </a:cubicBezTo>
                <a:cubicBezTo>
                  <a:pt x="1421130" y="1443040"/>
                  <a:pt x="1461770" y="268290"/>
                  <a:pt x="1485900" y="128590"/>
                </a:cubicBezTo>
                <a:cubicBezTo>
                  <a:pt x="1510030" y="-11110"/>
                  <a:pt x="1522730" y="703900"/>
                  <a:pt x="1546860" y="722950"/>
                </a:cubicBezTo>
                <a:cubicBezTo>
                  <a:pt x="1570990" y="742000"/>
                  <a:pt x="1606550" y="117160"/>
                  <a:pt x="1630680" y="242890"/>
                </a:cubicBezTo>
                <a:cubicBezTo>
                  <a:pt x="1654810" y="368620"/>
                  <a:pt x="1672590" y="1506540"/>
                  <a:pt x="1691640" y="1477330"/>
                </a:cubicBezTo>
                <a:cubicBezTo>
                  <a:pt x="1710690" y="1448120"/>
                  <a:pt x="1723390" y="62550"/>
                  <a:pt x="1744980" y="67630"/>
                </a:cubicBezTo>
                <a:cubicBezTo>
                  <a:pt x="1766570" y="72710"/>
                  <a:pt x="1790700" y="1517970"/>
                  <a:pt x="1821180" y="1507810"/>
                </a:cubicBezTo>
                <a:cubicBezTo>
                  <a:pt x="1851660" y="1497650"/>
                  <a:pt x="1901190" y="104460"/>
                  <a:pt x="1927860" y="6670"/>
                </a:cubicBezTo>
                <a:cubicBezTo>
                  <a:pt x="1954530" y="-91120"/>
                  <a:pt x="1959610" y="918530"/>
                  <a:pt x="1981200" y="921070"/>
                </a:cubicBezTo>
                <a:cubicBezTo>
                  <a:pt x="2002790" y="923610"/>
                  <a:pt x="2037080" y="-74610"/>
                  <a:pt x="2057400" y="21910"/>
                </a:cubicBezTo>
                <a:cubicBezTo>
                  <a:pt x="2077720" y="118430"/>
                  <a:pt x="2073910" y="1420180"/>
                  <a:pt x="2103120" y="1500190"/>
                </a:cubicBezTo>
                <a:cubicBezTo>
                  <a:pt x="2132330" y="1580200"/>
                  <a:pt x="2199640" y="548960"/>
                  <a:pt x="2232660" y="501970"/>
                </a:cubicBezTo>
                <a:cubicBezTo>
                  <a:pt x="2265680" y="454980"/>
                  <a:pt x="2280920" y="1177610"/>
                  <a:pt x="2301240" y="1218250"/>
                </a:cubicBezTo>
                <a:cubicBezTo>
                  <a:pt x="2321560" y="1258890"/>
                  <a:pt x="2331720" y="701360"/>
                  <a:pt x="2354580" y="745810"/>
                </a:cubicBezTo>
                <a:cubicBezTo>
                  <a:pt x="2377440" y="790260"/>
                  <a:pt x="2411730" y="1603060"/>
                  <a:pt x="2438400" y="1484950"/>
                </a:cubicBezTo>
                <a:cubicBezTo>
                  <a:pt x="2465070" y="1366840"/>
                  <a:pt x="2496820" y="138750"/>
                  <a:pt x="2514600" y="37150"/>
                </a:cubicBezTo>
                <a:cubicBezTo>
                  <a:pt x="2532380" y="-64450"/>
                  <a:pt x="2523490" y="871540"/>
                  <a:pt x="2545080" y="875350"/>
                </a:cubicBezTo>
                <a:cubicBezTo>
                  <a:pt x="2566670" y="879160"/>
                  <a:pt x="2618740" y="-20000"/>
                  <a:pt x="2644140" y="60010"/>
                </a:cubicBezTo>
                <a:cubicBezTo>
                  <a:pt x="2669540" y="140020"/>
                  <a:pt x="2677160" y="1307150"/>
                  <a:pt x="2697480" y="1355410"/>
                </a:cubicBezTo>
                <a:cubicBezTo>
                  <a:pt x="2717800" y="1403670"/>
                  <a:pt x="2740660" y="411800"/>
                  <a:pt x="2766060" y="349570"/>
                </a:cubicBezTo>
                <a:cubicBezTo>
                  <a:pt x="2791460" y="287340"/>
                  <a:pt x="2821940" y="950280"/>
                  <a:pt x="2849880" y="982030"/>
                </a:cubicBezTo>
                <a:cubicBezTo>
                  <a:pt x="2877820" y="1013780"/>
                  <a:pt x="2913380" y="466410"/>
                  <a:pt x="2933700" y="540070"/>
                </a:cubicBezTo>
                <a:cubicBezTo>
                  <a:pt x="2954020" y="613730"/>
                  <a:pt x="2952750" y="1349060"/>
                  <a:pt x="2971800" y="1423990"/>
                </a:cubicBezTo>
                <a:cubicBezTo>
                  <a:pt x="2990850" y="1498920"/>
                  <a:pt x="2997200" y="1060770"/>
                  <a:pt x="3048000" y="989650"/>
                </a:cubicBezTo>
                <a:cubicBezTo>
                  <a:pt x="3098800" y="918530"/>
                  <a:pt x="3276600" y="997270"/>
                  <a:pt x="3276600" y="997270"/>
                </a:cubicBezTo>
                <a:lnTo>
                  <a:pt x="4122420" y="989650"/>
                </a:lnTo>
                <a:cubicBezTo>
                  <a:pt x="4316730" y="988380"/>
                  <a:pt x="4406900" y="932500"/>
                  <a:pt x="4442460" y="98965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45D7D8-EECA-41CE-968C-D9C2880A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6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3000" accel="50000" decel="5000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375E-6 -0.00093 C 4.375E-6 0.00093 0.00299 0.00278 0.0069 0.00278 C 0.01145 0.00278 0.01302 0.00093 0.0138 -0.00023 L 0.01445 -0.00162 C 0.0151 -0.00278 0.01692 -0.00393 0.022 -0.00393 C 0.02526 -0.00393 0.02916 -0.00278 0.02916 -0.00093 C 0.02916 0.00093 0.02526 0.00278 0.022 0.00278 C 0.01692 0.00278 0.0151 0.00093 0.01445 -0.00023 L 0.0138 -0.00162 C 0.01302 -0.00278 0.01145 -0.00393 0.0069 -0.00393 C 0.00299 -0.00393 4.375E-6 -0.00278 4.375E-6 -0.00093 Z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25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35802E-6 L 0.41459 0.00278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6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25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23457E-7 L 0.41459 0.00278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18" grpId="0"/>
      <p:bldP spid="31" grpId="0" animBg="1"/>
      <p:bldP spid="20" grpId="0" animBg="1"/>
      <p:bldP spid="20" grpId="1" animBg="1"/>
      <p:bldP spid="28" grpId="0" animBg="1"/>
      <p:bldP spid="9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815001" y="1711959"/>
            <a:ext cx="334601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Forme libre 36"/>
          <p:cNvSpPr/>
          <p:nvPr/>
        </p:nvSpPr>
        <p:spPr>
          <a:xfrm>
            <a:off x="731817" y="336079"/>
            <a:ext cx="3384550" cy="217670"/>
          </a:xfrm>
          <a:custGeom>
            <a:avLst/>
            <a:gdLst>
              <a:gd name="connsiteX0" fmla="*/ 0 w 4512733"/>
              <a:gd name="connsiteY0" fmla="*/ 237465 h 290227"/>
              <a:gd name="connsiteX1" fmla="*/ 668867 w 4512733"/>
              <a:gd name="connsiteY1" fmla="*/ 228999 h 290227"/>
              <a:gd name="connsiteX2" fmla="*/ 1109133 w 4512733"/>
              <a:gd name="connsiteY2" fmla="*/ 195132 h 290227"/>
              <a:gd name="connsiteX3" fmla="*/ 1236133 w 4512733"/>
              <a:gd name="connsiteY3" fmla="*/ 34265 h 290227"/>
              <a:gd name="connsiteX4" fmla="*/ 1286933 w 4512733"/>
              <a:gd name="connsiteY4" fmla="*/ 288265 h 290227"/>
              <a:gd name="connsiteX5" fmla="*/ 1371600 w 4512733"/>
              <a:gd name="connsiteY5" fmla="*/ 152799 h 290227"/>
              <a:gd name="connsiteX6" fmla="*/ 1456267 w 4512733"/>
              <a:gd name="connsiteY6" fmla="*/ 169732 h 290227"/>
              <a:gd name="connsiteX7" fmla="*/ 1490133 w 4512733"/>
              <a:gd name="connsiteY7" fmla="*/ 42732 h 290227"/>
              <a:gd name="connsiteX8" fmla="*/ 1532467 w 4512733"/>
              <a:gd name="connsiteY8" fmla="*/ 228999 h 290227"/>
              <a:gd name="connsiteX9" fmla="*/ 1583267 w 4512733"/>
              <a:gd name="connsiteY9" fmla="*/ 135865 h 290227"/>
              <a:gd name="connsiteX10" fmla="*/ 1634067 w 4512733"/>
              <a:gd name="connsiteY10" fmla="*/ 228999 h 290227"/>
              <a:gd name="connsiteX11" fmla="*/ 1667933 w 4512733"/>
              <a:gd name="connsiteY11" fmla="*/ 68132 h 290227"/>
              <a:gd name="connsiteX12" fmla="*/ 1718733 w 4512733"/>
              <a:gd name="connsiteY12" fmla="*/ 178199 h 290227"/>
              <a:gd name="connsiteX13" fmla="*/ 1752600 w 4512733"/>
              <a:gd name="connsiteY13" fmla="*/ 399 h 290227"/>
              <a:gd name="connsiteX14" fmla="*/ 1769533 w 4512733"/>
              <a:gd name="connsiteY14" fmla="*/ 237465 h 290227"/>
              <a:gd name="connsiteX15" fmla="*/ 1828800 w 4512733"/>
              <a:gd name="connsiteY15" fmla="*/ 110465 h 290227"/>
              <a:gd name="connsiteX16" fmla="*/ 1913467 w 4512733"/>
              <a:gd name="connsiteY16" fmla="*/ 212065 h 290227"/>
              <a:gd name="connsiteX17" fmla="*/ 2015067 w 4512733"/>
              <a:gd name="connsiteY17" fmla="*/ 93532 h 290227"/>
              <a:gd name="connsiteX18" fmla="*/ 2125133 w 4512733"/>
              <a:gd name="connsiteY18" fmla="*/ 186665 h 290227"/>
              <a:gd name="connsiteX19" fmla="*/ 2235200 w 4512733"/>
              <a:gd name="connsiteY19" fmla="*/ 228999 h 290227"/>
              <a:gd name="connsiteX20" fmla="*/ 2294467 w 4512733"/>
              <a:gd name="connsiteY20" fmla="*/ 161265 h 290227"/>
              <a:gd name="connsiteX21" fmla="*/ 2362200 w 4512733"/>
              <a:gd name="connsiteY21" fmla="*/ 93532 h 290227"/>
              <a:gd name="connsiteX22" fmla="*/ 2396067 w 4512733"/>
              <a:gd name="connsiteY22" fmla="*/ 152799 h 290227"/>
              <a:gd name="connsiteX23" fmla="*/ 2472267 w 4512733"/>
              <a:gd name="connsiteY23" fmla="*/ 68132 h 290227"/>
              <a:gd name="connsiteX24" fmla="*/ 2556933 w 4512733"/>
              <a:gd name="connsiteY24" fmla="*/ 228999 h 290227"/>
              <a:gd name="connsiteX25" fmla="*/ 2683933 w 4512733"/>
              <a:gd name="connsiteY25" fmla="*/ 110465 h 290227"/>
              <a:gd name="connsiteX26" fmla="*/ 2743200 w 4512733"/>
              <a:gd name="connsiteY26" fmla="*/ 169732 h 290227"/>
              <a:gd name="connsiteX27" fmla="*/ 2844800 w 4512733"/>
              <a:gd name="connsiteY27" fmla="*/ 93532 h 290227"/>
              <a:gd name="connsiteX28" fmla="*/ 2870200 w 4512733"/>
              <a:gd name="connsiteY28" fmla="*/ 169732 h 290227"/>
              <a:gd name="connsiteX29" fmla="*/ 2946400 w 4512733"/>
              <a:gd name="connsiteY29" fmla="*/ 68132 h 290227"/>
              <a:gd name="connsiteX30" fmla="*/ 3005667 w 4512733"/>
              <a:gd name="connsiteY30" fmla="*/ 169732 h 290227"/>
              <a:gd name="connsiteX31" fmla="*/ 3073400 w 4512733"/>
              <a:gd name="connsiteY31" fmla="*/ 212065 h 290227"/>
              <a:gd name="connsiteX32" fmla="*/ 3141133 w 4512733"/>
              <a:gd name="connsiteY32" fmla="*/ 144332 h 290227"/>
              <a:gd name="connsiteX33" fmla="*/ 3234267 w 4512733"/>
              <a:gd name="connsiteY33" fmla="*/ 42732 h 290227"/>
              <a:gd name="connsiteX34" fmla="*/ 3344333 w 4512733"/>
              <a:gd name="connsiteY34" fmla="*/ 127399 h 290227"/>
              <a:gd name="connsiteX35" fmla="*/ 3488267 w 4512733"/>
              <a:gd name="connsiteY35" fmla="*/ 127399 h 290227"/>
              <a:gd name="connsiteX36" fmla="*/ 3767667 w 4512733"/>
              <a:gd name="connsiteY36" fmla="*/ 127399 h 290227"/>
              <a:gd name="connsiteX37" fmla="*/ 4512733 w 4512733"/>
              <a:gd name="connsiteY37" fmla="*/ 135865 h 29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12733" h="290227">
                <a:moveTo>
                  <a:pt x="0" y="237465"/>
                </a:moveTo>
                <a:lnTo>
                  <a:pt x="668867" y="228999"/>
                </a:lnTo>
                <a:cubicBezTo>
                  <a:pt x="853723" y="221943"/>
                  <a:pt x="1014589" y="227588"/>
                  <a:pt x="1109133" y="195132"/>
                </a:cubicBezTo>
                <a:cubicBezTo>
                  <a:pt x="1203677" y="162676"/>
                  <a:pt x="1206500" y="18743"/>
                  <a:pt x="1236133" y="34265"/>
                </a:cubicBezTo>
                <a:cubicBezTo>
                  <a:pt x="1265766" y="49787"/>
                  <a:pt x="1264355" y="268509"/>
                  <a:pt x="1286933" y="288265"/>
                </a:cubicBezTo>
                <a:cubicBezTo>
                  <a:pt x="1309511" y="308021"/>
                  <a:pt x="1343378" y="172554"/>
                  <a:pt x="1371600" y="152799"/>
                </a:cubicBezTo>
                <a:cubicBezTo>
                  <a:pt x="1399822" y="133044"/>
                  <a:pt x="1436512" y="188076"/>
                  <a:pt x="1456267" y="169732"/>
                </a:cubicBezTo>
                <a:cubicBezTo>
                  <a:pt x="1476022" y="151388"/>
                  <a:pt x="1477433" y="32854"/>
                  <a:pt x="1490133" y="42732"/>
                </a:cubicBezTo>
                <a:cubicBezTo>
                  <a:pt x="1502833" y="52610"/>
                  <a:pt x="1516945" y="213477"/>
                  <a:pt x="1532467" y="228999"/>
                </a:cubicBezTo>
                <a:cubicBezTo>
                  <a:pt x="1547989" y="244521"/>
                  <a:pt x="1566334" y="135865"/>
                  <a:pt x="1583267" y="135865"/>
                </a:cubicBezTo>
                <a:cubicBezTo>
                  <a:pt x="1600200" y="135865"/>
                  <a:pt x="1619956" y="240288"/>
                  <a:pt x="1634067" y="228999"/>
                </a:cubicBezTo>
                <a:cubicBezTo>
                  <a:pt x="1648178" y="217710"/>
                  <a:pt x="1653822" y="76599"/>
                  <a:pt x="1667933" y="68132"/>
                </a:cubicBezTo>
                <a:cubicBezTo>
                  <a:pt x="1682044" y="59665"/>
                  <a:pt x="1704622" y="189488"/>
                  <a:pt x="1718733" y="178199"/>
                </a:cubicBezTo>
                <a:cubicBezTo>
                  <a:pt x="1732844" y="166910"/>
                  <a:pt x="1744133" y="-9479"/>
                  <a:pt x="1752600" y="399"/>
                </a:cubicBezTo>
                <a:cubicBezTo>
                  <a:pt x="1761067" y="10277"/>
                  <a:pt x="1756833" y="219121"/>
                  <a:pt x="1769533" y="237465"/>
                </a:cubicBezTo>
                <a:cubicBezTo>
                  <a:pt x="1782233" y="255809"/>
                  <a:pt x="1804811" y="114698"/>
                  <a:pt x="1828800" y="110465"/>
                </a:cubicBezTo>
                <a:cubicBezTo>
                  <a:pt x="1852789" y="106232"/>
                  <a:pt x="1882423" y="214887"/>
                  <a:pt x="1913467" y="212065"/>
                </a:cubicBezTo>
                <a:cubicBezTo>
                  <a:pt x="1944511" y="209243"/>
                  <a:pt x="1979789" y="97765"/>
                  <a:pt x="2015067" y="93532"/>
                </a:cubicBezTo>
                <a:cubicBezTo>
                  <a:pt x="2050345" y="89299"/>
                  <a:pt x="2088444" y="164087"/>
                  <a:pt x="2125133" y="186665"/>
                </a:cubicBezTo>
                <a:cubicBezTo>
                  <a:pt x="2161822" y="209243"/>
                  <a:pt x="2206978" y="233232"/>
                  <a:pt x="2235200" y="228999"/>
                </a:cubicBezTo>
                <a:cubicBezTo>
                  <a:pt x="2263422" y="224766"/>
                  <a:pt x="2273300" y="183843"/>
                  <a:pt x="2294467" y="161265"/>
                </a:cubicBezTo>
                <a:cubicBezTo>
                  <a:pt x="2315634" y="138687"/>
                  <a:pt x="2345267" y="94943"/>
                  <a:pt x="2362200" y="93532"/>
                </a:cubicBezTo>
                <a:cubicBezTo>
                  <a:pt x="2379133" y="92121"/>
                  <a:pt x="2377723" y="157032"/>
                  <a:pt x="2396067" y="152799"/>
                </a:cubicBezTo>
                <a:cubicBezTo>
                  <a:pt x="2414412" y="148566"/>
                  <a:pt x="2445456" y="55432"/>
                  <a:pt x="2472267" y="68132"/>
                </a:cubicBezTo>
                <a:cubicBezTo>
                  <a:pt x="2499078" y="80832"/>
                  <a:pt x="2521655" y="221944"/>
                  <a:pt x="2556933" y="228999"/>
                </a:cubicBezTo>
                <a:cubicBezTo>
                  <a:pt x="2592211" y="236054"/>
                  <a:pt x="2652889" y="120343"/>
                  <a:pt x="2683933" y="110465"/>
                </a:cubicBezTo>
                <a:cubicBezTo>
                  <a:pt x="2714977" y="100587"/>
                  <a:pt x="2716389" y="172554"/>
                  <a:pt x="2743200" y="169732"/>
                </a:cubicBezTo>
                <a:cubicBezTo>
                  <a:pt x="2770011" y="166910"/>
                  <a:pt x="2823633" y="93532"/>
                  <a:pt x="2844800" y="93532"/>
                </a:cubicBezTo>
                <a:cubicBezTo>
                  <a:pt x="2865967" y="93532"/>
                  <a:pt x="2853267" y="173965"/>
                  <a:pt x="2870200" y="169732"/>
                </a:cubicBezTo>
                <a:cubicBezTo>
                  <a:pt x="2887133" y="165499"/>
                  <a:pt x="2923822" y="68132"/>
                  <a:pt x="2946400" y="68132"/>
                </a:cubicBezTo>
                <a:cubicBezTo>
                  <a:pt x="2968978" y="68132"/>
                  <a:pt x="2984500" y="145743"/>
                  <a:pt x="3005667" y="169732"/>
                </a:cubicBezTo>
                <a:cubicBezTo>
                  <a:pt x="3026834" y="193721"/>
                  <a:pt x="3050822" y="216298"/>
                  <a:pt x="3073400" y="212065"/>
                </a:cubicBezTo>
                <a:cubicBezTo>
                  <a:pt x="3095978" y="207832"/>
                  <a:pt x="3114322" y="172554"/>
                  <a:pt x="3141133" y="144332"/>
                </a:cubicBezTo>
                <a:cubicBezTo>
                  <a:pt x="3167944" y="116110"/>
                  <a:pt x="3200400" y="45554"/>
                  <a:pt x="3234267" y="42732"/>
                </a:cubicBezTo>
                <a:cubicBezTo>
                  <a:pt x="3268134" y="39910"/>
                  <a:pt x="3302000" y="113288"/>
                  <a:pt x="3344333" y="127399"/>
                </a:cubicBezTo>
                <a:cubicBezTo>
                  <a:pt x="3386666" y="141510"/>
                  <a:pt x="3488267" y="127399"/>
                  <a:pt x="3488267" y="127399"/>
                </a:cubicBezTo>
                <a:lnTo>
                  <a:pt x="3767667" y="127399"/>
                </a:lnTo>
                <a:lnTo>
                  <a:pt x="4512733" y="135865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704524" y="1243770"/>
            <a:ext cx="0" cy="876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15120" y="2029640"/>
            <a:ext cx="35718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18696" y="1162000"/>
            <a:ext cx="3733797" cy="764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728218" y="949234"/>
            <a:ext cx="5638799" cy="101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Forme libre 30"/>
          <p:cNvSpPr/>
          <p:nvPr/>
        </p:nvSpPr>
        <p:spPr>
          <a:xfrm flipV="1">
            <a:off x="704521" y="1036547"/>
            <a:ext cx="3331845" cy="960614"/>
          </a:xfrm>
          <a:custGeom>
            <a:avLst/>
            <a:gdLst>
              <a:gd name="connsiteX0" fmla="*/ 0 w 4442460"/>
              <a:gd name="connsiteY0" fmla="*/ 982030 h 1573051"/>
              <a:gd name="connsiteX1" fmla="*/ 586740 w 4442460"/>
              <a:gd name="connsiteY1" fmla="*/ 974410 h 1573051"/>
              <a:gd name="connsiteX2" fmla="*/ 944880 w 4442460"/>
              <a:gd name="connsiteY2" fmla="*/ 966790 h 1573051"/>
              <a:gd name="connsiteX3" fmla="*/ 1036320 w 4442460"/>
              <a:gd name="connsiteY3" fmla="*/ 730570 h 1573051"/>
              <a:gd name="connsiteX4" fmla="*/ 1173480 w 4442460"/>
              <a:gd name="connsiteY4" fmla="*/ 296230 h 1573051"/>
              <a:gd name="connsiteX5" fmla="*/ 1257300 w 4442460"/>
              <a:gd name="connsiteY5" fmla="*/ 921070 h 1573051"/>
              <a:gd name="connsiteX6" fmla="*/ 1325880 w 4442460"/>
              <a:gd name="connsiteY6" fmla="*/ 1302070 h 1573051"/>
              <a:gd name="connsiteX7" fmla="*/ 1371600 w 4442460"/>
              <a:gd name="connsiteY7" fmla="*/ 837250 h 1573051"/>
              <a:gd name="connsiteX8" fmla="*/ 1402080 w 4442460"/>
              <a:gd name="connsiteY8" fmla="*/ 1561150 h 1573051"/>
              <a:gd name="connsiteX9" fmla="*/ 1485900 w 4442460"/>
              <a:gd name="connsiteY9" fmla="*/ 128590 h 1573051"/>
              <a:gd name="connsiteX10" fmla="*/ 1546860 w 4442460"/>
              <a:gd name="connsiteY10" fmla="*/ 722950 h 1573051"/>
              <a:gd name="connsiteX11" fmla="*/ 1630680 w 4442460"/>
              <a:gd name="connsiteY11" fmla="*/ 242890 h 1573051"/>
              <a:gd name="connsiteX12" fmla="*/ 1691640 w 4442460"/>
              <a:gd name="connsiteY12" fmla="*/ 1477330 h 1573051"/>
              <a:gd name="connsiteX13" fmla="*/ 1744980 w 4442460"/>
              <a:gd name="connsiteY13" fmla="*/ 67630 h 1573051"/>
              <a:gd name="connsiteX14" fmla="*/ 1821180 w 4442460"/>
              <a:gd name="connsiteY14" fmla="*/ 1507810 h 1573051"/>
              <a:gd name="connsiteX15" fmla="*/ 1927860 w 4442460"/>
              <a:gd name="connsiteY15" fmla="*/ 6670 h 1573051"/>
              <a:gd name="connsiteX16" fmla="*/ 1981200 w 4442460"/>
              <a:gd name="connsiteY16" fmla="*/ 921070 h 1573051"/>
              <a:gd name="connsiteX17" fmla="*/ 2057400 w 4442460"/>
              <a:gd name="connsiteY17" fmla="*/ 21910 h 1573051"/>
              <a:gd name="connsiteX18" fmla="*/ 2103120 w 4442460"/>
              <a:gd name="connsiteY18" fmla="*/ 1500190 h 1573051"/>
              <a:gd name="connsiteX19" fmla="*/ 2232660 w 4442460"/>
              <a:gd name="connsiteY19" fmla="*/ 501970 h 1573051"/>
              <a:gd name="connsiteX20" fmla="*/ 2301240 w 4442460"/>
              <a:gd name="connsiteY20" fmla="*/ 1218250 h 1573051"/>
              <a:gd name="connsiteX21" fmla="*/ 2354580 w 4442460"/>
              <a:gd name="connsiteY21" fmla="*/ 745810 h 1573051"/>
              <a:gd name="connsiteX22" fmla="*/ 2438400 w 4442460"/>
              <a:gd name="connsiteY22" fmla="*/ 1484950 h 1573051"/>
              <a:gd name="connsiteX23" fmla="*/ 2514600 w 4442460"/>
              <a:gd name="connsiteY23" fmla="*/ 37150 h 1573051"/>
              <a:gd name="connsiteX24" fmla="*/ 2545080 w 4442460"/>
              <a:gd name="connsiteY24" fmla="*/ 875350 h 1573051"/>
              <a:gd name="connsiteX25" fmla="*/ 2644140 w 4442460"/>
              <a:gd name="connsiteY25" fmla="*/ 60010 h 1573051"/>
              <a:gd name="connsiteX26" fmla="*/ 2697480 w 4442460"/>
              <a:gd name="connsiteY26" fmla="*/ 1355410 h 1573051"/>
              <a:gd name="connsiteX27" fmla="*/ 2766060 w 4442460"/>
              <a:gd name="connsiteY27" fmla="*/ 349570 h 1573051"/>
              <a:gd name="connsiteX28" fmla="*/ 2849880 w 4442460"/>
              <a:gd name="connsiteY28" fmla="*/ 982030 h 1573051"/>
              <a:gd name="connsiteX29" fmla="*/ 2933700 w 4442460"/>
              <a:gd name="connsiteY29" fmla="*/ 540070 h 1573051"/>
              <a:gd name="connsiteX30" fmla="*/ 2971800 w 4442460"/>
              <a:gd name="connsiteY30" fmla="*/ 1423990 h 1573051"/>
              <a:gd name="connsiteX31" fmla="*/ 3048000 w 4442460"/>
              <a:gd name="connsiteY31" fmla="*/ 989650 h 1573051"/>
              <a:gd name="connsiteX32" fmla="*/ 3276600 w 4442460"/>
              <a:gd name="connsiteY32" fmla="*/ 997270 h 1573051"/>
              <a:gd name="connsiteX33" fmla="*/ 4122420 w 4442460"/>
              <a:gd name="connsiteY33" fmla="*/ 989650 h 1573051"/>
              <a:gd name="connsiteX34" fmla="*/ 4442460 w 4442460"/>
              <a:gd name="connsiteY34" fmla="*/ 989650 h 157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42460" h="1573051">
                <a:moveTo>
                  <a:pt x="0" y="982030"/>
                </a:moveTo>
                <a:lnTo>
                  <a:pt x="586740" y="974410"/>
                </a:lnTo>
                <a:cubicBezTo>
                  <a:pt x="744220" y="971870"/>
                  <a:pt x="869950" y="1007430"/>
                  <a:pt x="944880" y="966790"/>
                </a:cubicBezTo>
                <a:cubicBezTo>
                  <a:pt x="1019810" y="926150"/>
                  <a:pt x="998220" y="842330"/>
                  <a:pt x="1036320" y="730570"/>
                </a:cubicBezTo>
                <a:cubicBezTo>
                  <a:pt x="1074420" y="618810"/>
                  <a:pt x="1136650" y="264480"/>
                  <a:pt x="1173480" y="296230"/>
                </a:cubicBezTo>
                <a:cubicBezTo>
                  <a:pt x="1210310" y="327980"/>
                  <a:pt x="1231900" y="753430"/>
                  <a:pt x="1257300" y="921070"/>
                </a:cubicBezTo>
                <a:cubicBezTo>
                  <a:pt x="1282700" y="1088710"/>
                  <a:pt x="1306830" y="1316040"/>
                  <a:pt x="1325880" y="1302070"/>
                </a:cubicBezTo>
                <a:cubicBezTo>
                  <a:pt x="1344930" y="1288100"/>
                  <a:pt x="1358900" y="794070"/>
                  <a:pt x="1371600" y="837250"/>
                </a:cubicBezTo>
                <a:cubicBezTo>
                  <a:pt x="1384300" y="880430"/>
                  <a:pt x="1383030" y="1679260"/>
                  <a:pt x="1402080" y="1561150"/>
                </a:cubicBezTo>
                <a:cubicBezTo>
                  <a:pt x="1421130" y="1443040"/>
                  <a:pt x="1461770" y="268290"/>
                  <a:pt x="1485900" y="128590"/>
                </a:cubicBezTo>
                <a:cubicBezTo>
                  <a:pt x="1510030" y="-11110"/>
                  <a:pt x="1522730" y="703900"/>
                  <a:pt x="1546860" y="722950"/>
                </a:cubicBezTo>
                <a:cubicBezTo>
                  <a:pt x="1570990" y="742000"/>
                  <a:pt x="1606550" y="117160"/>
                  <a:pt x="1630680" y="242890"/>
                </a:cubicBezTo>
                <a:cubicBezTo>
                  <a:pt x="1654810" y="368620"/>
                  <a:pt x="1672590" y="1506540"/>
                  <a:pt x="1691640" y="1477330"/>
                </a:cubicBezTo>
                <a:cubicBezTo>
                  <a:pt x="1710690" y="1448120"/>
                  <a:pt x="1723390" y="62550"/>
                  <a:pt x="1744980" y="67630"/>
                </a:cubicBezTo>
                <a:cubicBezTo>
                  <a:pt x="1766570" y="72710"/>
                  <a:pt x="1790700" y="1517970"/>
                  <a:pt x="1821180" y="1507810"/>
                </a:cubicBezTo>
                <a:cubicBezTo>
                  <a:pt x="1851660" y="1497650"/>
                  <a:pt x="1901190" y="104460"/>
                  <a:pt x="1927860" y="6670"/>
                </a:cubicBezTo>
                <a:cubicBezTo>
                  <a:pt x="1954530" y="-91120"/>
                  <a:pt x="1959610" y="918530"/>
                  <a:pt x="1981200" y="921070"/>
                </a:cubicBezTo>
                <a:cubicBezTo>
                  <a:pt x="2002790" y="923610"/>
                  <a:pt x="2037080" y="-74610"/>
                  <a:pt x="2057400" y="21910"/>
                </a:cubicBezTo>
                <a:cubicBezTo>
                  <a:pt x="2077720" y="118430"/>
                  <a:pt x="2073910" y="1420180"/>
                  <a:pt x="2103120" y="1500190"/>
                </a:cubicBezTo>
                <a:cubicBezTo>
                  <a:pt x="2132330" y="1580200"/>
                  <a:pt x="2199640" y="548960"/>
                  <a:pt x="2232660" y="501970"/>
                </a:cubicBezTo>
                <a:cubicBezTo>
                  <a:pt x="2265680" y="454980"/>
                  <a:pt x="2280920" y="1177610"/>
                  <a:pt x="2301240" y="1218250"/>
                </a:cubicBezTo>
                <a:cubicBezTo>
                  <a:pt x="2321560" y="1258890"/>
                  <a:pt x="2331720" y="701360"/>
                  <a:pt x="2354580" y="745810"/>
                </a:cubicBezTo>
                <a:cubicBezTo>
                  <a:pt x="2377440" y="790260"/>
                  <a:pt x="2411730" y="1603060"/>
                  <a:pt x="2438400" y="1484950"/>
                </a:cubicBezTo>
                <a:cubicBezTo>
                  <a:pt x="2465070" y="1366840"/>
                  <a:pt x="2496820" y="138750"/>
                  <a:pt x="2514600" y="37150"/>
                </a:cubicBezTo>
                <a:cubicBezTo>
                  <a:pt x="2532380" y="-64450"/>
                  <a:pt x="2523490" y="871540"/>
                  <a:pt x="2545080" y="875350"/>
                </a:cubicBezTo>
                <a:cubicBezTo>
                  <a:pt x="2566670" y="879160"/>
                  <a:pt x="2618740" y="-20000"/>
                  <a:pt x="2644140" y="60010"/>
                </a:cubicBezTo>
                <a:cubicBezTo>
                  <a:pt x="2669540" y="140020"/>
                  <a:pt x="2677160" y="1307150"/>
                  <a:pt x="2697480" y="1355410"/>
                </a:cubicBezTo>
                <a:cubicBezTo>
                  <a:pt x="2717800" y="1403670"/>
                  <a:pt x="2740660" y="411800"/>
                  <a:pt x="2766060" y="349570"/>
                </a:cubicBezTo>
                <a:cubicBezTo>
                  <a:pt x="2791460" y="287340"/>
                  <a:pt x="2821940" y="950280"/>
                  <a:pt x="2849880" y="982030"/>
                </a:cubicBezTo>
                <a:cubicBezTo>
                  <a:pt x="2877820" y="1013780"/>
                  <a:pt x="2913380" y="466410"/>
                  <a:pt x="2933700" y="540070"/>
                </a:cubicBezTo>
                <a:cubicBezTo>
                  <a:pt x="2954020" y="613730"/>
                  <a:pt x="2952750" y="1349060"/>
                  <a:pt x="2971800" y="1423990"/>
                </a:cubicBezTo>
                <a:cubicBezTo>
                  <a:pt x="2990850" y="1498920"/>
                  <a:pt x="2997200" y="1060770"/>
                  <a:pt x="3048000" y="989650"/>
                </a:cubicBezTo>
                <a:cubicBezTo>
                  <a:pt x="3098800" y="918530"/>
                  <a:pt x="3276600" y="997270"/>
                  <a:pt x="3276600" y="997270"/>
                </a:cubicBezTo>
                <a:lnTo>
                  <a:pt x="4122420" y="989650"/>
                </a:lnTo>
                <a:cubicBezTo>
                  <a:pt x="4316730" y="988380"/>
                  <a:pt x="4406900" y="932500"/>
                  <a:pt x="4442460" y="98965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714047" y="932356"/>
            <a:ext cx="3867281" cy="1064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2" name="Connecteur droit avec flèche 31"/>
          <p:cNvCxnSpPr/>
          <p:nvPr/>
        </p:nvCxnSpPr>
        <p:spPr>
          <a:xfrm flipV="1">
            <a:off x="708123" y="101427"/>
            <a:ext cx="0" cy="876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617519" y="977727"/>
            <a:ext cx="35718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rme libre 33"/>
          <p:cNvSpPr/>
          <p:nvPr/>
        </p:nvSpPr>
        <p:spPr>
          <a:xfrm>
            <a:off x="722294" y="99025"/>
            <a:ext cx="3467100" cy="661709"/>
          </a:xfrm>
          <a:custGeom>
            <a:avLst/>
            <a:gdLst>
              <a:gd name="connsiteX0" fmla="*/ 0 w 5295900"/>
              <a:gd name="connsiteY0" fmla="*/ 549303 h 882278"/>
              <a:gd name="connsiteX1" fmla="*/ 850900 w 5295900"/>
              <a:gd name="connsiteY1" fmla="*/ 549303 h 882278"/>
              <a:gd name="connsiteX2" fmla="*/ 1181100 w 5295900"/>
              <a:gd name="connsiteY2" fmla="*/ 193703 h 882278"/>
              <a:gd name="connsiteX3" fmla="*/ 1270000 w 5295900"/>
              <a:gd name="connsiteY3" fmla="*/ 879503 h 882278"/>
              <a:gd name="connsiteX4" fmla="*/ 1485900 w 5295900"/>
              <a:gd name="connsiteY4" fmla="*/ 320703 h 882278"/>
              <a:gd name="connsiteX5" fmla="*/ 1587500 w 5295900"/>
              <a:gd name="connsiteY5" fmla="*/ 574703 h 882278"/>
              <a:gd name="connsiteX6" fmla="*/ 1727200 w 5295900"/>
              <a:gd name="connsiteY6" fmla="*/ 3203 h 882278"/>
              <a:gd name="connsiteX7" fmla="*/ 1828800 w 5295900"/>
              <a:gd name="connsiteY7" fmla="*/ 879503 h 882278"/>
              <a:gd name="connsiteX8" fmla="*/ 2019300 w 5295900"/>
              <a:gd name="connsiteY8" fmla="*/ 295303 h 882278"/>
              <a:gd name="connsiteX9" fmla="*/ 2159000 w 5295900"/>
              <a:gd name="connsiteY9" fmla="*/ 727103 h 882278"/>
              <a:gd name="connsiteX10" fmla="*/ 2273300 w 5295900"/>
              <a:gd name="connsiteY10" fmla="*/ 193703 h 882278"/>
              <a:gd name="connsiteX11" fmla="*/ 2425700 w 5295900"/>
              <a:gd name="connsiteY11" fmla="*/ 816003 h 882278"/>
              <a:gd name="connsiteX12" fmla="*/ 2603500 w 5295900"/>
              <a:gd name="connsiteY12" fmla="*/ 168303 h 882278"/>
              <a:gd name="connsiteX13" fmla="*/ 2717800 w 5295900"/>
              <a:gd name="connsiteY13" fmla="*/ 473103 h 882278"/>
              <a:gd name="connsiteX14" fmla="*/ 2832100 w 5295900"/>
              <a:gd name="connsiteY14" fmla="*/ 28603 h 882278"/>
              <a:gd name="connsiteX15" fmla="*/ 2971800 w 5295900"/>
              <a:gd name="connsiteY15" fmla="*/ 841403 h 882278"/>
              <a:gd name="connsiteX16" fmla="*/ 3149600 w 5295900"/>
              <a:gd name="connsiteY16" fmla="*/ 257203 h 882278"/>
              <a:gd name="connsiteX17" fmla="*/ 3276600 w 5295900"/>
              <a:gd name="connsiteY17" fmla="*/ 625503 h 882278"/>
              <a:gd name="connsiteX18" fmla="*/ 3429000 w 5295900"/>
              <a:gd name="connsiteY18" fmla="*/ 358803 h 882278"/>
              <a:gd name="connsiteX19" fmla="*/ 3733800 w 5295900"/>
              <a:gd name="connsiteY19" fmla="*/ 498503 h 882278"/>
              <a:gd name="connsiteX20" fmla="*/ 3949700 w 5295900"/>
              <a:gd name="connsiteY20" fmla="*/ 384203 h 882278"/>
              <a:gd name="connsiteX21" fmla="*/ 4470400 w 5295900"/>
              <a:gd name="connsiteY21" fmla="*/ 473103 h 882278"/>
              <a:gd name="connsiteX22" fmla="*/ 4851400 w 5295900"/>
              <a:gd name="connsiteY22" fmla="*/ 485803 h 882278"/>
              <a:gd name="connsiteX23" fmla="*/ 5295900 w 5295900"/>
              <a:gd name="connsiteY23" fmla="*/ 485803 h 88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95900" h="882278">
                <a:moveTo>
                  <a:pt x="0" y="549303"/>
                </a:moveTo>
                <a:cubicBezTo>
                  <a:pt x="327025" y="578936"/>
                  <a:pt x="654050" y="608570"/>
                  <a:pt x="850900" y="549303"/>
                </a:cubicBezTo>
                <a:cubicBezTo>
                  <a:pt x="1047750" y="490036"/>
                  <a:pt x="1111250" y="138670"/>
                  <a:pt x="1181100" y="193703"/>
                </a:cubicBezTo>
                <a:cubicBezTo>
                  <a:pt x="1250950" y="248736"/>
                  <a:pt x="1219200" y="858336"/>
                  <a:pt x="1270000" y="879503"/>
                </a:cubicBezTo>
                <a:cubicBezTo>
                  <a:pt x="1320800" y="900670"/>
                  <a:pt x="1432983" y="371503"/>
                  <a:pt x="1485900" y="320703"/>
                </a:cubicBezTo>
                <a:cubicBezTo>
                  <a:pt x="1538817" y="269903"/>
                  <a:pt x="1547283" y="627620"/>
                  <a:pt x="1587500" y="574703"/>
                </a:cubicBezTo>
                <a:cubicBezTo>
                  <a:pt x="1627717" y="521786"/>
                  <a:pt x="1686983" y="-47597"/>
                  <a:pt x="1727200" y="3203"/>
                </a:cubicBezTo>
                <a:cubicBezTo>
                  <a:pt x="1767417" y="54003"/>
                  <a:pt x="1780117" y="830820"/>
                  <a:pt x="1828800" y="879503"/>
                </a:cubicBezTo>
                <a:cubicBezTo>
                  <a:pt x="1877483" y="928186"/>
                  <a:pt x="1964267" y="320703"/>
                  <a:pt x="2019300" y="295303"/>
                </a:cubicBezTo>
                <a:cubicBezTo>
                  <a:pt x="2074333" y="269903"/>
                  <a:pt x="2116667" y="744036"/>
                  <a:pt x="2159000" y="727103"/>
                </a:cubicBezTo>
                <a:cubicBezTo>
                  <a:pt x="2201333" y="710170"/>
                  <a:pt x="2228850" y="178886"/>
                  <a:pt x="2273300" y="193703"/>
                </a:cubicBezTo>
                <a:cubicBezTo>
                  <a:pt x="2317750" y="208520"/>
                  <a:pt x="2370667" y="820236"/>
                  <a:pt x="2425700" y="816003"/>
                </a:cubicBezTo>
                <a:cubicBezTo>
                  <a:pt x="2480733" y="811770"/>
                  <a:pt x="2554817" y="225453"/>
                  <a:pt x="2603500" y="168303"/>
                </a:cubicBezTo>
                <a:cubicBezTo>
                  <a:pt x="2652183" y="111153"/>
                  <a:pt x="2679700" y="496386"/>
                  <a:pt x="2717800" y="473103"/>
                </a:cubicBezTo>
                <a:cubicBezTo>
                  <a:pt x="2755900" y="449820"/>
                  <a:pt x="2789767" y="-32780"/>
                  <a:pt x="2832100" y="28603"/>
                </a:cubicBezTo>
                <a:cubicBezTo>
                  <a:pt x="2874433" y="89986"/>
                  <a:pt x="2918883" y="803303"/>
                  <a:pt x="2971800" y="841403"/>
                </a:cubicBezTo>
                <a:cubicBezTo>
                  <a:pt x="3024717" y="879503"/>
                  <a:pt x="3098800" y="293186"/>
                  <a:pt x="3149600" y="257203"/>
                </a:cubicBezTo>
                <a:cubicBezTo>
                  <a:pt x="3200400" y="221220"/>
                  <a:pt x="3230033" y="608570"/>
                  <a:pt x="3276600" y="625503"/>
                </a:cubicBezTo>
                <a:cubicBezTo>
                  <a:pt x="3323167" y="642436"/>
                  <a:pt x="3352800" y="379970"/>
                  <a:pt x="3429000" y="358803"/>
                </a:cubicBezTo>
                <a:cubicBezTo>
                  <a:pt x="3505200" y="337636"/>
                  <a:pt x="3647017" y="494270"/>
                  <a:pt x="3733800" y="498503"/>
                </a:cubicBezTo>
                <a:cubicBezTo>
                  <a:pt x="3820583" y="502736"/>
                  <a:pt x="3826933" y="388436"/>
                  <a:pt x="3949700" y="384203"/>
                </a:cubicBezTo>
                <a:cubicBezTo>
                  <a:pt x="4072467" y="379970"/>
                  <a:pt x="4320117" y="456170"/>
                  <a:pt x="4470400" y="473103"/>
                </a:cubicBezTo>
                <a:cubicBezTo>
                  <a:pt x="4620683" y="490036"/>
                  <a:pt x="4713817" y="483686"/>
                  <a:pt x="4851400" y="485803"/>
                </a:cubicBezTo>
                <a:cubicBezTo>
                  <a:pt x="4988983" y="487920"/>
                  <a:pt x="5295900" y="485803"/>
                  <a:pt x="5295900" y="48580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/>
          <p:cNvSpPr/>
          <p:nvPr/>
        </p:nvSpPr>
        <p:spPr>
          <a:xfrm>
            <a:off x="728218" y="133084"/>
            <a:ext cx="3724274" cy="764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/>
          <p:cNvSpPr/>
          <p:nvPr/>
        </p:nvSpPr>
        <p:spPr>
          <a:xfrm>
            <a:off x="396240" y="-175278"/>
            <a:ext cx="6148382" cy="2433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8" name="Rectangle 37"/>
          <p:cNvSpPr/>
          <p:nvPr/>
        </p:nvSpPr>
        <p:spPr>
          <a:xfrm>
            <a:off x="728218" y="68886"/>
            <a:ext cx="3861284" cy="823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e 3"/>
          <p:cNvGrpSpPr/>
          <p:nvPr/>
        </p:nvGrpSpPr>
        <p:grpSpPr>
          <a:xfrm>
            <a:off x="136081" y="2076656"/>
            <a:ext cx="5678759" cy="2936367"/>
            <a:chOff x="242401" y="2616475"/>
            <a:chExt cx="7571678" cy="3915156"/>
          </a:xfrm>
        </p:grpSpPr>
        <p:grpSp>
          <p:nvGrpSpPr>
            <p:cNvPr id="2" name="Groupe 1"/>
            <p:cNvGrpSpPr/>
            <p:nvPr/>
          </p:nvGrpSpPr>
          <p:grpSpPr>
            <a:xfrm>
              <a:off x="242401" y="2616475"/>
              <a:ext cx="7571678" cy="3915156"/>
              <a:chOff x="414075" y="2616475"/>
              <a:chExt cx="7571678" cy="3915156"/>
            </a:xfrm>
          </p:grpSpPr>
          <p:sp>
            <p:nvSpPr>
              <p:cNvPr id="5" name="Cube 4"/>
              <p:cNvSpPr/>
              <p:nvPr/>
            </p:nvSpPr>
            <p:spPr>
              <a:xfrm>
                <a:off x="414075" y="4892402"/>
                <a:ext cx="7571678" cy="1639229"/>
              </a:xfrm>
              <a:prstGeom prst="cube">
                <a:avLst>
                  <a:gd name="adj" fmla="val 75340"/>
                </a:avLst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9145" y="2616475"/>
                <a:ext cx="2223329" cy="3315492"/>
              </a:xfrm>
              <a:prstGeom prst="rect">
                <a:avLst/>
              </a:prstGeom>
            </p:spPr>
          </p:pic>
        </p:grpSp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374" y="3535080"/>
              <a:ext cx="1978944" cy="2289836"/>
            </a:xfrm>
            <a:prstGeom prst="rect">
              <a:avLst/>
            </a:prstGeom>
          </p:spPr>
        </p:pic>
      </p:grpSp>
      <p:cxnSp>
        <p:nvCxnSpPr>
          <p:cNvPr id="24" name="Connecteur droit avec flèche 23"/>
          <p:cNvCxnSpPr/>
          <p:nvPr/>
        </p:nvCxnSpPr>
        <p:spPr>
          <a:xfrm flipV="1">
            <a:off x="880524" y="1326252"/>
            <a:ext cx="0" cy="876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789920" y="2202552"/>
            <a:ext cx="35718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464633" y="1079284"/>
            <a:ext cx="23006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Signal = </a:t>
            </a:r>
            <a:r>
              <a:rPr lang="fr-FR" sz="1350" dirty="0" err="1">
                <a:solidFill>
                  <a:srgbClr val="FF0000"/>
                </a:solidFill>
              </a:rPr>
              <a:t>nothing</a:t>
            </a:r>
            <a:r>
              <a:rPr lang="fr-FR" sz="1350" dirty="0"/>
              <a:t> + </a:t>
            </a:r>
            <a:r>
              <a:rPr lang="fr-FR" sz="1350" dirty="0" err="1">
                <a:solidFill>
                  <a:srgbClr val="0070C0"/>
                </a:solidFill>
              </a:rPr>
              <a:t>measure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3" name="Forme libre 2"/>
          <p:cNvSpPr/>
          <p:nvPr/>
        </p:nvSpPr>
        <p:spPr>
          <a:xfrm flipV="1">
            <a:off x="894695" y="1299134"/>
            <a:ext cx="3331845" cy="1014983"/>
          </a:xfrm>
          <a:custGeom>
            <a:avLst/>
            <a:gdLst>
              <a:gd name="connsiteX0" fmla="*/ 0 w 4442460"/>
              <a:gd name="connsiteY0" fmla="*/ 982030 h 1573051"/>
              <a:gd name="connsiteX1" fmla="*/ 586740 w 4442460"/>
              <a:gd name="connsiteY1" fmla="*/ 974410 h 1573051"/>
              <a:gd name="connsiteX2" fmla="*/ 944880 w 4442460"/>
              <a:gd name="connsiteY2" fmla="*/ 966790 h 1573051"/>
              <a:gd name="connsiteX3" fmla="*/ 1036320 w 4442460"/>
              <a:gd name="connsiteY3" fmla="*/ 730570 h 1573051"/>
              <a:gd name="connsiteX4" fmla="*/ 1173480 w 4442460"/>
              <a:gd name="connsiteY4" fmla="*/ 296230 h 1573051"/>
              <a:gd name="connsiteX5" fmla="*/ 1257300 w 4442460"/>
              <a:gd name="connsiteY5" fmla="*/ 921070 h 1573051"/>
              <a:gd name="connsiteX6" fmla="*/ 1325880 w 4442460"/>
              <a:gd name="connsiteY6" fmla="*/ 1302070 h 1573051"/>
              <a:gd name="connsiteX7" fmla="*/ 1371600 w 4442460"/>
              <a:gd name="connsiteY7" fmla="*/ 837250 h 1573051"/>
              <a:gd name="connsiteX8" fmla="*/ 1402080 w 4442460"/>
              <a:gd name="connsiteY8" fmla="*/ 1561150 h 1573051"/>
              <a:gd name="connsiteX9" fmla="*/ 1485900 w 4442460"/>
              <a:gd name="connsiteY9" fmla="*/ 128590 h 1573051"/>
              <a:gd name="connsiteX10" fmla="*/ 1546860 w 4442460"/>
              <a:gd name="connsiteY10" fmla="*/ 722950 h 1573051"/>
              <a:gd name="connsiteX11" fmla="*/ 1630680 w 4442460"/>
              <a:gd name="connsiteY11" fmla="*/ 242890 h 1573051"/>
              <a:gd name="connsiteX12" fmla="*/ 1691640 w 4442460"/>
              <a:gd name="connsiteY12" fmla="*/ 1477330 h 1573051"/>
              <a:gd name="connsiteX13" fmla="*/ 1744980 w 4442460"/>
              <a:gd name="connsiteY13" fmla="*/ 67630 h 1573051"/>
              <a:gd name="connsiteX14" fmla="*/ 1821180 w 4442460"/>
              <a:gd name="connsiteY14" fmla="*/ 1507810 h 1573051"/>
              <a:gd name="connsiteX15" fmla="*/ 1927860 w 4442460"/>
              <a:gd name="connsiteY15" fmla="*/ 6670 h 1573051"/>
              <a:gd name="connsiteX16" fmla="*/ 1981200 w 4442460"/>
              <a:gd name="connsiteY16" fmla="*/ 921070 h 1573051"/>
              <a:gd name="connsiteX17" fmla="*/ 2057400 w 4442460"/>
              <a:gd name="connsiteY17" fmla="*/ 21910 h 1573051"/>
              <a:gd name="connsiteX18" fmla="*/ 2103120 w 4442460"/>
              <a:gd name="connsiteY18" fmla="*/ 1500190 h 1573051"/>
              <a:gd name="connsiteX19" fmla="*/ 2232660 w 4442460"/>
              <a:gd name="connsiteY19" fmla="*/ 501970 h 1573051"/>
              <a:gd name="connsiteX20" fmla="*/ 2301240 w 4442460"/>
              <a:gd name="connsiteY20" fmla="*/ 1218250 h 1573051"/>
              <a:gd name="connsiteX21" fmla="*/ 2354580 w 4442460"/>
              <a:gd name="connsiteY21" fmla="*/ 745810 h 1573051"/>
              <a:gd name="connsiteX22" fmla="*/ 2438400 w 4442460"/>
              <a:gd name="connsiteY22" fmla="*/ 1484950 h 1573051"/>
              <a:gd name="connsiteX23" fmla="*/ 2514600 w 4442460"/>
              <a:gd name="connsiteY23" fmla="*/ 37150 h 1573051"/>
              <a:gd name="connsiteX24" fmla="*/ 2545080 w 4442460"/>
              <a:gd name="connsiteY24" fmla="*/ 875350 h 1573051"/>
              <a:gd name="connsiteX25" fmla="*/ 2644140 w 4442460"/>
              <a:gd name="connsiteY25" fmla="*/ 60010 h 1573051"/>
              <a:gd name="connsiteX26" fmla="*/ 2697480 w 4442460"/>
              <a:gd name="connsiteY26" fmla="*/ 1355410 h 1573051"/>
              <a:gd name="connsiteX27" fmla="*/ 2766060 w 4442460"/>
              <a:gd name="connsiteY27" fmla="*/ 349570 h 1573051"/>
              <a:gd name="connsiteX28" fmla="*/ 2849880 w 4442460"/>
              <a:gd name="connsiteY28" fmla="*/ 982030 h 1573051"/>
              <a:gd name="connsiteX29" fmla="*/ 2933700 w 4442460"/>
              <a:gd name="connsiteY29" fmla="*/ 540070 h 1573051"/>
              <a:gd name="connsiteX30" fmla="*/ 2971800 w 4442460"/>
              <a:gd name="connsiteY30" fmla="*/ 1423990 h 1573051"/>
              <a:gd name="connsiteX31" fmla="*/ 3048000 w 4442460"/>
              <a:gd name="connsiteY31" fmla="*/ 989650 h 1573051"/>
              <a:gd name="connsiteX32" fmla="*/ 3276600 w 4442460"/>
              <a:gd name="connsiteY32" fmla="*/ 997270 h 1573051"/>
              <a:gd name="connsiteX33" fmla="*/ 4122420 w 4442460"/>
              <a:gd name="connsiteY33" fmla="*/ 989650 h 1573051"/>
              <a:gd name="connsiteX34" fmla="*/ 4442460 w 4442460"/>
              <a:gd name="connsiteY34" fmla="*/ 989650 h 157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42460" h="1573051">
                <a:moveTo>
                  <a:pt x="0" y="982030"/>
                </a:moveTo>
                <a:lnTo>
                  <a:pt x="586740" y="974410"/>
                </a:lnTo>
                <a:cubicBezTo>
                  <a:pt x="744220" y="971870"/>
                  <a:pt x="869950" y="1007430"/>
                  <a:pt x="944880" y="966790"/>
                </a:cubicBezTo>
                <a:cubicBezTo>
                  <a:pt x="1019810" y="926150"/>
                  <a:pt x="998220" y="842330"/>
                  <a:pt x="1036320" y="730570"/>
                </a:cubicBezTo>
                <a:cubicBezTo>
                  <a:pt x="1074420" y="618810"/>
                  <a:pt x="1136650" y="264480"/>
                  <a:pt x="1173480" y="296230"/>
                </a:cubicBezTo>
                <a:cubicBezTo>
                  <a:pt x="1210310" y="327980"/>
                  <a:pt x="1231900" y="753430"/>
                  <a:pt x="1257300" y="921070"/>
                </a:cubicBezTo>
                <a:cubicBezTo>
                  <a:pt x="1282700" y="1088710"/>
                  <a:pt x="1306830" y="1316040"/>
                  <a:pt x="1325880" y="1302070"/>
                </a:cubicBezTo>
                <a:cubicBezTo>
                  <a:pt x="1344930" y="1288100"/>
                  <a:pt x="1358900" y="794070"/>
                  <a:pt x="1371600" y="837250"/>
                </a:cubicBezTo>
                <a:cubicBezTo>
                  <a:pt x="1384300" y="880430"/>
                  <a:pt x="1383030" y="1679260"/>
                  <a:pt x="1402080" y="1561150"/>
                </a:cubicBezTo>
                <a:cubicBezTo>
                  <a:pt x="1421130" y="1443040"/>
                  <a:pt x="1461770" y="268290"/>
                  <a:pt x="1485900" y="128590"/>
                </a:cubicBezTo>
                <a:cubicBezTo>
                  <a:pt x="1510030" y="-11110"/>
                  <a:pt x="1522730" y="703900"/>
                  <a:pt x="1546860" y="722950"/>
                </a:cubicBezTo>
                <a:cubicBezTo>
                  <a:pt x="1570990" y="742000"/>
                  <a:pt x="1606550" y="117160"/>
                  <a:pt x="1630680" y="242890"/>
                </a:cubicBezTo>
                <a:cubicBezTo>
                  <a:pt x="1654810" y="368620"/>
                  <a:pt x="1672590" y="1506540"/>
                  <a:pt x="1691640" y="1477330"/>
                </a:cubicBezTo>
                <a:cubicBezTo>
                  <a:pt x="1710690" y="1448120"/>
                  <a:pt x="1723390" y="62550"/>
                  <a:pt x="1744980" y="67630"/>
                </a:cubicBezTo>
                <a:cubicBezTo>
                  <a:pt x="1766570" y="72710"/>
                  <a:pt x="1790700" y="1517970"/>
                  <a:pt x="1821180" y="1507810"/>
                </a:cubicBezTo>
                <a:cubicBezTo>
                  <a:pt x="1851660" y="1497650"/>
                  <a:pt x="1901190" y="104460"/>
                  <a:pt x="1927860" y="6670"/>
                </a:cubicBezTo>
                <a:cubicBezTo>
                  <a:pt x="1954530" y="-91120"/>
                  <a:pt x="1959610" y="918530"/>
                  <a:pt x="1981200" y="921070"/>
                </a:cubicBezTo>
                <a:cubicBezTo>
                  <a:pt x="2002790" y="923610"/>
                  <a:pt x="2037080" y="-74610"/>
                  <a:pt x="2057400" y="21910"/>
                </a:cubicBezTo>
                <a:cubicBezTo>
                  <a:pt x="2077720" y="118430"/>
                  <a:pt x="2073910" y="1420180"/>
                  <a:pt x="2103120" y="1500190"/>
                </a:cubicBezTo>
                <a:cubicBezTo>
                  <a:pt x="2132330" y="1580200"/>
                  <a:pt x="2199640" y="548960"/>
                  <a:pt x="2232660" y="501970"/>
                </a:cubicBezTo>
                <a:cubicBezTo>
                  <a:pt x="2265680" y="454980"/>
                  <a:pt x="2280920" y="1177610"/>
                  <a:pt x="2301240" y="1218250"/>
                </a:cubicBezTo>
                <a:cubicBezTo>
                  <a:pt x="2321560" y="1258890"/>
                  <a:pt x="2331720" y="701360"/>
                  <a:pt x="2354580" y="745810"/>
                </a:cubicBezTo>
                <a:cubicBezTo>
                  <a:pt x="2377440" y="790260"/>
                  <a:pt x="2411730" y="1603060"/>
                  <a:pt x="2438400" y="1484950"/>
                </a:cubicBezTo>
                <a:cubicBezTo>
                  <a:pt x="2465070" y="1366840"/>
                  <a:pt x="2496820" y="138750"/>
                  <a:pt x="2514600" y="37150"/>
                </a:cubicBezTo>
                <a:cubicBezTo>
                  <a:pt x="2532380" y="-64450"/>
                  <a:pt x="2523490" y="871540"/>
                  <a:pt x="2545080" y="875350"/>
                </a:cubicBezTo>
                <a:cubicBezTo>
                  <a:pt x="2566670" y="879160"/>
                  <a:pt x="2618740" y="-20000"/>
                  <a:pt x="2644140" y="60010"/>
                </a:cubicBezTo>
                <a:cubicBezTo>
                  <a:pt x="2669540" y="140020"/>
                  <a:pt x="2677160" y="1307150"/>
                  <a:pt x="2697480" y="1355410"/>
                </a:cubicBezTo>
                <a:cubicBezTo>
                  <a:pt x="2717800" y="1403670"/>
                  <a:pt x="2740660" y="411800"/>
                  <a:pt x="2766060" y="349570"/>
                </a:cubicBezTo>
                <a:cubicBezTo>
                  <a:pt x="2791460" y="287340"/>
                  <a:pt x="2821940" y="950280"/>
                  <a:pt x="2849880" y="982030"/>
                </a:cubicBezTo>
                <a:cubicBezTo>
                  <a:pt x="2877820" y="1013780"/>
                  <a:pt x="2913380" y="466410"/>
                  <a:pt x="2933700" y="540070"/>
                </a:cubicBezTo>
                <a:cubicBezTo>
                  <a:pt x="2954020" y="613730"/>
                  <a:pt x="2952750" y="1349060"/>
                  <a:pt x="2971800" y="1423990"/>
                </a:cubicBezTo>
                <a:cubicBezTo>
                  <a:pt x="2990850" y="1498920"/>
                  <a:pt x="2997200" y="1060770"/>
                  <a:pt x="3048000" y="989650"/>
                </a:cubicBezTo>
                <a:cubicBezTo>
                  <a:pt x="3098800" y="918530"/>
                  <a:pt x="3276600" y="997270"/>
                  <a:pt x="3276600" y="997270"/>
                </a:cubicBezTo>
                <a:lnTo>
                  <a:pt x="4122420" y="989650"/>
                </a:lnTo>
                <a:cubicBezTo>
                  <a:pt x="4316730" y="988380"/>
                  <a:pt x="4406900" y="932500"/>
                  <a:pt x="4442460" y="98965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5" name="Connecteur droit avec flèche 44"/>
          <p:cNvCxnSpPr/>
          <p:nvPr/>
        </p:nvCxnSpPr>
        <p:spPr>
          <a:xfrm flipV="1">
            <a:off x="867507" y="239698"/>
            <a:ext cx="0" cy="876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776903" y="1115998"/>
            <a:ext cx="35718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orme libre 46"/>
          <p:cNvSpPr/>
          <p:nvPr/>
        </p:nvSpPr>
        <p:spPr>
          <a:xfrm>
            <a:off x="881678" y="237295"/>
            <a:ext cx="3467100" cy="661709"/>
          </a:xfrm>
          <a:custGeom>
            <a:avLst/>
            <a:gdLst>
              <a:gd name="connsiteX0" fmla="*/ 0 w 5295900"/>
              <a:gd name="connsiteY0" fmla="*/ 549303 h 882278"/>
              <a:gd name="connsiteX1" fmla="*/ 850900 w 5295900"/>
              <a:gd name="connsiteY1" fmla="*/ 549303 h 882278"/>
              <a:gd name="connsiteX2" fmla="*/ 1181100 w 5295900"/>
              <a:gd name="connsiteY2" fmla="*/ 193703 h 882278"/>
              <a:gd name="connsiteX3" fmla="*/ 1270000 w 5295900"/>
              <a:gd name="connsiteY3" fmla="*/ 879503 h 882278"/>
              <a:gd name="connsiteX4" fmla="*/ 1485900 w 5295900"/>
              <a:gd name="connsiteY4" fmla="*/ 320703 h 882278"/>
              <a:gd name="connsiteX5" fmla="*/ 1587500 w 5295900"/>
              <a:gd name="connsiteY5" fmla="*/ 574703 h 882278"/>
              <a:gd name="connsiteX6" fmla="*/ 1727200 w 5295900"/>
              <a:gd name="connsiteY6" fmla="*/ 3203 h 882278"/>
              <a:gd name="connsiteX7" fmla="*/ 1828800 w 5295900"/>
              <a:gd name="connsiteY7" fmla="*/ 879503 h 882278"/>
              <a:gd name="connsiteX8" fmla="*/ 2019300 w 5295900"/>
              <a:gd name="connsiteY8" fmla="*/ 295303 h 882278"/>
              <a:gd name="connsiteX9" fmla="*/ 2159000 w 5295900"/>
              <a:gd name="connsiteY9" fmla="*/ 727103 h 882278"/>
              <a:gd name="connsiteX10" fmla="*/ 2273300 w 5295900"/>
              <a:gd name="connsiteY10" fmla="*/ 193703 h 882278"/>
              <a:gd name="connsiteX11" fmla="*/ 2425700 w 5295900"/>
              <a:gd name="connsiteY11" fmla="*/ 816003 h 882278"/>
              <a:gd name="connsiteX12" fmla="*/ 2603500 w 5295900"/>
              <a:gd name="connsiteY12" fmla="*/ 168303 h 882278"/>
              <a:gd name="connsiteX13" fmla="*/ 2717800 w 5295900"/>
              <a:gd name="connsiteY13" fmla="*/ 473103 h 882278"/>
              <a:gd name="connsiteX14" fmla="*/ 2832100 w 5295900"/>
              <a:gd name="connsiteY14" fmla="*/ 28603 h 882278"/>
              <a:gd name="connsiteX15" fmla="*/ 2971800 w 5295900"/>
              <a:gd name="connsiteY15" fmla="*/ 841403 h 882278"/>
              <a:gd name="connsiteX16" fmla="*/ 3149600 w 5295900"/>
              <a:gd name="connsiteY16" fmla="*/ 257203 h 882278"/>
              <a:gd name="connsiteX17" fmla="*/ 3276600 w 5295900"/>
              <a:gd name="connsiteY17" fmla="*/ 625503 h 882278"/>
              <a:gd name="connsiteX18" fmla="*/ 3429000 w 5295900"/>
              <a:gd name="connsiteY18" fmla="*/ 358803 h 882278"/>
              <a:gd name="connsiteX19" fmla="*/ 3733800 w 5295900"/>
              <a:gd name="connsiteY19" fmla="*/ 498503 h 882278"/>
              <a:gd name="connsiteX20" fmla="*/ 3949700 w 5295900"/>
              <a:gd name="connsiteY20" fmla="*/ 384203 h 882278"/>
              <a:gd name="connsiteX21" fmla="*/ 4470400 w 5295900"/>
              <a:gd name="connsiteY21" fmla="*/ 473103 h 882278"/>
              <a:gd name="connsiteX22" fmla="*/ 4851400 w 5295900"/>
              <a:gd name="connsiteY22" fmla="*/ 485803 h 882278"/>
              <a:gd name="connsiteX23" fmla="*/ 5295900 w 5295900"/>
              <a:gd name="connsiteY23" fmla="*/ 485803 h 88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95900" h="882278">
                <a:moveTo>
                  <a:pt x="0" y="549303"/>
                </a:moveTo>
                <a:cubicBezTo>
                  <a:pt x="327025" y="578936"/>
                  <a:pt x="654050" y="608570"/>
                  <a:pt x="850900" y="549303"/>
                </a:cubicBezTo>
                <a:cubicBezTo>
                  <a:pt x="1047750" y="490036"/>
                  <a:pt x="1111250" y="138670"/>
                  <a:pt x="1181100" y="193703"/>
                </a:cubicBezTo>
                <a:cubicBezTo>
                  <a:pt x="1250950" y="248736"/>
                  <a:pt x="1219200" y="858336"/>
                  <a:pt x="1270000" y="879503"/>
                </a:cubicBezTo>
                <a:cubicBezTo>
                  <a:pt x="1320800" y="900670"/>
                  <a:pt x="1432983" y="371503"/>
                  <a:pt x="1485900" y="320703"/>
                </a:cubicBezTo>
                <a:cubicBezTo>
                  <a:pt x="1538817" y="269903"/>
                  <a:pt x="1547283" y="627620"/>
                  <a:pt x="1587500" y="574703"/>
                </a:cubicBezTo>
                <a:cubicBezTo>
                  <a:pt x="1627717" y="521786"/>
                  <a:pt x="1686983" y="-47597"/>
                  <a:pt x="1727200" y="3203"/>
                </a:cubicBezTo>
                <a:cubicBezTo>
                  <a:pt x="1767417" y="54003"/>
                  <a:pt x="1780117" y="830820"/>
                  <a:pt x="1828800" y="879503"/>
                </a:cubicBezTo>
                <a:cubicBezTo>
                  <a:pt x="1877483" y="928186"/>
                  <a:pt x="1964267" y="320703"/>
                  <a:pt x="2019300" y="295303"/>
                </a:cubicBezTo>
                <a:cubicBezTo>
                  <a:pt x="2074333" y="269903"/>
                  <a:pt x="2116667" y="744036"/>
                  <a:pt x="2159000" y="727103"/>
                </a:cubicBezTo>
                <a:cubicBezTo>
                  <a:pt x="2201333" y="710170"/>
                  <a:pt x="2228850" y="178886"/>
                  <a:pt x="2273300" y="193703"/>
                </a:cubicBezTo>
                <a:cubicBezTo>
                  <a:pt x="2317750" y="208520"/>
                  <a:pt x="2370667" y="820236"/>
                  <a:pt x="2425700" y="816003"/>
                </a:cubicBezTo>
                <a:cubicBezTo>
                  <a:pt x="2480733" y="811770"/>
                  <a:pt x="2554817" y="225453"/>
                  <a:pt x="2603500" y="168303"/>
                </a:cubicBezTo>
                <a:cubicBezTo>
                  <a:pt x="2652183" y="111153"/>
                  <a:pt x="2679700" y="496386"/>
                  <a:pt x="2717800" y="473103"/>
                </a:cubicBezTo>
                <a:cubicBezTo>
                  <a:pt x="2755900" y="449820"/>
                  <a:pt x="2789767" y="-32780"/>
                  <a:pt x="2832100" y="28603"/>
                </a:cubicBezTo>
                <a:cubicBezTo>
                  <a:pt x="2874433" y="89986"/>
                  <a:pt x="2918883" y="803303"/>
                  <a:pt x="2971800" y="841403"/>
                </a:cubicBezTo>
                <a:cubicBezTo>
                  <a:pt x="3024717" y="879503"/>
                  <a:pt x="3098800" y="293186"/>
                  <a:pt x="3149600" y="257203"/>
                </a:cubicBezTo>
                <a:cubicBezTo>
                  <a:pt x="3200400" y="221220"/>
                  <a:pt x="3230033" y="608570"/>
                  <a:pt x="3276600" y="625503"/>
                </a:cubicBezTo>
                <a:cubicBezTo>
                  <a:pt x="3323167" y="642436"/>
                  <a:pt x="3352800" y="379970"/>
                  <a:pt x="3429000" y="358803"/>
                </a:cubicBezTo>
                <a:cubicBezTo>
                  <a:pt x="3505200" y="337636"/>
                  <a:pt x="3647017" y="494270"/>
                  <a:pt x="3733800" y="498503"/>
                </a:cubicBezTo>
                <a:cubicBezTo>
                  <a:pt x="3820583" y="502736"/>
                  <a:pt x="3826933" y="388436"/>
                  <a:pt x="3949700" y="384203"/>
                </a:cubicBezTo>
                <a:cubicBezTo>
                  <a:pt x="4072467" y="379970"/>
                  <a:pt x="4320117" y="456170"/>
                  <a:pt x="4470400" y="473103"/>
                </a:cubicBezTo>
                <a:cubicBezTo>
                  <a:pt x="4620683" y="490036"/>
                  <a:pt x="4713817" y="483686"/>
                  <a:pt x="4851400" y="485803"/>
                </a:cubicBezTo>
                <a:cubicBezTo>
                  <a:pt x="4988983" y="487920"/>
                  <a:pt x="5295900" y="485803"/>
                  <a:pt x="5295900" y="48580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Forme libre 47"/>
          <p:cNvSpPr/>
          <p:nvPr/>
        </p:nvSpPr>
        <p:spPr>
          <a:xfrm>
            <a:off x="891201" y="474349"/>
            <a:ext cx="3384550" cy="217670"/>
          </a:xfrm>
          <a:custGeom>
            <a:avLst/>
            <a:gdLst>
              <a:gd name="connsiteX0" fmla="*/ 0 w 4512733"/>
              <a:gd name="connsiteY0" fmla="*/ 237465 h 290227"/>
              <a:gd name="connsiteX1" fmla="*/ 668867 w 4512733"/>
              <a:gd name="connsiteY1" fmla="*/ 228999 h 290227"/>
              <a:gd name="connsiteX2" fmla="*/ 1109133 w 4512733"/>
              <a:gd name="connsiteY2" fmla="*/ 195132 h 290227"/>
              <a:gd name="connsiteX3" fmla="*/ 1236133 w 4512733"/>
              <a:gd name="connsiteY3" fmla="*/ 34265 h 290227"/>
              <a:gd name="connsiteX4" fmla="*/ 1286933 w 4512733"/>
              <a:gd name="connsiteY4" fmla="*/ 288265 h 290227"/>
              <a:gd name="connsiteX5" fmla="*/ 1371600 w 4512733"/>
              <a:gd name="connsiteY5" fmla="*/ 152799 h 290227"/>
              <a:gd name="connsiteX6" fmla="*/ 1456267 w 4512733"/>
              <a:gd name="connsiteY6" fmla="*/ 169732 h 290227"/>
              <a:gd name="connsiteX7" fmla="*/ 1490133 w 4512733"/>
              <a:gd name="connsiteY7" fmla="*/ 42732 h 290227"/>
              <a:gd name="connsiteX8" fmla="*/ 1532467 w 4512733"/>
              <a:gd name="connsiteY8" fmla="*/ 228999 h 290227"/>
              <a:gd name="connsiteX9" fmla="*/ 1583267 w 4512733"/>
              <a:gd name="connsiteY9" fmla="*/ 135865 h 290227"/>
              <a:gd name="connsiteX10" fmla="*/ 1634067 w 4512733"/>
              <a:gd name="connsiteY10" fmla="*/ 228999 h 290227"/>
              <a:gd name="connsiteX11" fmla="*/ 1667933 w 4512733"/>
              <a:gd name="connsiteY11" fmla="*/ 68132 h 290227"/>
              <a:gd name="connsiteX12" fmla="*/ 1718733 w 4512733"/>
              <a:gd name="connsiteY12" fmla="*/ 178199 h 290227"/>
              <a:gd name="connsiteX13" fmla="*/ 1752600 w 4512733"/>
              <a:gd name="connsiteY13" fmla="*/ 399 h 290227"/>
              <a:gd name="connsiteX14" fmla="*/ 1769533 w 4512733"/>
              <a:gd name="connsiteY14" fmla="*/ 237465 h 290227"/>
              <a:gd name="connsiteX15" fmla="*/ 1828800 w 4512733"/>
              <a:gd name="connsiteY15" fmla="*/ 110465 h 290227"/>
              <a:gd name="connsiteX16" fmla="*/ 1913467 w 4512733"/>
              <a:gd name="connsiteY16" fmla="*/ 212065 h 290227"/>
              <a:gd name="connsiteX17" fmla="*/ 2015067 w 4512733"/>
              <a:gd name="connsiteY17" fmla="*/ 93532 h 290227"/>
              <a:gd name="connsiteX18" fmla="*/ 2125133 w 4512733"/>
              <a:gd name="connsiteY18" fmla="*/ 186665 h 290227"/>
              <a:gd name="connsiteX19" fmla="*/ 2235200 w 4512733"/>
              <a:gd name="connsiteY19" fmla="*/ 228999 h 290227"/>
              <a:gd name="connsiteX20" fmla="*/ 2294467 w 4512733"/>
              <a:gd name="connsiteY20" fmla="*/ 161265 h 290227"/>
              <a:gd name="connsiteX21" fmla="*/ 2362200 w 4512733"/>
              <a:gd name="connsiteY21" fmla="*/ 93532 h 290227"/>
              <a:gd name="connsiteX22" fmla="*/ 2396067 w 4512733"/>
              <a:gd name="connsiteY22" fmla="*/ 152799 h 290227"/>
              <a:gd name="connsiteX23" fmla="*/ 2472267 w 4512733"/>
              <a:gd name="connsiteY23" fmla="*/ 68132 h 290227"/>
              <a:gd name="connsiteX24" fmla="*/ 2556933 w 4512733"/>
              <a:gd name="connsiteY24" fmla="*/ 228999 h 290227"/>
              <a:gd name="connsiteX25" fmla="*/ 2683933 w 4512733"/>
              <a:gd name="connsiteY25" fmla="*/ 110465 h 290227"/>
              <a:gd name="connsiteX26" fmla="*/ 2743200 w 4512733"/>
              <a:gd name="connsiteY26" fmla="*/ 169732 h 290227"/>
              <a:gd name="connsiteX27" fmla="*/ 2844800 w 4512733"/>
              <a:gd name="connsiteY27" fmla="*/ 93532 h 290227"/>
              <a:gd name="connsiteX28" fmla="*/ 2870200 w 4512733"/>
              <a:gd name="connsiteY28" fmla="*/ 169732 h 290227"/>
              <a:gd name="connsiteX29" fmla="*/ 2946400 w 4512733"/>
              <a:gd name="connsiteY29" fmla="*/ 68132 h 290227"/>
              <a:gd name="connsiteX30" fmla="*/ 3005667 w 4512733"/>
              <a:gd name="connsiteY30" fmla="*/ 169732 h 290227"/>
              <a:gd name="connsiteX31" fmla="*/ 3073400 w 4512733"/>
              <a:gd name="connsiteY31" fmla="*/ 212065 h 290227"/>
              <a:gd name="connsiteX32" fmla="*/ 3141133 w 4512733"/>
              <a:gd name="connsiteY32" fmla="*/ 144332 h 290227"/>
              <a:gd name="connsiteX33" fmla="*/ 3234267 w 4512733"/>
              <a:gd name="connsiteY33" fmla="*/ 42732 h 290227"/>
              <a:gd name="connsiteX34" fmla="*/ 3344333 w 4512733"/>
              <a:gd name="connsiteY34" fmla="*/ 127399 h 290227"/>
              <a:gd name="connsiteX35" fmla="*/ 3488267 w 4512733"/>
              <a:gd name="connsiteY35" fmla="*/ 127399 h 290227"/>
              <a:gd name="connsiteX36" fmla="*/ 3767667 w 4512733"/>
              <a:gd name="connsiteY36" fmla="*/ 127399 h 290227"/>
              <a:gd name="connsiteX37" fmla="*/ 4512733 w 4512733"/>
              <a:gd name="connsiteY37" fmla="*/ 135865 h 29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12733" h="290227">
                <a:moveTo>
                  <a:pt x="0" y="237465"/>
                </a:moveTo>
                <a:lnTo>
                  <a:pt x="668867" y="228999"/>
                </a:lnTo>
                <a:cubicBezTo>
                  <a:pt x="853723" y="221943"/>
                  <a:pt x="1014589" y="227588"/>
                  <a:pt x="1109133" y="195132"/>
                </a:cubicBezTo>
                <a:cubicBezTo>
                  <a:pt x="1203677" y="162676"/>
                  <a:pt x="1206500" y="18743"/>
                  <a:pt x="1236133" y="34265"/>
                </a:cubicBezTo>
                <a:cubicBezTo>
                  <a:pt x="1265766" y="49787"/>
                  <a:pt x="1264355" y="268509"/>
                  <a:pt x="1286933" y="288265"/>
                </a:cubicBezTo>
                <a:cubicBezTo>
                  <a:pt x="1309511" y="308021"/>
                  <a:pt x="1343378" y="172554"/>
                  <a:pt x="1371600" y="152799"/>
                </a:cubicBezTo>
                <a:cubicBezTo>
                  <a:pt x="1399822" y="133044"/>
                  <a:pt x="1436512" y="188076"/>
                  <a:pt x="1456267" y="169732"/>
                </a:cubicBezTo>
                <a:cubicBezTo>
                  <a:pt x="1476022" y="151388"/>
                  <a:pt x="1477433" y="32854"/>
                  <a:pt x="1490133" y="42732"/>
                </a:cubicBezTo>
                <a:cubicBezTo>
                  <a:pt x="1502833" y="52610"/>
                  <a:pt x="1516945" y="213477"/>
                  <a:pt x="1532467" y="228999"/>
                </a:cubicBezTo>
                <a:cubicBezTo>
                  <a:pt x="1547989" y="244521"/>
                  <a:pt x="1566334" y="135865"/>
                  <a:pt x="1583267" y="135865"/>
                </a:cubicBezTo>
                <a:cubicBezTo>
                  <a:pt x="1600200" y="135865"/>
                  <a:pt x="1619956" y="240288"/>
                  <a:pt x="1634067" y="228999"/>
                </a:cubicBezTo>
                <a:cubicBezTo>
                  <a:pt x="1648178" y="217710"/>
                  <a:pt x="1653822" y="76599"/>
                  <a:pt x="1667933" y="68132"/>
                </a:cubicBezTo>
                <a:cubicBezTo>
                  <a:pt x="1682044" y="59665"/>
                  <a:pt x="1704622" y="189488"/>
                  <a:pt x="1718733" y="178199"/>
                </a:cubicBezTo>
                <a:cubicBezTo>
                  <a:pt x="1732844" y="166910"/>
                  <a:pt x="1744133" y="-9479"/>
                  <a:pt x="1752600" y="399"/>
                </a:cubicBezTo>
                <a:cubicBezTo>
                  <a:pt x="1761067" y="10277"/>
                  <a:pt x="1756833" y="219121"/>
                  <a:pt x="1769533" y="237465"/>
                </a:cubicBezTo>
                <a:cubicBezTo>
                  <a:pt x="1782233" y="255809"/>
                  <a:pt x="1804811" y="114698"/>
                  <a:pt x="1828800" y="110465"/>
                </a:cubicBezTo>
                <a:cubicBezTo>
                  <a:pt x="1852789" y="106232"/>
                  <a:pt x="1882423" y="214887"/>
                  <a:pt x="1913467" y="212065"/>
                </a:cubicBezTo>
                <a:cubicBezTo>
                  <a:pt x="1944511" y="209243"/>
                  <a:pt x="1979789" y="97765"/>
                  <a:pt x="2015067" y="93532"/>
                </a:cubicBezTo>
                <a:cubicBezTo>
                  <a:pt x="2050345" y="89299"/>
                  <a:pt x="2088444" y="164087"/>
                  <a:pt x="2125133" y="186665"/>
                </a:cubicBezTo>
                <a:cubicBezTo>
                  <a:pt x="2161822" y="209243"/>
                  <a:pt x="2206978" y="233232"/>
                  <a:pt x="2235200" y="228999"/>
                </a:cubicBezTo>
                <a:cubicBezTo>
                  <a:pt x="2263422" y="224766"/>
                  <a:pt x="2273300" y="183843"/>
                  <a:pt x="2294467" y="161265"/>
                </a:cubicBezTo>
                <a:cubicBezTo>
                  <a:pt x="2315634" y="138687"/>
                  <a:pt x="2345267" y="94943"/>
                  <a:pt x="2362200" y="93532"/>
                </a:cubicBezTo>
                <a:cubicBezTo>
                  <a:pt x="2379133" y="92121"/>
                  <a:pt x="2377723" y="157032"/>
                  <a:pt x="2396067" y="152799"/>
                </a:cubicBezTo>
                <a:cubicBezTo>
                  <a:pt x="2414412" y="148566"/>
                  <a:pt x="2445456" y="55432"/>
                  <a:pt x="2472267" y="68132"/>
                </a:cubicBezTo>
                <a:cubicBezTo>
                  <a:pt x="2499078" y="80832"/>
                  <a:pt x="2521655" y="221944"/>
                  <a:pt x="2556933" y="228999"/>
                </a:cubicBezTo>
                <a:cubicBezTo>
                  <a:pt x="2592211" y="236054"/>
                  <a:pt x="2652889" y="120343"/>
                  <a:pt x="2683933" y="110465"/>
                </a:cubicBezTo>
                <a:cubicBezTo>
                  <a:pt x="2714977" y="100587"/>
                  <a:pt x="2716389" y="172554"/>
                  <a:pt x="2743200" y="169732"/>
                </a:cubicBezTo>
                <a:cubicBezTo>
                  <a:pt x="2770011" y="166910"/>
                  <a:pt x="2823633" y="93532"/>
                  <a:pt x="2844800" y="93532"/>
                </a:cubicBezTo>
                <a:cubicBezTo>
                  <a:pt x="2865967" y="93532"/>
                  <a:pt x="2853267" y="173965"/>
                  <a:pt x="2870200" y="169732"/>
                </a:cubicBezTo>
                <a:cubicBezTo>
                  <a:pt x="2887133" y="165499"/>
                  <a:pt x="2923822" y="68132"/>
                  <a:pt x="2946400" y="68132"/>
                </a:cubicBezTo>
                <a:cubicBezTo>
                  <a:pt x="2968978" y="68132"/>
                  <a:pt x="2984500" y="145743"/>
                  <a:pt x="3005667" y="169732"/>
                </a:cubicBezTo>
                <a:cubicBezTo>
                  <a:pt x="3026834" y="193721"/>
                  <a:pt x="3050822" y="216298"/>
                  <a:pt x="3073400" y="212065"/>
                </a:cubicBezTo>
                <a:cubicBezTo>
                  <a:pt x="3095978" y="207832"/>
                  <a:pt x="3114322" y="172554"/>
                  <a:pt x="3141133" y="144332"/>
                </a:cubicBezTo>
                <a:cubicBezTo>
                  <a:pt x="3167944" y="116110"/>
                  <a:pt x="3200400" y="45554"/>
                  <a:pt x="3234267" y="42732"/>
                </a:cubicBezTo>
                <a:cubicBezTo>
                  <a:pt x="3268134" y="39910"/>
                  <a:pt x="3302000" y="113288"/>
                  <a:pt x="3344333" y="127399"/>
                </a:cubicBezTo>
                <a:cubicBezTo>
                  <a:pt x="3386666" y="141510"/>
                  <a:pt x="3488267" y="127399"/>
                  <a:pt x="3488267" y="127399"/>
                </a:cubicBezTo>
                <a:lnTo>
                  <a:pt x="3767667" y="127399"/>
                </a:lnTo>
                <a:lnTo>
                  <a:pt x="4512733" y="135865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ZoneTexte 48"/>
          <p:cNvSpPr txBox="1"/>
          <p:nvPr/>
        </p:nvSpPr>
        <p:spPr>
          <a:xfrm>
            <a:off x="1451616" y="-7270"/>
            <a:ext cx="26276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Signal = </a:t>
            </a:r>
            <a:r>
              <a:rPr lang="fr-FR" sz="1350" dirty="0" err="1">
                <a:solidFill>
                  <a:srgbClr val="FF0000"/>
                </a:solidFill>
              </a:rPr>
              <a:t>measure</a:t>
            </a:r>
            <a:r>
              <a:rPr lang="fr-FR" sz="1350" dirty="0"/>
              <a:t> + </a:t>
            </a:r>
            <a:r>
              <a:rPr lang="fr-FR" sz="1350" dirty="0" err="1">
                <a:solidFill>
                  <a:srgbClr val="0070C0"/>
                </a:solidFill>
              </a:rPr>
              <a:t>disturbance</a:t>
            </a:r>
            <a:endParaRPr lang="en-US" sz="1350" dirty="0">
              <a:solidFill>
                <a:srgbClr val="0070C0"/>
              </a:solidFill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7" y="416225"/>
            <a:ext cx="442481" cy="511995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1" y="1289445"/>
            <a:ext cx="489370" cy="729762"/>
          </a:xfrm>
          <a:prstGeom prst="rect">
            <a:avLst/>
          </a:prstGeom>
        </p:spPr>
      </p:pic>
      <p:cxnSp>
        <p:nvCxnSpPr>
          <p:cNvPr id="52" name="Connecteur droit avec flèche 51"/>
          <p:cNvCxnSpPr/>
          <p:nvPr/>
        </p:nvCxnSpPr>
        <p:spPr>
          <a:xfrm flipV="1">
            <a:off x="5066293" y="499300"/>
            <a:ext cx="0" cy="19485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>
            <a:off x="5035340" y="2371111"/>
            <a:ext cx="35718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7499046" y="1239855"/>
            <a:ext cx="1175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0070C0"/>
                </a:solidFill>
              </a:rPr>
              <a:t>Pure rotation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7499046" y="299798"/>
            <a:ext cx="13965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FF0000"/>
                </a:solidFill>
              </a:rPr>
              <a:t>Pure translation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814840" y="2511582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6-component data </a:t>
            </a:r>
            <a:r>
              <a:rPr lang="fr-FR" b="1" dirty="0" err="1"/>
              <a:t>merging</a:t>
            </a:r>
            <a:endParaRPr lang="en-US" b="1" dirty="0"/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869663" y="1711959"/>
            <a:ext cx="34060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B4810B-E370-4163-8425-D86E5CF2B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9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5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41459 0.00278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45508 -0.028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7" y="-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45833 0.0340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7" grpId="0" animBg="1"/>
      <p:bldP spid="31" grpId="0" animBg="1"/>
      <p:bldP spid="36" grpId="0" animBg="1"/>
      <p:bldP spid="9" grpId="0"/>
      <p:bldP spid="3" grpId="0" animBg="1"/>
      <p:bldP spid="3" grpId="1" animBg="1"/>
      <p:bldP spid="47" grpId="0" animBg="1"/>
      <p:bldP spid="47" grpId="1" animBg="1"/>
      <p:bldP spid="48" grpId="0" animBg="1"/>
      <p:bldP spid="49" grpId="0"/>
      <p:bldP spid="55" grpId="0"/>
      <p:bldP spid="57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2484" y="2865585"/>
            <a:ext cx="2072057" cy="16725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11" y="409945"/>
            <a:ext cx="1979373" cy="2349745"/>
          </a:xfrm>
          <a:prstGeom prst="rect">
            <a:avLst/>
          </a:prstGeom>
        </p:spPr>
      </p:pic>
      <p:pic>
        <p:nvPicPr>
          <p:cNvPr id="7170" name="Picture 2" descr="https://archive.cnx.org/resources/875e35a3b217fc7f789bbddb4fb7265274b50e8c/Wave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64" y="2130966"/>
            <a:ext cx="3957638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ãsts-2 seismometerãçåçæå°çµæ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0" y="1244675"/>
            <a:ext cx="1080000" cy="12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685084" y="2333968"/>
            <a:ext cx="65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TW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954215" y="1294686"/>
                <a:ext cx="1373966" cy="305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sz="1350" dirty="0"/>
                  <a:t>Seismometer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35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135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zh-TW" alt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215" y="1294686"/>
                <a:ext cx="1373966" cy="305468"/>
              </a:xfrm>
              <a:prstGeom prst="rect">
                <a:avLst/>
              </a:prstGeom>
              <a:blipFill rotWithShape="0">
                <a:blip r:embed="rId7"/>
                <a:stretch>
                  <a:fillRect l="-8000" t="-2000" r="-88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單箭頭接點 8"/>
          <p:cNvCxnSpPr/>
          <p:nvPr/>
        </p:nvCxnSpPr>
        <p:spPr>
          <a:xfrm>
            <a:off x="2769067" y="2700493"/>
            <a:ext cx="0" cy="3397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1880589" y="1524556"/>
            <a:ext cx="2147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>
                <a:solidFill>
                  <a:srgbClr val="FF0000"/>
                </a:solidFill>
              </a:rPr>
              <a:t>translation</a:t>
            </a:r>
          </a:p>
          <a:p>
            <a:r>
              <a:rPr lang="en-US" altLang="zh-TW" sz="1350" dirty="0"/>
              <a:t>(</a:t>
            </a:r>
            <a:r>
              <a:rPr lang="en-US" altLang="zh-TW" sz="1350" u="sng" dirty="0"/>
              <a:t>time derivative </a:t>
            </a:r>
            <a:r>
              <a:rPr lang="en-US" altLang="zh-TW" sz="1350" dirty="0"/>
              <a:t>of motion)</a:t>
            </a:r>
            <a:endParaRPr lang="zh-TW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4904411" y="1343330"/>
                <a:ext cx="1470146" cy="305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sz="1350" dirty="0">
                    <a:solidFill>
                      <a:srgbClr val="FF0000"/>
                    </a:solidFill>
                  </a:rPr>
                  <a:t>Rotation</a:t>
                </a:r>
                <a:r>
                  <a:rPr lang="en-US" altLang="zh-TW" sz="1350" dirty="0"/>
                  <a:t>/strain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35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135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zh-TW" alt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411" y="1343330"/>
                <a:ext cx="1470146" cy="305468"/>
              </a:xfrm>
              <a:prstGeom prst="rect">
                <a:avLst/>
              </a:prstGeom>
              <a:blipFill rotWithShape="0">
                <a:blip r:embed="rId8"/>
                <a:stretch>
                  <a:fillRect l="-7469" t="-2000" r="-41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/>
        </p:nvSpPr>
        <p:spPr>
          <a:xfrm>
            <a:off x="4766945" y="1673748"/>
            <a:ext cx="23487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 dirty="0"/>
              <a:t>(</a:t>
            </a:r>
            <a:r>
              <a:rPr lang="en-US" altLang="zh-TW" sz="1350" u="sng" dirty="0"/>
              <a:t>spatial derivative </a:t>
            </a:r>
            <a:r>
              <a:rPr lang="en-US" altLang="zh-TW" sz="1350" dirty="0"/>
              <a:t>of motion)</a:t>
            </a:r>
            <a:endParaRPr lang="zh-TW" altLang="en-US" sz="1350" dirty="0"/>
          </a:p>
        </p:txBody>
      </p:sp>
      <p:sp>
        <p:nvSpPr>
          <p:cNvPr id="20" name="矩形 19"/>
          <p:cNvSpPr/>
          <p:nvPr/>
        </p:nvSpPr>
        <p:spPr>
          <a:xfrm>
            <a:off x="1932564" y="4168462"/>
            <a:ext cx="36964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 dirty="0"/>
              <a:t>Combine both information of seismometer and rotation we get </a:t>
            </a:r>
            <a:r>
              <a:rPr lang="en-US" altLang="zh-TW" sz="1350" dirty="0">
                <a:solidFill>
                  <a:srgbClr val="FF0000"/>
                </a:solidFill>
              </a:rPr>
              <a:t>phase velocity </a:t>
            </a:r>
            <a:endParaRPr lang="zh-TW" altLang="en-US" sz="135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750225" y="4414902"/>
                <a:ext cx="227948" cy="395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zh-TW" alt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225" y="4414902"/>
                <a:ext cx="227948" cy="395045"/>
              </a:xfrm>
              <a:prstGeom prst="rect">
                <a:avLst/>
              </a:prstGeom>
              <a:blipFill rotWithShape="0">
                <a:blip r:embed="rId9"/>
                <a:stretch>
                  <a:fillRect l="-15789" t="-1538" r="-526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圓角矩形 20"/>
          <p:cNvSpPr/>
          <p:nvPr/>
        </p:nvSpPr>
        <p:spPr>
          <a:xfrm>
            <a:off x="2722309" y="2818335"/>
            <a:ext cx="93518" cy="9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4" name="圓角矩形 23"/>
          <p:cNvSpPr/>
          <p:nvPr/>
        </p:nvSpPr>
        <p:spPr>
          <a:xfrm rot="1200000">
            <a:off x="3638325" y="2624829"/>
            <a:ext cx="93518" cy="9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2" name="圓角矩形圖說文字 21"/>
          <p:cNvSpPr/>
          <p:nvPr/>
        </p:nvSpPr>
        <p:spPr>
          <a:xfrm>
            <a:off x="3918200" y="1648749"/>
            <a:ext cx="810000" cy="810000"/>
          </a:xfrm>
          <a:prstGeom prst="wedgeRoundRectCallout">
            <a:avLst>
              <a:gd name="adj1" fmla="val -73216"/>
              <a:gd name="adj2" fmla="val 764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26" name="圖片 25" descr="Fig 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68" b="45316"/>
          <a:stretch/>
        </p:blipFill>
        <p:spPr bwMode="auto">
          <a:xfrm>
            <a:off x="3989335" y="1716249"/>
            <a:ext cx="667731" cy="6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弧形 22"/>
          <p:cNvSpPr/>
          <p:nvPr/>
        </p:nvSpPr>
        <p:spPr>
          <a:xfrm rot="18850422">
            <a:off x="3592687" y="2554257"/>
            <a:ext cx="184792" cy="173254"/>
          </a:xfrm>
          <a:prstGeom prst="arc">
            <a:avLst>
              <a:gd name="adj1" fmla="val 13704716"/>
              <a:gd name="adj2" fmla="val 2257092"/>
            </a:avLst>
          </a:prstGeom>
          <a:ln w="12700">
            <a:solidFill>
              <a:schemeClr val="accent1">
                <a:alpha val="7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5" name="Rectangle 24"/>
          <p:cNvSpPr/>
          <p:nvPr/>
        </p:nvSpPr>
        <p:spPr>
          <a:xfrm>
            <a:off x="266340" y="210141"/>
            <a:ext cx="5963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</a:rPr>
              <a:t>blueSeis, a revolution for rotational seismology</a:t>
            </a:r>
            <a:endParaRPr lang="en-US" sz="20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66340" y="512244"/>
            <a:ext cx="571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The key to point-measurement of phase velocity</a:t>
            </a:r>
          </a:p>
        </p:txBody>
      </p:sp>
      <p:sp>
        <p:nvSpPr>
          <p:cNvPr id="28" name="TextBox 6"/>
          <p:cNvSpPr txBox="1"/>
          <p:nvPr/>
        </p:nvSpPr>
        <p:spPr>
          <a:xfrm>
            <a:off x="6393524" y="3015451"/>
            <a:ext cx="215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Phase </a:t>
            </a:r>
            <a:r>
              <a:rPr lang="de-DE" sz="1200" dirty="0" err="1"/>
              <a:t>velocities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br>
              <a:rPr lang="de-DE" sz="1200" dirty="0"/>
            </a:br>
            <a:r>
              <a:rPr lang="de-DE" sz="1200" b="1" i="1" dirty="0" err="1"/>
              <a:t>point</a:t>
            </a:r>
            <a:r>
              <a:rPr lang="de-DE" sz="1200" b="1" i="1" dirty="0"/>
              <a:t> measurement </a:t>
            </a:r>
            <a:r>
              <a:rPr lang="de-DE" sz="1200" dirty="0"/>
              <a:t>of</a:t>
            </a:r>
            <a:r>
              <a:rPr lang="de-DE" sz="1200" b="1" dirty="0"/>
              <a:t> translations</a:t>
            </a:r>
            <a:r>
              <a:rPr lang="de-DE" sz="1200" dirty="0"/>
              <a:t> and </a:t>
            </a:r>
            <a:r>
              <a:rPr lang="de-DE" sz="1200" b="1" dirty="0">
                <a:solidFill>
                  <a:srgbClr val="FF0000"/>
                </a:solidFill>
              </a:rPr>
              <a:t>rotations</a:t>
            </a:r>
            <a:r>
              <a:rPr lang="de-DE" sz="1200" dirty="0"/>
              <a:t>!</a:t>
            </a:r>
          </a:p>
        </p:txBody>
      </p:sp>
      <p:graphicFrame>
        <p:nvGraphicFramePr>
          <p:cNvPr id="2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564366"/>
              </p:ext>
            </p:extLst>
          </p:nvPr>
        </p:nvGraphicFramePr>
        <p:xfrm>
          <a:off x="6805090" y="3719134"/>
          <a:ext cx="1472342" cy="57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0" name="Equation" r:id="rId11" imgW="1066680" imgH="419040" progId="Equation.3">
                  <p:embed/>
                </p:oleObj>
              </mc:Choice>
              <mc:Fallback>
                <p:oleObj name="Equation" r:id="rId11" imgW="106668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05090" y="3719134"/>
                        <a:ext cx="1472342" cy="578738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C9951B0-5287-4769-BE4E-399E32D5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18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dirty="0"/>
              <a:t>A </a:t>
            </a:r>
            <a:r>
              <a:rPr lang="fr-FR" sz="2000" dirty="0" err="1"/>
              <a:t>rotational</a:t>
            </a:r>
            <a:r>
              <a:rPr lang="fr-FR" sz="2000" dirty="0"/>
              <a:t> </a:t>
            </a:r>
            <a:r>
              <a:rPr lang="fr-FR" sz="2000" dirty="0" err="1"/>
              <a:t>seismometer</a:t>
            </a:r>
            <a:r>
              <a:rPr lang="fr-FR" sz="2000" dirty="0"/>
              <a:t> to do </a:t>
            </a:r>
            <a:r>
              <a:rPr lang="fr-FR" sz="2000" dirty="0" err="1"/>
              <a:t>what</a:t>
            </a:r>
            <a:r>
              <a:rPr lang="fr-FR" sz="2000" dirty="0"/>
              <a:t> ?</a:t>
            </a:r>
            <a:endParaRPr lang="en-US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53560" y="2694279"/>
            <a:ext cx="3998422" cy="350978"/>
          </a:xfrm>
        </p:spPr>
        <p:txBody>
          <a:bodyPr/>
          <a:lstStyle/>
          <a:p>
            <a:r>
              <a:rPr lang="fr-FR" dirty="0"/>
              <a:t>Large </a:t>
            </a:r>
            <a:r>
              <a:rPr lang="fr-FR" dirty="0" err="1"/>
              <a:t>bibliography</a:t>
            </a:r>
            <a:r>
              <a:rPr lang="fr-FR" dirty="0"/>
              <a:t> about </a:t>
            </a:r>
            <a:r>
              <a:rPr lang="fr-FR" dirty="0" err="1"/>
              <a:t>rotational</a:t>
            </a:r>
            <a:r>
              <a:rPr lang="fr-FR" dirty="0"/>
              <a:t> </a:t>
            </a:r>
            <a:r>
              <a:rPr lang="fr-FR" dirty="0" err="1"/>
              <a:t>seismology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14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10666" r="1333" b="4741"/>
          <a:stretch/>
        </p:blipFill>
        <p:spPr>
          <a:xfrm>
            <a:off x="5220161" y="896179"/>
            <a:ext cx="3665220" cy="17676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35259" r="51084" b="6371"/>
          <a:stretch/>
        </p:blipFill>
        <p:spPr>
          <a:xfrm>
            <a:off x="198582" y="896179"/>
            <a:ext cx="4472940" cy="30022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072731" y="23224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1400" dirty="0"/>
              <a:t>Bibliography </a:t>
            </a:r>
            <a:r>
              <a:rPr lang="fr-FR" sz="1400" dirty="0" err="1"/>
              <a:t>available</a:t>
            </a:r>
            <a:r>
              <a:rPr lang="fr-FR" sz="1400" dirty="0"/>
              <a:t> at: </a:t>
            </a:r>
            <a:r>
              <a:rPr lang="fr-FR" sz="14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www.blueseis.com</a:t>
            </a:r>
            <a:r>
              <a:rPr lang="fr-FR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638" y="3539796"/>
            <a:ext cx="403098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285750" indent="-285750"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1400" dirty="0" err="1"/>
              <a:t>Several</a:t>
            </a:r>
            <a:r>
              <a:rPr lang="fr-FR" sz="1400" dirty="0"/>
              <a:t> </a:t>
            </a:r>
            <a:r>
              <a:rPr lang="fr-FR" sz="1400" dirty="0" err="1"/>
              <a:t>demos</a:t>
            </a:r>
            <a:r>
              <a:rPr lang="fr-FR" sz="1400" dirty="0"/>
              <a:t> and </a:t>
            </a:r>
            <a:r>
              <a:rPr lang="fr-FR" sz="1400" dirty="0" err="1"/>
              <a:t>customer</a:t>
            </a:r>
            <a:r>
              <a:rPr lang="fr-FR" sz="1400" dirty="0"/>
              <a:t> </a:t>
            </a:r>
            <a:r>
              <a:rPr lang="fr-FR" sz="1400" dirty="0" err="1"/>
              <a:t>feed</a:t>
            </a:r>
            <a:r>
              <a:rPr lang="fr-FR" sz="1400" dirty="0"/>
              <a:t> back</a:t>
            </a:r>
            <a:br>
              <a:rPr lang="fr-FR" sz="1400" dirty="0"/>
            </a:br>
            <a:r>
              <a:rPr lang="fr-FR" sz="1400" dirty="0"/>
              <a:t>on </a:t>
            </a:r>
            <a:r>
              <a:rPr lang="fr-FR" sz="1400" dirty="0" err="1"/>
              <a:t>our</a:t>
            </a:r>
            <a:r>
              <a:rPr lang="fr-FR" sz="1400" dirty="0"/>
              <a:t> </a:t>
            </a:r>
            <a:r>
              <a:rPr lang="fr-FR" sz="1400" dirty="0" err="1"/>
              <a:t>website</a:t>
            </a:r>
            <a:r>
              <a:rPr lang="fr-FR" sz="1400" dirty="0"/>
              <a:t> and </a:t>
            </a:r>
            <a:r>
              <a:rPr lang="fr-FR" sz="1400" dirty="0" err="1"/>
              <a:t>litterature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2" descr="D:\04_MISSIONS\2018\11-SR-xxx_Training blueSeis_Toulouse\IMG_4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81" y="3095330"/>
            <a:ext cx="1811821" cy="135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04_MISSIONS\2018\11-SR-xxx_Training blueSeis_Toulouse\IMG_379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60" y="3095330"/>
            <a:ext cx="1811821" cy="135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625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15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5F5E2A21-19D4-45C6-8805-23B63FA8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205979"/>
            <a:ext cx="8469744" cy="334348"/>
          </a:xfrm>
        </p:spPr>
        <p:txBody>
          <a:bodyPr>
            <a:noAutofit/>
          </a:bodyPr>
          <a:lstStyle/>
          <a:p>
            <a:r>
              <a:rPr lang="en-US" dirty="0"/>
              <a:t>blueSeis-3A at a glance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D9F28B88-C34F-4498-B0DE-D9D8692752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2436" y="540327"/>
            <a:ext cx="8465126" cy="369598"/>
          </a:xfrm>
        </p:spPr>
        <p:txBody>
          <a:bodyPr>
            <a:normAutofit/>
          </a:bodyPr>
          <a:lstStyle/>
          <a:p>
            <a:r>
              <a:rPr lang="en-US" sz="1400" b="1" dirty="0"/>
              <a:t>Main features of the rotational seismometer</a:t>
            </a:r>
          </a:p>
        </p:txBody>
      </p:sp>
      <p:sp>
        <p:nvSpPr>
          <p:cNvPr id="11" name="Ellipse 10"/>
          <p:cNvSpPr/>
          <p:nvPr/>
        </p:nvSpPr>
        <p:spPr>
          <a:xfrm>
            <a:off x="769573" y="1451207"/>
            <a:ext cx="179819" cy="17981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355120" y="1100226"/>
            <a:ext cx="8322442" cy="352004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1053168" y="108221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b="1" dirty="0" err="1">
                <a:solidFill>
                  <a:srgbClr val="032029"/>
                </a:solidFill>
              </a:rPr>
              <a:t>Absolute</a:t>
            </a:r>
            <a:endParaRPr lang="en-US" b="1" dirty="0">
              <a:solidFill>
                <a:srgbClr val="032029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769573" y="1997553"/>
            <a:ext cx="179819" cy="17981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053168" y="162856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b="1" dirty="0" err="1">
                <a:solidFill>
                  <a:srgbClr val="032029"/>
                </a:solidFill>
              </a:rPr>
              <a:t>Low</a:t>
            </a:r>
            <a:r>
              <a:rPr lang="fr-FR" b="1" dirty="0">
                <a:solidFill>
                  <a:srgbClr val="032029"/>
                </a:solidFill>
              </a:rPr>
              <a:t>-noise</a:t>
            </a:r>
            <a:endParaRPr lang="en-US" b="1" dirty="0">
              <a:solidFill>
                <a:srgbClr val="032029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769573" y="2543899"/>
            <a:ext cx="179819" cy="17981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53168" y="217490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b="1" dirty="0" err="1">
                <a:solidFill>
                  <a:srgbClr val="032029"/>
                </a:solidFill>
              </a:rPr>
              <a:t>Relativistic</a:t>
            </a:r>
            <a:endParaRPr lang="en-US" b="1" dirty="0">
              <a:solidFill>
                <a:srgbClr val="032029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769573" y="3090245"/>
            <a:ext cx="179819" cy="17981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1053168" y="272125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b="1" dirty="0">
                <a:solidFill>
                  <a:srgbClr val="032029"/>
                </a:solidFill>
              </a:rPr>
              <a:t>Broadband</a:t>
            </a:r>
            <a:endParaRPr lang="en-US" b="1" dirty="0">
              <a:solidFill>
                <a:srgbClr val="032029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769573" y="3636591"/>
            <a:ext cx="179819" cy="17981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1053168" y="326759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b="1" dirty="0">
                <a:solidFill>
                  <a:srgbClr val="032029"/>
                </a:solidFill>
              </a:rPr>
              <a:t>Digital</a:t>
            </a:r>
            <a:endParaRPr lang="en-US" b="1" dirty="0">
              <a:solidFill>
                <a:srgbClr val="032029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769573" y="4182938"/>
            <a:ext cx="179819" cy="17981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1053168" y="381394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b="1" dirty="0">
                <a:solidFill>
                  <a:srgbClr val="032029"/>
                </a:solidFill>
              </a:rPr>
              <a:t>High </a:t>
            </a:r>
            <a:r>
              <a:rPr lang="fr-FR" b="1" dirty="0" err="1">
                <a:solidFill>
                  <a:srgbClr val="032029"/>
                </a:solidFill>
              </a:rPr>
              <a:t>dynamic</a:t>
            </a:r>
            <a:r>
              <a:rPr lang="fr-FR" b="1" dirty="0">
                <a:solidFill>
                  <a:srgbClr val="032029"/>
                </a:solidFill>
              </a:rPr>
              <a:t> range</a:t>
            </a:r>
            <a:endParaRPr lang="en-US" b="1" dirty="0">
              <a:solidFill>
                <a:srgbClr val="032029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674313" y="1376969"/>
            <a:ext cx="914400" cy="3158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1400" b="0" dirty="0" err="1">
                <a:solidFill>
                  <a:srgbClr val="032029"/>
                </a:solidFill>
              </a:rPr>
              <a:t>Measure</a:t>
            </a:r>
            <a:r>
              <a:rPr lang="fr-FR" sz="1400" b="0" dirty="0">
                <a:solidFill>
                  <a:srgbClr val="032029"/>
                </a:solidFill>
              </a:rPr>
              <a:t> DC </a:t>
            </a:r>
            <a:r>
              <a:rPr lang="fr-FR" sz="1400" b="0" dirty="0" err="1">
                <a:solidFill>
                  <a:srgbClr val="032029"/>
                </a:solidFill>
              </a:rPr>
              <a:t>earth</a:t>
            </a:r>
            <a:r>
              <a:rPr lang="fr-FR" sz="1400" b="0" dirty="0">
                <a:solidFill>
                  <a:srgbClr val="032029"/>
                </a:solidFill>
              </a:rPr>
              <a:t> rotation rate =&gt; </a:t>
            </a:r>
            <a:r>
              <a:rPr lang="fr-FR" sz="1400" b="0" dirty="0" err="1">
                <a:solidFill>
                  <a:srgbClr val="032029"/>
                </a:solidFill>
              </a:rPr>
              <a:t>True</a:t>
            </a:r>
            <a:r>
              <a:rPr lang="fr-FR" sz="1400" b="0" dirty="0">
                <a:solidFill>
                  <a:srgbClr val="032029"/>
                </a:solidFill>
              </a:rPr>
              <a:t> </a:t>
            </a:r>
            <a:r>
              <a:rPr lang="fr-FR" sz="1400" b="0" dirty="0" err="1">
                <a:solidFill>
                  <a:srgbClr val="032029"/>
                </a:solidFill>
              </a:rPr>
              <a:t>North</a:t>
            </a:r>
            <a:endParaRPr lang="en-US" sz="1400" b="0" dirty="0">
              <a:solidFill>
                <a:srgbClr val="032029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682912" y="1891982"/>
            <a:ext cx="914400" cy="38755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1400" b="0" dirty="0">
                <a:solidFill>
                  <a:srgbClr val="032029"/>
                </a:solidFill>
              </a:rPr>
              <a:t>20 </a:t>
            </a:r>
            <a:r>
              <a:rPr lang="fr-FR" sz="1400" b="0" dirty="0" err="1">
                <a:solidFill>
                  <a:srgbClr val="032029"/>
                </a:solidFill>
              </a:rPr>
              <a:t>nrad</a:t>
            </a:r>
            <a:r>
              <a:rPr lang="fr-FR" sz="1400" b="0" dirty="0">
                <a:solidFill>
                  <a:srgbClr val="032029"/>
                </a:solidFill>
              </a:rPr>
              <a:t>/s/√Hz</a:t>
            </a:r>
            <a:endParaRPr lang="en-US" sz="1400" b="0" dirty="0">
              <a:solidFill>
                <a:srgbClr val="032029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74313" y="3024564"/>
            <a:ext cx="139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1400" dirty="0"/>
              <a:t>[0.01 to 50 Hz] 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682912" y="2447271"/>
            <a:ext cx="5400050" cy="37259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400" dirty="0">
                <a:solidFill>
                  <a:srgbClr val="032029"/>
                </a:solidFill>
              </a:rPr>
              <a:t>Not disturbed by</a:t>
            </a:r>
            <a:r>
              <a:rPr lang="en-US" sz="1400" b="0" dirty="0">
                <a:solidFill>
                  <a:srgbClr val="032029"/>
                </a:solidFill>
              </a:rPr>
              <a:t> translation, rotation about orthogonal axis, high </a:t>
            </a:r>
            <a:r>
              <a:rPr lang="en-US" sz="1400" dirty="0">
                <a:solidFill>
                  <a:srgbClr val="032029"/>
                </a:solidFill>
              </a:rPr>
              <a:t>d</a:t>
            </a:r>
            <a:r>
              <a:rPr lang="en-US" sz="1400" b="0" dirty="0">
                <a:solidFill>
                  <a:srgbClr val="032029"/>
                </a:solidFill>
              </a:rPr>
              <a:t>ynamic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82912" y="3564885"/>
            <a:ext cx="54793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1400" dirty="0"/>
              <a:t>Direct output of </a:t>
            </a:r>
            <a:r>
              <a:rPr lang="en-US" sz="1400" dirty="0" err="1"/>
              <a:t>nrad</a:t>
            </a:r>
            <a:r>
              <a:rPr lang="en-US" sz="1400" dirty="0"/>
              <a:t>/s values in </a:t>
            </a:r>
            <a:r>
              <a:rPr lang="en-US" sz="1400" dirty="0" err="1"/>
              <a:t>miniSEED</a:t>
            </a:r>
            <a:r>
              <a:rPr lang="en-US" sz="1400" dirty="0"/>
              <a:t>,   no calibration needed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97312" y="4117257"/>
            <a:ext cx="23920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1400" dirty="0"/>
              <a:t>Up to 0.5 rad/s       (123 dB)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428" y="788169"/>
            <a:ext cx="1437869" cy="1437869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637" y="183700"/>
            <a:ext cx="511450" cy="7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1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6" grpId="0"/>
      <p:bldP spid="27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Characterization of performances</a:t>
            </a:r>
            <a:endParaRPr lang="fr-FR" sz="24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16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722797" y="294225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0981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8287829" y="4813540"/>
            <a:ext cx="0" cy="18762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762" y="1499844"/>
            <a:ext cx="2835798" cy="2507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6341" y="210141"/>
            <a:ext cx="3679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blueSeis-3A </a:t>
            </a:r>
            <a:r>
              <a:rPr lang="en-US" sz="20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</a:rPr>
              <a:t>characterization</a:t>
            </a:r>
            <a:endParaRPr lang="en-US" sz="2000" b="1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66341" y="618542"/>
            <a:ext cx="571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Scale factor 1% for life time at all frequencies</a:t>
            </a:r>
            <a:endParaRPr lang="fr-FR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98175" y="4310752"/>
            <a:ext cx="7635552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350" b="1" dirty="0" err="1"/>
              <a:t>Courtesy</a:t>
            </a:r>
            <a:r>
              <a:rPr lang="fr-FR" sz="1350" b="1" dirty="0"/>
              <a:t> of </a:t>
            </a:r>
            <a:r>
              <a:rPr lang="fr-FR" sz="1350" b="1" dirty="0" err="1"/>
              <a:t>F.Bernauer</a:t>
            </a:r>
            <a:r>
              <a:rPr lang="fr-FR" sz="1350" b="1" dirty="0"/>
              <a:t> : « Full </a:t>
            </a:r>
            <a:r>
              <a:rPr lang="fr-FR" sz="1350" b="1" dirty="0" err="1"/>
              <a:t>characterization</a:t>
            </a:r>
            <a:r>
              <a:rPr lang="fr-FR" sz="1350" b="1" dirty="0"/>
              <a:t> of a 3C </a:t>
            </a:r>
            <a:r>
              <a:rPr lang="fr-FR" sz="1350" b="1" dirty="0" err="1"/>
              <a:t>rotational</a:t>
            </a:r>
            <a:r>
              <a:rPr lang="fr-FR" sz="1350" b="1" dirty="0"/>
              <a:t> </a:t>
            </a:r>
            <a:r>
              <a:rPr lang="fr-FR" sz="1350" b="1" dirty="0" err="1"/>
              <a:t>Seismometer</a:t>
            </a:r>
            <a:r>
              <a:rPr lang="fr-FR" sz="1350" b="1" dirty="0"/>
              <a:t> » SRL 2018</a:t>
            </a:r>
            <a:endParaRPr lang="en-US" sz="1350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705"/>
            <a:ext cx="3217762" cy="296760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3560" y="987016"/>
            <a:ext cx="3090440" cy="328060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DEB4C9-C034-441C-A009-545CA5265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071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05" y="330653"/>
            <a:ext cx="4078415" cy="44828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798"/>
            <a:ext cx="4739368" cy="4076049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8287829" y="4813540"/>
            <a:ext cx="0" cy="18762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66341" y="210141"/>
            <a:ext cx="3679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blueSeis-3A </a:t>
            </a:r>
            <a:r>
              <a:rPr lang="en-US" sz="20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</a:rPr>
              <a:t>characterization</a:t>
            </a:r>
            <a:endParaRPr lang="en-US" sz="2000" b="1" dirty="0">
              <a:latin typeface="+mj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66341" y="618542"/>
            <a:ext cx="571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Flat and low self-noise over a wide frequency range</a:t>
            </a:r>
            <a:endParaRPr lang="fr-FR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27573" y="4770409"/>
            <a:ext cx="7635552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350" b="1" dirty="0" err="1"/>
              <a:t>Courtesy</a:t>
            </a:r>
            <a:r>
              <a:rPr lang="fr-FR" sz="1350" b="1" dirty="0"/>
              <a:t> of </a:t>
            </a:r>
            <a:r>
              <a:rPr lang="fr-FR" sz="1350" b="1" dirty="0" err="1"/>
              <a:t>F.Bernauer</a:t>
            </a:r>
            <a:r>
              <a:rPr lang="fr-FR" sz="1350" b="1" dirty="0"/>
              <a:t> : « Full </a:t>
            </a:r>
            <a:r>
              <a:rPr lang="fr-FR" sz="1350" b="1" dirty="0" err="1"/>
              <a:t>characterization</a:t>
            </a:r>
            <a:r>
              <a:rPr lang="fr-FR" sz="1350" b="1" dirty="0"/>
              <a:t> of a 3C </a:t>
            </a:r>
            <a:r>
              <a:rPr lang="fr-FR" sz="1350" b="1" dirty="0" err="1"/>
              <a:t>rotational</a:t>
            </a:r>
            <a:r>
              <a:rPr lang="fr-FR" sz="1350" b="1" dirty="0"/>
              <a:t> </a:t>
            </a:r>
            <a:r>
              <a:rPr lang="fr-FR" sz="1350" b="1" dirty="0" err="1"/>
              <a:t>Seismometer</a:t>
            </a:r>
            <a:r>
              <a:rPr lang="fr-FR" sz="1350" b="1" dirty="0"/>
              <a:t> » SRL 2018</a:t>
            </a:r>
            <a:endParaRPr lang="en-US" sz="1350" b="1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4E0200C-CB54-4E9E-8EA7-512ED17E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977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19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66341" y="210141"/>
            <a:ext cx="3679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blueSeis-3A </a:t>
            </a:r>
            <a:r>
              <a:rPr lang="en-US" sz="20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</a:rPr>
              <a:t>characterization</a:t>
            </a:r>
            <a:endParaRPr lang="en-US" sz="2000" b="1" dirty="0"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6341" y="618542"/>
            <a:ext cx="571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Comparison with </a:t>
            </a:r>
            <a:r>
              <a:rPr lang="en-US" sz="1400" b="1" dirty="0" err="1">
                <a:solidFill>
                  <a:schemeClr val="bg2">
                    <a:lumMod val="75000"/>
                  </a:schemeClr>
                </a:solidFill>
              </a:rPr>
              <a:t>ArrayDerivativeRotation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 (ADR)</a:t>
            </a:r>
            <a:endParaRPr lang="fr-FR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4486046" y="-1"/>
            <a:ext cx="4611657" cy="3722309"/>
          </a:xfrm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66717" y="2985077"/>
            <a:ext cx="1317139" cy="514215"/>
          </a:xfrm>
        </p:spPr>
        <p:txBody>
          <a:bodyPr>
            <a:normAutofit fontScale="90000"/>
          </a:bodyPr>
          <a:lstStyle/>
          <a:p>
            <a:r>
              <a:rPr lang="en-US" altLang="zh-TW" sz="1800" dirty="0" err="1"/>
              <a:t>Nanao</a:t>
            </a:r>
            <a:br>
              <a:rPr lang="en-US" altLang="zh-TW" sz="1800" dirty="0"/>
            </a:br>
            <a:r>
              <a:rPr lang="en-US" altLang="zh-TW" sz="1800" dirty="0"/>
              <a:t>Array (</a:t>
            </a:r>
            <a:r>
              <a:rPr lang="zh-TW" altLang="en-US" sz="1800" dirty="0"/>
              <a:t>南澳</a:t>
            </a:r>
            <a:r>
              <a:rPr lang="en-US" altLang="zh-TW" sz="1800" dirty="0"/>
              <a:t>)</a:t>
            </a:r>
            <a:br>
              <a:rPr lang="en-US" altLang="zh-TW" sz="1800" dirty="0"/>
            </a:br>
            <a:r>
              <a:rPr lang="en-US" altLang="zh-TW" sz="1800" dirty="0" err="1"/>
              <a:t>Taïwan</a:t>
            </a:r>
            <a:endParaRPr lang="zh-TW" altLang="en-US" sz="1800" dirty="0"/>
          </a:p>
        </p:txBody>
      </p:sp>
      <p:pic>
        <p:nvPicPr>
          <p:cNvPr id="10" name="圖片 3"/>
          <p:cNvPicPr>
            <a:picLocks noChangeAspect="1"/>
          </p:cNvPicPr>
          <p:nvPr/>
        </p:nvPicPr>
        <p:blipFill rotWithShape="1">
          <a:blip r:embed="rId4"/>
          <a:srcRect l="44053" t="26335" r="21992" b="24046"/>
          <a:stretch/>
        </p:blipFill>
        <p:spPr>
          <a:xfrm>
            <a:off x="1713565" y="1768444"/>
            <a:ext cx="2600009" cy="20651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4"/>
          <p:cNvPicPr>
            <a:picLocks noChangeAspect="1"/>
          </p:cNvPicPr>
          <p:nvPr/>
        </p:nvPicPr>
        <p:blipFill rotWithShape="1">
          <a:blip r:embed="rId5"/>
          <a:srcRect l="40664" t="11068" r="31120" b="17430"/>
          <a:stretch/>
        </p:blipFill>
        <p:spPr>
          <a:xfrm>
            <a:off x="190500" y="1094100"/>
            <a:ext cx="1197211" cy="1649100"/>
          </a:xfrm>
          <a:prstGeom prst="rect">
            <a:avLst/>
          </a:prstGeom>
        </p:spPr>
      </p:pic>
      <p:sp>
        <p:nvSpPr>
          <p:cNvPr id="12" name="矩形 5"/>
          <p:cNvSpPr/>
          <p:nvPr/>
        </p:nvSpPr>
        <p:spPr>
          <a:xfrm>
            <a:off x="1025370" y="1420739"/>
            <a:ext cx="279400" cy="203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0210" y="3567764"/>
            <a:ext cx="1732718" cy="129953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文字方塊 9"/>
          <p:cNvSpPr txBox="1"/>
          <p:nvPr/>
        </p:nvSpPr>
        <p:spPr>
          <a:xfrm>
            <a:off x="2376893" y="4280214"/>
            <a:ext cx="1485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BlueSeis-3A</a:t>
            </a:r>
            <a:endParaRPr lang="zh-TW" altLang="en-US" dirty="0"/>
          </a:p>
        </p:txBody>
      </p:sp>
      <p:cxnSp>
        <p:nvCxnSpPr>
          <p:cNvPr id="17" name="直線單箭頭接點 10"/>
          <p:cNvCxnSpPr>
            <a:stCxn id="16" idx="3"/>
          </p:cNvCxnSpPr>
          <p:nvPr/>
        </p:nvCxnSpPr>
        <p:spPr>
          <a:xfrm flipV="1">
            <a:off x="3862793" y="4263236"/>
            <a:ext cx="1038570" cy="20164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1"/>
          <p:cNvCxnSpPr/>
          <p:nvPr/>
        </p:nvCxnSpPr>
        <p:spPr>
          <a:xfrm>
            <a:off x="3981691" y="2185661"/>
            <a:ext cx="341710" cy="0"/>
          </a:xfrm>
          <a:prstGeom prst="straightConnector1">
            <a:avLst/>
          </a:prstGeom>
          <a:ln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文字方塊 12"/>
          <p:cNvSpPr txBox="1"/>
          <p:nvPr/>
        </p:nvSpPr>
        <p:spPr>
          <a:xfrm>
            <a:off x="3620933" y="1816329"/>
            <a:ext cx="102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FF00"/>
                </a:solidFill>
              </a:rPr>
              <a:t>110m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20" name="矩形 13"/>
          <p:cNvSpPr/>
          <p:nvPr/>
        </p:nvSpPr>
        <p:spPr>
          <a:xfrm>
            <a:off x="2728782" y="2610459"/>
            <a:ext cx="360000" cy="36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單箭頭接點 15"/>
          <p:cNvCxnSpPr>
            <a:stCxn id="22" idx="1"/>
          </p:cNvCxnSpPr>
          <p:nvPr/>
        </p:nvCxnSpPr>
        <p:spPr>
          <a:xfrm flipH="1" flipV="1">
            <a:off x="5615086" y="4280214"/>
            <a:ext cx="702920" cy="23608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17"/>
          <p:cNvSpPr txBox="1"/>
          <p:nvPr/>
        </p:nvSpPr>
        <p:spPr>
          <a:xfrm>
            <a:off x="6318006" y="4331629"/>
            <a:ext cx="8689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STS-2</a:t>
            </a:r>
            <a:endParaRPr lang="zh-TW" altLang="en-US" dirty="0"/>
          </a:p>
        </p:txBody>
      </p:sp>
      <p:cxnSp>
        <p:nvCxnSpPr>
          <p:cNvPr id="23" name="直線接點 19"/>
          <p:cNvCxnSpPr/>
          <p:nvPr/>
        </p:nvCxnSpPr>
        <p:spPr>
          <a:xfrm>
            <a:off x="1025370" y="1623939"/>
            <a:ext cx="688195" cy="220968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2"/>
          <p:cNvCxnSpPr/>
          <p:nvPr/>
        </p:nvCxnSpPr>
        <p:spPr>
          <a:xfrm>
            <a:off x="1310495" y="1420739"/>
            <a:ext cx="3012906" cy="32449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19"/>
          <p:cNvCxnSpPr/>
          <p:nvPr/>
        </p:nvCxnSpPr>
        <p:spPr>
          <a:xfrm>
            <a:off x="2727980" y="2957358"/>
            <a:ext cx="1958819" cy="2143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2"/>
          <p:cNvCxnSpPr/>
          <p:nvPr/>
        </p:nvCxnSpPr>
        <p:spPr>
          <a:xfrm>
            <a:off x="3088782" y="2632252"/>
            <a:ext cx="2897557" cy="7019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2727980" y="1057002"/>
            <a:ext cx="1685141" cy="5078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350" b="1" dirty="0" err="1"/>
              <a:t>Courtesy</a:t>
            </a:r>
            <a:r>
              <a:rPr lang="fr-FR" sz="1350" b="1" dirty="0"/>
              <a:t> of </a:t>
            </a:r>
            <a:r>
              <a:rPr lang="fr-FR" sz="1350" b="1" dirty="0" err="1"/>
              <a:t>Dr.Lin</a:t>
            </a:r>
            <a:br>
              <a:rPr lang="fr-FR" sz="1350" b="1" dirty="0"/>
            </a:br>
            <a:r>
              <a:rPr lang="fr-FR" sz="1350" b="1" dirty="0"/>
              <a:t>(Academia </a:t>
            </a:r>
            <a:r>
              <a:rPr lang="fr-FR" sz="1350" b="1" dirty="0" err="1"/>
              <a:t>Sinica</a:t>
            </a:r>
            <a:r>
              <a:rPr lang="fr-FR" sz="1350" b="1" dirty="0"/>
              <a:t>)</a:t>
            </a:r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247662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9781" y="358815"/>
            <a:ext cx="6073277" cy="2972846"/>
          </a:xfrm>
        </p:spPr>
        <p:txBody>
          <a:bodyPr>
            <a:noAutofit/>
          </a:bodyPr>
          <a:lstStyle/>
          <a:p>
            <a:r>
              <a:rPr lang="en-US" sz="4000" dirty="0"/>
              <a:t>Outline</a:t>
            </a:r>
            <a:br>
              <a:rPr lang="en-US" sz="4000" dirty="0"/>
            </a:br>
            <a:br>
              <a:rPr lang="en-US" sz="4000" dirty="0"/>
            </a:br>
            <a:r>
              <a:rPr lang="en-US" sz="2400" dirty="0"/>
              <a:t>1. iXblue &amp; Fog technology</a:t>
            </a:r>
            <a:br>
              <a:rPr lang="en-US" sz="2400" dirty="0"/>
            </a:br>
            <a:r>
              <a:rPr lang="en-US" sz="2400" dirty="0"/>
              <a:t>2. blueSeis-3A rotational seismometer</a:t>
            </a:r>
            <a:br>
              <a:rPr lang="en-US" sz="2400" dirty="0"/>
            </a:br>
            <a:r>
              <a:rPr lang="en-US" sz="2400" dirty="0"/>
              <a:t>3. Characterization of performances</a:t>
            </a:r>
            <a:br>
              <a:rPr lang="en-US" sz="2400" dirty="0"/>
            </a:br>
            <a:r>
              <a:rPr lang="en-US" sz="2400" dirty="0"/>
              <a:t>4. Let’s get started!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59068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Let’s get started!</a:t>
            </a:r>
            <a:endParaRPr lang="fr-FR" sz="24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20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722797" y="294225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6369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Installation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21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>
          <a:xfrm>
            <a:off x="212436" y="540327"/>
            <a:ext cx="2715959" cy="369598"/>
          </a:xfrm>
        </p:spPr>
        <p:txBody>
          <a:bodyPr>
            <a:normAutofit/>
          </a:bodyPr>
          <a:lstStyle/>
          <a:p>
            <a:r>
              <a:rPr lang="fr-FR" sz="1400" b="1" dirty="0"/>
              <a:t>First, as </a:t>
            </a:r>
            <a:r>
              <a:rPr lang="fr-FR" sz="1400" b="1" dirty="0" err="1"/>
              <a:t>always</a:t>
            </a:r>
            <a:r>
              <a:rPr lang="fr-FR" sz="1400" b="1" dirty="0"/>
              <a:t>, </a:t>
            </a:r>
            <a:r>
              <a:rPr lang="fr-FR" sz="1400" b="1" dirty="0" err="1"/>
              <a:t>dig</a:t>
            </a:r>
            <a:r>
              <a:rPr lang="fr-FR" sz="1400" b="1" dirty="0"/>
              <a:t> a </a:t>
            </a:r>
            <a:r>
              <a:rPr lang="fr-FR" sz="1400" b="1" dirty="0" err="1"/>
              <a:t>hole</a:t>
            </a:r>
            <a:endParaRPr lang="en-US" sz="1400" b="1" dirty="0"/>
          </a:p>
        </p:txBody>
      </p:sp>
      <p:pic>
        <p:nvPicPr>
          <p:cNvPr id="7" name="Picture 2" descr="D:\04_MISSIONS\2018\11-SR-xxx_Training blueSeis_Toulouse\IMG_192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912" y="1113386"/>
            <a:ext cx="3846594" cy="28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04_MISSIONS\2018\11-SR-xxx_Training blueSeis_Toulouse\IMG_40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998" y="1132158"/>
            <a:ext cx="3821564" cy="2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072995" y="4164657"/>
            <a:ext cx="7604567" cy="47717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1400" dirty="0" err="1">
                <a:solidFill>
                  <a:srgbClr val="032029"/>
                </a:solidFill>
              </a:rPr>
              <a:t>Rotational</a:t>
            </a:r>
            <a:r>
              <a:rPr lang="fr-FR" sz="1400" dirty="0">
                <a:solidFill>
                  <a:srgbClr val="032029"/>
                </a:solidFill>
              </a:rPr>
              <a:t> </a:t>
            </a:r>
            <a:r>
              <a:rPr lang="fr-FR" sz="1400" dirty="0" err="1">
                <a:solidFill>
                  <a:srgbClr val="032029"/>
                </a:solidFill>
              </a:rPr>
              <a:t>seismometer</a:t>
            </a:r>
            <a:r>
              <a:rPr lang="fr-FR" sz="1400" dirty="0">
                <a:solidFill>
                  <a:srgbClr val="032029"/>
                </a:solidFill>
              </a:rPr>
              <a:t> and standard </a:t>
            </a:r>
            <a:r>
              <a:rPr lang="fr-FR" sz="1400" dirty="0" err="1">
                <a:solidFill>
                  <a:srgbClr val="032029"/>
                </a:solidFill>
              </a:rPr>
              <a:t>seismometer</a:t>
            </a:r>
            <a:r>
              <a:rPr lang="fr-FR" sz="1400" dirty="0">
                <a:solidFill>
                  <a:srgbClr val="032029"/>
                </a:solidFill>
              </a:rPr>
              <a:t> must </a:t>
            </a:r>
            <a:r>
              <a:rPr lang="fr-FR" sz="1400" dirty="0" err="1">
                <a:solidFill>
                  <a:srgbClr val="032029"/>
                </a:solidFill>
              </a:rPr>
              <a:t>share</a:t>
            </a:r>
            <a:r>
              <a:rPr lang="fr-FR" sz="1400" dirty="0">
                <a:solidFill>
                  <a:srgbClr val="032029"/>
                </a:solidFill>
              </a:rPr>
              <a:t> the </a:t>
            </a:r>
            <a:r>
              <a:rPr lang="fr-FR" sz="1400" dirty="0" err="1">
                <a:solidFill>
                  <a:srgbClr val="032029"/>
                </a:solidFill>
              </a:rPr>
              <a:t>same</a:t>
            </a:r>
            <a:r>
              <a:rPr lang="fr-FR" sz="1400" dirty="0">
                <a:solidFill>
                  <a:srgbClr val="032029"/>
                </a:solidFill>
              </a:rPr>
              <a:t> hard base plate</a:t>
            </a:r>
          </a:p>
          <a:p>
            <a:r>
              <a:rPr lang="fr-FR" sz="1400" dirty="0">
                <a:solidFill>
                  <a:srgbClr val="032029"/>
                </a:solidFill>
              </a:rPr>
              <a:t>(</a:t>
            </a:r>
            <a:r>
              <a:rPr lang="fr-FR" sz="1400" dirty="0" err="1">
                <a:solidFill>
                  <a:srgbClr val="032029"/>
                </a:solidFill>
              </a:rPr>
              <a:t>bedrock</a:t>
            </a:r>
            <a:r>
              <a:rPr lang="fr-FR" sz="1400" dirty="0">
                <a:solidFill>
                  <a:srgbClr val="032029"/>
                </a:solidFill>
              </a:rPr>
              <a:t>, </a:t>
            </a:r>
            <a:r>
              <a:rPr lang="fr-FR" sz="1400" dirty="0" err="1">
                <a:solidFill>
                  <a:srgbClr val="032029"/>
                </a:solidFill>
              </a:rPr>
              <a:t>concrete</a:t>
            </a:r>
            <a:r>
              <a:rPr lang="fr-FR" sz="1400" dirty="0">
                <a:solidFill>
                  <a:srgbClr val="032029"/>
                </a:solidFill>
              </a:rPr>
              <a:t>, </a:t>
            </a:r>
            <a:r>
              <a:rPr lang="fr-FR" sz="1400" dirty="0" err="1">
                <a:solidFill>
                  <a:srgbClr val="032029"/>
                </a:solidFill>
              </a:rPr>
              <a:t>metallic</a:t>
            </a:r>
            <a:r>
              <a:rPr lang="fr-FR" sz="1400" dirty="0">
                <a:solidFill>
                  <a:srgbClr val="032029"/>
                </a:solidFill>
              </a:rPr>
              <a:t> plate…)  </a:t>
            </a:r>
            <a:endParaRPr lang="en-US" sz="1400" b="0" dirty="0">
              <a:solidFill>
                <a:srgbClr val="0320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16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6728170" y="369821"/>
            <a:ext cx="1054120" cy="1054120"/>
            <a:chOff x="7643222" y="3503907"/>
            <a:chExt cx="1054120" cy="1054120"/>
          </a:xfrm>
        </p:grpSpPr>
        <p:pic>
          <p:nvPicPr>
            <p:cNvPr id="57" name="Image 56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21441" y="3608355"/>
              <a:ext cx="883920" cy="84759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5" name="Ellipse 24"/>
            <p:cNvSpPr/>
            <p:nvPr/>
          </p:nvSpPr>
          <p:spPr>
            <a:xfrm>
              <a:off x="7643222" y="3503907"/>
              <a:ext cx="1054120" cy="1054120"/>
            </a:xfrm>
            <a:prstGeom prst="ellipse">
              <a:avLst/>
            </a:prstGeom>
            <a:noFill/>
            <a:ln w="2413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re 6">
            <a:extLst>
              <a:ext uri="{FF2B5EF4-FFF2-40B4-BE49-F238E27FC236}">
                <a16:creationId xmlns:a16="http://schemas.microsoft.com/office/drawing/2014/main" id="{5F5E2A21-19D4-45C6-8805-23B63FA8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Installation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5EF4D6-1A55-4DDB-94F3-5C467063F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22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F28B88-C34F-4498-B0DE-D9D8692752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1400" b="1" dirty="0"/>
              <a:t>Cables, levelling and heading</a:t>
            </a: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32867" y="1662023"/>
            <a:ext cx="2400144" cy="331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e 34"/>
          <p:cNvGrpSpPr/>
          <p:nvPr/>
        </p:nvGrpSpPr>
        <p:grpSpPr>
          <a:xfrm>
            <a:off x="185244" y="1220896"/>
            <a:ext cx="3645326" cy="3427502"/>
            <a:chOff x="878575" y="1360685"/>
            <a:chExt cx="3645326" cy="3427502"/>
          </a:xfrm>
        </p:grpSpPr>
        <p:grpSp>
          <p:nvGrpSpPr>
            <p:cNvPr id="1025" name="Groupe 1024"/>
            <p:cNvGrpSpPr/>
            <p:nvPr/>
          </p:nvGrpSpPr>
          <p:grpSpPr>
            <a:xfrm>
              <a:off x="878575" y="1360685"/>
              <a:ext cx="3645326" cy="2428288"/>
              <a:chOff x="4997337" y="377546"/>
              <a:chExt cx="3645326" cy="2428288"/>
            </a:xfrm>
          </p:grpSpPr>
          <p:sp>
            <p:nvSpPr>
              <p:cNvPr id="13" name="Organigramme : Délai 12"/>
              <p:cNvSpPr/>
              <p:nvPr/>
            </p:nvSpPr>
            <p:spPr>
              <a:xfrm rot="16200000">
                <a:off x="8240016" y="2101293"/>
                <a:ext cx="108000" cy="360000"/>
              </a:xfrm>
              <a:prstGeom prst="flowChartDelay">
                <a:avLst/>
              </a:prstGeom>
              <a:ln/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691581" y="1164261"/>
                <a:ext cx="121920" cy="2094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085297" y="1504052"/>
                <a:ext cx="612000" cy="403065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à coins arrondis 15"/>
              <p:cNvSpPr/>
              <p:nvPr/>
            </p:nvSpPr>
            <p:spPr>
              <a:xfrm>
                <a:off x="6186601" y="1014941"/>
                <a:ext cx="228600" cy="30930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Parallélogramme 16"/>
              <p:cNvSpPr/>
              <p:nvPr/>
            </p:nvSpPr>
            <p:spPr>
              <a:xfrm>
                <a:off x="5047197" y="1928546"/>
                <a:ext cx="648000" cy="156450"/>
              </a:xfrm>
              <a:prstGeom prst="parallelogram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1" name="Connecteur en angle 20"/>
              <p:cNvCxnSpPr>
                <a:stCxn id="13" idx="1"/>
              </p:cNvCxnSpPr>
              <p:nvPr/>
            </p:nvCxnSpPr>
            <p:spPr>
              <a:xfrm rot="5400000">
                <a:off x="7558831" y="2070648"/>
                <a:ext cx="470540" cy="999831"/>
              </a:xfrm>
              <a:prstGeom prst="bentConnector2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flipV="1">
                <a:off x="7056120" y="2128838"/>
                <a:ext cx="0" cy="519753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necteur en angle 25"/>
              <p:cNvCxnSpPr/>
              <p:nvPr/>
            </p:nvCxnSpPr>
            <p:spPr>
              <a:xfrm>
                <a:off x="6035041" y="2388713"/>
                <a:ext cx="783015" cy="409766"/>
              </a:xfrm>
              <a:prstGeom prst="bentConnector3">
                <a:avLst>
                  <a:gd name="adj1" fmla="val 1342"/>
                </a:avLst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0" name="Groupe 29"/>
              <p:cNvGrpSpPr/>
              <p:nvPr/>
            </p:nvGrpSpPr>
            <p:grpSpPr>
              <a:xfrm>
                <a:off x="6881793" y="1248609"/>
                <a:ext cx="360000" cy="246607"/>
                <a:chOff x="6789420" y="1251157"/>
                <a:chExt cx="424234" cy="246607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6789420" y="1296231"/>
                  <a:ext cx="424234" cy="201533"/>
                </a:xfrm>
                <a:prstGeom prst="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 flipV="1">
                  <a:off x="6824345" y="1251157"/>
                  <a:ext cx="74254" cy="45719"/>
                </a:xfrm>
                <a:prstGeom prst="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 flipV="1">
                  <a:off x="7106920" y="1251157"/>
                  <a:ext cx="74254" cy="45719"/>
                </a:xfrm>
                <a:prstGeom prst="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37" name="Connecteur en angle 36"/>
              <p:cNvCxnSpPr/>
              <p:nvPr/>
            </p:nvCxnSpPr>
            <p:spPr>
              <a:xfrm rot="5400000">
                <a:off x="7097471" y="1427899"/>
                <a:ext cx="709298" cy="600842"/>
              </a:xfrm>
              <a:prstGeom prst="bentConnector2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 flipV="1">
                <a:off x="7752541" y="644508"/>
                <a:ext cx="0" cy="519753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>
                <a:off x="7680865" y="644508"/>
                <a:ext cx="143351" cy="0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 flipV="1">
                <a:off x="7056120" y="1506547"/>
                <a:ext cx="0" cy="519753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ZoneTexte 43"/>
              <p:cNvSpPr txBox="1"/>
              <p:nvPr/>
            </p:nvSpPr>
            <p:spPr>
              <a:xfrm>
                <a:off x="6453278" y="764856"/>
                <a:ext cx="1205684" cy="38731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/>
                  <a:t>Battery</a:t>
                </a:r>
              </a:p>
              <a:p>
                <a:pPr algn="ctr"/>
                <a:r>
                  <a:rPr lang="en-US" sz="1200" dirty="0"/>
                  <a:t>12V</a:t>
                </a:r>
              </a:p>
            </p:txBody>
          </p:sp>
          <p:sp>
            <p:nvSpPr>
              <p:cNvPr id="45" name="ZoneTexte 44"/>
              <p:cNvSpPr txBox="1"/>
              <p:nvPr/>
            </p:nvSpPr>
            <p:spPr>
              <a:xfrm>
                <a:off x="7812595" y="377546"/>
                <a:ext cx="602842" cy="38731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r>
                  <a:rPr lang="en-US" sz="1200" dirty="0"/>
                  <a:t>240V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7752541" y="1751900"/>
                <a:ext cx="890122" cy="38731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r"/>
                <a:r>
                  <a:rPr lang="en-US" sz="1200" dirty="0"/>
                  <a:t>GNSS</a:t>
                </a:r>
                <a:br>
                  <a:rPr lang="en-US" sz="1200" dirty="0"/>
                </a:br>
                <a:r>
                  <a:rPr lang="en-US" sz="1200" dirty="0"/>
                  <a:t>antenna</a:t>
                </a:r>
              </a:p>
            </p:txBody>
          </p:sp>
          <p:sp>
            <p:nvSpPr>
              <p:cNvPr id="47" name="ZoneTexte 46"/>
              <p:cNvSpPr txBox="1"/>
              <p:nvPr/>
            </p:nvSpPr>
            <p:spPr>
              <a:xfrm>
                <a:off x="4997337" y="1488685"/>
                <a:ext cx="715693" cy="38731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r"/>
                <a:r>
                  <a:rPr lang="en-US" sz="1200" dirty="0"/>
                  <a:t>Laptop</a:t>
                </a:r>
              </a:p>
              <a:p>
                <a:pPr algn="r"/>
                <a:r>
                  <a:rPr lang="fr-FR" sz="1200" dirty="0"/>
                  <a:t>Config°</a:t>
                </a:r>
                <a:endParaRPr lang="en-US" sz="1200" dirty="0"/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5024336" y="754619"/>
                <a:ext cx="1205684" cy="38731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r"/>
                <a:r>
                  <a:rPr lang="en-US" sz="1200" dirty="0"/>
                  <a:t>Data logger</a:t>
                </a:r>
              </a:p>
            </p:txBody>
          </p:sp>
          <p:cxnSp>
            <p:nvCxnSpPr>
              <p:cNvPr id="50" name="Connecteur en angle 49"/>
              <p:cNvCxnSpPr>
                <a:stCxn id="16" idx="2"/>
              </p:cNvCxnSpPr>
              <p:nvPr/>
            </p:nvCxnSpPr>
            <p:spPr>
              <a:xfrm rot="5400000">
                <a:off x="5692469" y="1742180"/>
                <a:ext cx="1026366" cy="190498"/>
              </a:xfrm>
              <a:prstGeom prst="bentConnector3">
                <a:avLst>
                  <a:gd name="adj1" fmla="val 99742"/>
                </a:avLst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Connecteur en angle 54"/>
              <p:cNvCxnSpPr>
                <a:stCxn id="17" idx="4"/>
              </p:cNvCxnSpPr>
              <p:nvPr/>
            </p:nvCxnSpPr>
            <p:spPr>
              <a:xfrm rot="16200000" flipH="1">
                <a:off x="5536020" y="1920172"/>
                <a:ext cx="265616" cy="595263"/>
              </a:xfrm>
              <a:prstGeom prst="bentConnector2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ZoneTexte 39"/>
            <p:cNvSpPr txBox="1"/>
            <p:nvPr/>
          </p:nvSpPr>
          <p:spPr>
            <a:xfrm>
              <a:off x="3072261" y="2701161"/>
              <a:ext cx="602842" cy="38731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US" sz="1200" dirty="0"/>
                <a:t>12V</a:t>
              </a:r>
            </a:p>
          </p:txBody>
        </p:sp>
        <p:pic>
          <p:nvPicPr>
            <p:cNvPr id="41" name="Picture 2" descr="D:\04_MISSIONS\2018\11-SR-2266_Training blueSeis_Toulouse\blueSeis-3A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20000">
              <a:off x="2302562" y="3582230"/>
              <a:ext cx="1303895" cy="1205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ZoneTexte 22"/>
            <p:cNvSpPr txBox="1"/>
            <p:nvPr/>
          </p:nvSpPr>
          <p:spPr>
            <a:xfrm>
              <a:off x="1565759" y="3772578"/>
              <a:ext cx="914400" cy="394063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fr-FR" sz="1400" b="1" dirty="0">
                  <a:solidFill>
                    <a:srgbClr val="032029"/>
                  </a:solidFill>
                </a:rPr>
                <a:t>TCP/IP</a:t>
              </a:r>
              <a:endParaRPr lang="en-US" sz="1400" b="1" dirty="0">
                <a:solidFill>
                  <a:srgbClr val="032029"/>
                </a:solidFill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3493356" y="3772578"/>
              <a:ext cx="914400" cy="394063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fr-FR" sz="1400" b="1" dirty="0">
                  <a:solidFill>
                    <a:srgbClr val="032029"/>
                  </a:solidFill>
                </a:rPr>
                <a:t>Serial</a:t>
              </a:r>
              <a:endParaRPr lang="en-US" sz="1400" b="1" dirty="0">
                <a:solidFill>
                  <a:srgbClr val="032029"/>
                </a:solidFill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2282992" y="3281045"/>
              <a:ext cx="914400" cy="394063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1400" b="1" dirty="0">
                  <a:solidFill>
                    <a:srgbClr val="032029"/>
                  </a:solidFill>
                </a:rPr>
                <a:t>Power supply</a:t>
              </a:r>
            </a:p>
          </p:txBody>
        </p:sp>
      </p:grp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86770">
            <a:off x="7430299" y="1120891"/>
            <a:ext cx="2698465" cy="136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e 35"/>
          <p:cNvGrpSpPr/>
          <p:nvPr/>
        </p:nvGrpSpPr>
        <p:grpSpPr>
          <a:xfrm>
            <a:off x="7791956" y="1103273"/>
            <a:ext cx="950196" cy="3523371"/>
            <a:chOff x="7683766" y="1029069"/>
            <a:chExt cx="950196" cy="3523371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3766" y="3460287"/>
              <a:ext cx="950196" cy="1092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810346" y="2077191"/>
              <a:ext cx="2697037" cy="600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e 30"/>
          <p:cNvGrpSpPr/>
          <p:nvPr/>
        </p:nvGrpSpPr>
        <p:grpSpPr>
          <a:xfrm>
            <a:off x="3995827" y="90967"/>
            <a:ext cx="2319183" cy="1568012"/>
            <a:chOff x="3185280" y="74553"/>
            <a:chExt cx="3202478" cy="2165212"/>
          </a:xfrm>
        </p:grpSpPr>
        <p:grpSp>
          <p:nvGrpSpPr>
            <p:cNvPr id="61" name="Groupe 60"/>
            <p:cNvGrpSpPr/>
            <p:nvPr/>
          </p:nvGrpSpPr>
          <p:grpSpPr>
            <a:xfrm>
              <a:off x="3185280" y="142945"/>
              <a:ext cx="3185631" cy="2096820"/>
              <a:chOff x="2316266" y="2713228"/>
              <a:chExt cx="3185631" cy="2096820"/>
            </a:xfrm>
          </p:grpSpPr>
          <p:sp>
            <p:nvSpPr>
              <p:cNvPr id="62" name="ZoneTexte 61"/>
              <p:cNvSpPr txBox="1"/>
              <p:nvPr/>
            </p:nvSpPr>
            <p:spPr>
              <a:xfrm>
                <a:off x="2726422" y="4160939"/>
                <a:ext cx="1567116" cy="64910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endParaRPr lang="fr-FR" sz="1400" b="0" dirty="0">
                  <a:solidFill>
                    <a:srgbClr val="032029"/>
                  </a:solidFill>
                </a:endParaRPr>
              </a:p>
            </p:txBody>
          </p:sp>
          <p:pic>
            <p:nvPicPr>
              <p:cNvPr id="63" name="Picture 2" descr="D:\04_MISSIONS\2018\11-SR-2266_Training blueSeis_Toulouse\blueSeis-3A.jpg"/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5460000">
                <a:off x="2929879" y="2099615"/>
                <a:ext cx="1958405" cy="3185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ZoneTexte 64"/>
              <p:cNvSpPr txBox="1"/>
              <p:nvPr/>
            </p:nvSpPr>
            <p:spPr>
              <a:xfrm>
                <a:off x="3124451" y="2738401"/>
                <a:ext cx="1926260" cy="37170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Alignment pins</a:t>
                </a:r>
              </a:p>
            </p:txBody>
          </p:sp>
          <p:cxnSp>
            <p:nvCxnSpPr>
              <p:cNvPr id="66" name="Connecteur droit avec flèche 65"/>
              <p:cNvCxnSpPr/>
              <p:nvPr/>
            </p:nvCxnSpPr>
            <p:spPr>
              <a:xfrm>
                <a:off x="4229282" y="3057000"/>
                <a:ext cx="760693" cy="577353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avec flèche 66"/>
              <p:cNvCxnSpPr/>
              <p:nvPr/>
            </p:nvCxnSpPr>
            <p:spPr>
              <a:xfrm flipH="1">
                <a:off x="3509981" y="3057000"/>
                <a:ext cx="719301" cy="63543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ZoneTexte 67"/>
              <p:cNvSpPr txBox="1"/>
              <p:nvPr/>
            </p:nvSpPr>
            <p:spPr>
              <a:xfrm>
                <a:off x="3471330" y="3849580"/>
                <a:ext cx="1564869" cy="22847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Heading line</a:t>
                </a: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3285857" y="74553"/>
              <a:ext cx="3101901" cy="2014178"/>
            </a:xfrm>
            <a:prstGeom prst="rect">
              <a:avLst/>
            </a:prstGeom>
            <a:noFill/>
            <a:ln w="152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ZoneTexte 41"/>
          <p:cNvSpPr txBox="1"/>
          <p:nvPr/>
        </p:nvSpPr>
        <p:spPr>
          <a:xfrm>
            <a:off x="4056091" y="16415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400" b="0" dirty="0">
                <a:solidFill>
                  <a:srgbClr val="032029"/>
                </a:solidFill>
              </a:rPr>
              <a:t>Removable</a:t>
            </a:r>
            <a:br>
              <a:rPr lang="en-US" sz="1400" dirty="0">
                <a:solidFill>
                  <a:srgbClr val="032029"/>
                </a:solidFill>
              </a:rPr>
            </a:br>
            <a:r>
              <a:rPr lang="en-US" sz="1400" b="0" dirty="0">
                <a:solidFill>
                  <a:srgbClr val="032029"/>
                </a:solidFill>
              </a:rPr>
              <a:t>handles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7894428" y="149963"/>
            <a:ext cx="914400" cy="72887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400" b="0" dirty="0">
                <a:solidFill>
                  <a:srgbClr val="032029"/>
                </a:solidFill>
              </a:rPr>
              <a:t>Levelling</a:t>
            </a:r>
            <a:br>
              <a:rPr lang="en-US" sz="1400" b="0" dirty="0">
                <a:solidFill>
                  <a:srgbClr val="032029"/>
                </a:solidFill>
              </a:rPr>
            </a:br>
            <a:r>
              <a:rPr lang="en-US" sz="1400" b="0" dirty="0">
                <a:solidFill>
                  <a:srgbClr val="032029"/>
                </a:solidFill>
              </a:rPr>
              <a:t>tools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7653051" y="3849040"/>
            <a:ext cx="914400" cy="72887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400" b="0" dirty="0">
                <a:solidFill>
                  <a:srgbClr val="032029"/>
                </a:solidFill>
              </a:rPr>
              <a:t>Levelling foot</a:t>
            </a:r>
          </a:p>
        </p:txBody>
      </p:sp>
    </p:spTree>
    <p:extLst>
      <p:ext uri="{BB962C8B-B14F-4D97-AF65-F5344CB8AC3E}">
        <p14:creationId xmlns:p14="http://schemas.microsoft.com/office/powerpoint/2010/main" val="332899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71" grpId="0"/>
      <p:bldP spid="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F5E2A21-19D4-45C6-8805-23B63FA8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Installation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5EF4D6-1A55-4DDB-94F3-5C467063F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23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F28B88-C34F-4498-B0DE-D9D8692752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1400" b="1" dirty="0"/>
              <a:t>Web interface configuration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119358" y="1311044"/>
            <a:ext cx="2896423" cy="2021775"/>
            <a:chOff x="83474" y="598860"/>
            <a:chExt cx="2896423" cy="2021775"/>
          </a:xfrm>
        </p:grpSpPr>
        <p:pic>
          <p:nvPicPr>
            <p:cNvPr id="12" name="Image 11"/>
            <p:cNvPicPr/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2436" y="1266272"/>
              <a:ext cx="2767461" cy="13543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83474" y="598860"/>
              <a:ext cx="219456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fr-FR" sz="1200" b="1" dirty="0">
                  <a:solidFill>
                    <a:srgbClr val="032029"/>
                  </a:solidFill>
                </a:rPr>
                <a:t>1- Check </a:t>
              </a:r>
              <a:r>
                <a:rPr lang="fr-FR" sz="1200" b="1" dirty="0" err="1">
                  <a:solidFill>
                    <a:srgbClr val="032029"/>
                  </a:solidFill>
                </a:rPr>
                <a:t>sensors</a:t>
              </a:r>
              <a:r>
                <a:rPr lang="fr-FR" sz="1200" b="1" dirty="0">
                  <a:solidFill>
                    <a:srgbClr val="032029"/>
                  </a:solidFill>
                </a:rPr>
                <a:t> are ok</a:t>
              </a:r>
              <a:endParaRPr lang="en-US" sz="1200" b="1" dirty="0">
                <a:solidFill>
                  <a:srgbClr val="032029"/>
                </a:solidFill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453629" y="30131"/>
            <a:ext cx="2486025" cy="4482457"/>
            <a:chOff x="3256596" y="91242"/>
            <a:chExt cx="2486025" cy="4482457"/>
          </a:xfrm>
        </p:grpSpPr>
        <p:pic>
          <p:nvPicPr>
            <p:cNvPr id="13" name="Image 1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256596" y="748459"/>
              <a:ext cx="2486025" cy="3825240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3328609" y="91242"/>
              <a:ext cx="219456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fr-FR" sz="1200" b="1" dirty="0">
                  <a:solidFill>
                    <a:srgbClr val="032029"/>
                  </a:solidFill>
                </a:rPr>
                <a:t>2- Configure GNSS input</a:t>
              </a:r>
              <a:endParaRPr lang="en-US" sz="1200" b="1" dirty="0">
                <a:solidFill>
                  <a:srgbClr val="032029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089450" y="651327"/>
            <a:ext cx="2864777" cy="3274846"/>
            <a:chOff x="5447445" y="-2174"/>
            <a:chExt cx="2864777" cy="3274846"/>
          </a:xfrm>
        </p:grpSpPr>
        <p:pic>
          <p:nvPicPr>
            <p:cNvPr id="15" name="Image 14"/>
            <p:cNvPicPr/>
            <p:nvPr/>
          </p:nvPicPr>
          <p:blipFill rotWithShape="1">
            <a:blip r:embed="rId4"/>
            <a:srcRect l="2342" t="1457" r="2567"/>
            <a:stretch/>
          </p:blipFill>
          <p:spPr>
            <a:xfrm>
              <a:off x="5569022" y="691462"/>
              <a:ext cx="2743200" cy="2581210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5447445" y="-2174"/>
              <a:ext cx="219456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fr-FR" sz="1200" b="1" dirty="0">
                  <a:solidFill>
                    <a:srgbClr val="032029"/>
                  </a:solidFill>
                </a:rPr>
                <a:t>3- Check GNSS </a:t>
              </a:r>
              <a:r>
                <a:rPr lang="fr-FR" sz="1200" b="1" dirty="0" err="1">
                  <a:solidFill>
                    <a:srgbClr val="032029"/>
                  </a:solidFill>
                </a:rPr>
                <a:t>is</a:t>
              </a:r>
              <a:r>
                <a:rPr lang="fr-FR" sz="1200" b="1" dirty="0">
                  <a:solidFill>
                    <a:srgbClr val="032029"/>
                  </a:solidFill>
                </a:rPr>
                <a:t> ok</a:t>
              </a:r>
              <a:endParaRPr lang="en-US" sz="1200" b="1" dirty="0">
                <a:solidFill>
                  <a:srgbClr val="03202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6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24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5F5E2A21-19D4-45C6-8805-23B63FA8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205979"/>
            <a:ext cx="8469744" cy="334348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Installation</a:t>
            </a:r>
            <a:endParaRPr lang="en-US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D9F28B88-C34F-4498-B0DE-D9D8692752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2436" y="540327"/>
            <a:ext cx="8465126" cy="369598"/>
          </a:xfrm>
        </p:spPr>
        <p:txBody>
          <a:bodyPr>
            <a:normAutofit/>
          </a:bodyPr>
          <a:lstStyle/>
          <a:p>
            <a:r>
              <a:rPr lang="en-US" sz="1400" b="1" dirty="0"/>
              <a:t>Web interface configuration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515790" y="128605"/>
            <a:ext cx="3024491" cy="4681613"/>
            <a:chOff x="4515790" y="205979"/>
            <a:chExt cx="3024491" cy="4681613"/>
          </a:xfrm>
        </p:grpSpPr>
        <p:pic>
          <p:nvPicPr>
            <p:cNvPr id="10" name="Image 9"/>
            <p:cNvPicPr/>
            <p:nvPr/>
          </p:nvPicPr>
          <p:blipFill rotWithShape="1">
            <a:blip r:embed="rId2"/>
            <a:srcRect l="7159" t="1657" r="7524" b="7172"/>
            <a:stretch/>
          </p:blipFill>
          <p:spPr bwMode="auto">
            <a:xfrm>
              <a:off x="4607167" y="832381"/>
              <a:ext cx="2933114" cy="40552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>
              <a:off x="4515790" y="205979"/>
              <a:ext cx="2194560" cy="791548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fr-FR" sz="1200" b="1" dirty="0">
                  <a:solidFill>
                    <a:srgbClr val="032029"/>
                  </a:solidFill>
                </a:rPr>
                <a:t>5- Configure outputs</a:t>
              </a:r>
              <a:endParaRPr lang="en-US" sz="1200" b="1" dirty="0">
                <a:solidFill>
                  <a:srgbClr val="032029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811878" y="1144576"/>
            <a:ext cx="3086100" cy="3197398"/>
            <a:chOff x="326541" y="1243052"/>
            <a:chExt cx="3086100" cy="3197398"/>
          </a:xfrm>
        </p:grpSpPr>
        <p:pic>
          <p:nvPicPr>
            <p:cNvPr id="9" name="Image 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26541" y="1689630"/>
              <a:ext cx="3086100" cy="275082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478941" y="1243052"/>
              <a:ext cx="2194560" cy="55057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fr-FR" sz="1200" b="1" dirty="0">
                  <a:solidFill>
                    <a:srgbClr val="032029"/>
                  </a:solidFill>
                </a:rPr>
                <a:t>4- Configure network</a:t>
              </a:r>
              <a:endParaRPr lang="en-US" sz="1200" b="1" dirty="0">
                <a:solidFill>
                  <a:srgbClr val="03202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20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72" y="1000607"/>
            <a:ext cx="2718875" cy="196160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t="1652"/>
          <a:stretch/>
        </p:blipFill>
        <p:spPr>
          <a:xfrm>
            <a:off x="1512364" y="2926862"/>
            <a:ext cx="2787683" cy="188656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069156" y="2098904"/>
            <a:ext cx="2475684" cy="4098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1100" b="1" dirty="0">
                <a:solidFill>
                  <a:srgbClr val="032029"/>
                </a:solidFill>
              </a:rPr>
              <a:t>0.01Hz</a:t>
            </a:r>
          </a:p>
          <a:p>
            <a:r>
              <a:rPr lang="fr-FR" sz="1100" b="1" dirty="0">
                <a:solidFill>
                  <a:srgbClr val="032029"/>
                </a:solidFill>
              </a:rPr>
              <a:t>10 </a:t>
            </a:r>
            <a:r>
              <a:rPr lang="fr-FR" sz="1100" b="1" dirty="0" err="1">
                <a:solidFill>
                  <a:srgbClr val="032029"/>
                </a:solidFill>
              </a:rPr>
              <a:t>nrad</a:t>
            </a:r>
            <a:r>
              <a:rPr lang="fr-FR" sz="1100" b="1" dirty="0">
                <a:solidFill>
                  <a:srgbClr val="032029"/>
                </a:solidFill>
              </a:rPr>
              <a:t>/s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r>
              <a:rPr lang="fr-FR" sz="1100" b="1" dirty="0">
                <a:solidFill>
                  <a:srgbClr val="032029"/>
                </a:solidFill>
              </a:rPr>
              <a:t>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endParaRPr lang="fr-FR" sz="1100" b="1" dirty="0">
              <a:solidFill>
                <a:srgbClr val="032029"/>
              </a:solidFill>
            </a:endParaRPr>
          </a:p>
          <a:p>
            <a:r>
              <a:rPr lang="fr-FR" sz="1100" b="1" dirty="0">
                <a:solidFill>
                  <a:srgbClr val="032029"/>
                </a:solidFill>
              </a:rPr>
              <a:t>300 </a:t>
            </a:r>
            <a:r>
              <a:rPr lang="fr-FR" sz="1100" b="1" dirty="0" err="1">
                <a:solidFill>
                  <a:srgbClr val="032029"/>
                </a:solidFill>
              </a:rPr>
              <a:t>nrad</a:t>
            </a:r>
            <a:r>
              <a:rPr lang="fr-FR" sz="1100" b="1" dirty="0">
                <a:solidFill>
                  <a:srgbClr val="032029"/>
                </a:solidFill>
              </a:rPr>
              <a:t>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r>
              <a:rPr lang="fr-FR" sz="1100" b="1" dirty="0">
                <a:solidFill>
                  <a:srgbClr val="032029"/>
                </a:solidFill>
              </a:rPr>
              <a:t>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endParaRPr lang="fr-FR" sz="1100" b="1" dirty="0">
              <a:solidFill>
                <a:srgbClr val="032029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5F5E2A21-19D4-45C6-8805-23B63FA8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Waiting for interesting signals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5EF4D6-1A55-4DDB-94F3-5C467063F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25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F28B88-C34F-4498-B0DE-D9D8692752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1400" b="1" dirty="0"/>
              <a:t>What kind of signal can you get with 20 </a:t>
            </a:r>
            <a:r>
              <a:rPr lang="en-US" sz="1400" b="1" dirty="0" err="1"/>
              <a:t>nrad</a:t>
            </a:r>
            <a:r>
              <a:rPr lang="en-US" sz="1400" b="1" dirty="0"/>
              <a:t>/s/√Hz [0.01 Hz – 50Hz]?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079" y="1007641"/>
            <a:ext cx="2652648" cy="19227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775" y="2895195"/>
            <a:ext cx="2751122" cy="191991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134957" y="2097675"/>
            <a:ext cx="2475684" cy="4098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1100" b="1" dirty="0">
                <a:solidFill>
                  <a:srgbClr val="032029"/>
                </a:solidFill>
              </a:rPr>
              <a:t>0.1Hz</a:t>
            </a:r>
          </a:p>
          <a:p>
            <a:r>
              <a:rPr lang="fr-FR" sz="1100" b="1" dirty="0">
                <a:solidFill>
                  <a:srgbClr val="032029"/>
                </a:solidFill>
              </a:rPr>
              <a:t>20 </a:t>
            </a:r>
            <a:r>
              <a:rPr lang="fr-FR" sz="1100" b="1" dirty="0" err="1">
                <a:solidFill>
                  <a:srgbClr val="032029"/>
                </a:solidFill>
              </a:rPr>
              <a:t>nrad</a:t>
            </a:r>
            <a:r>
              <a:rPr lang="fr-FR" sz="1100" b="1" dirty="0">
                <a:solidFill>
                  <a:srgbClr val="032029"/>
                </a:solidFill>
              </a:rPr>
              <a:t>/s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r>
              <a:rPr lang="fr-FR" sz="1100" b="1" dirty="0">
                <a:solidFill>
                  <a:srgbClr val="032029"/>
                </a:solidFill>
              </a:rPr>
              <a:t>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endParaRPr lang="fr-FR" sz="1100" b="1" dirty="0">
              <a:solidFill>
                <a:srgbClr val="032029"/>
              </a:solidFill>
            </a:endParaRPr>
          </a:p>
          <a:p>
            <a:r>
              <a:rPr lang="fr-FR" sz="1100" b="1" dirty="0">
                <a:solidFill>
                  <a:srgbClr val="032029"/>
                </a:solidFill>
              </a:rPr>
              <a:t>50 </a:t>
            </a:r>
            <a:r>
              <a:rPr lang="fr-FR" sz="1100" b="1" dirty="0" err="1">
                <a:solidFill>
                  <a:srgbClr val="032029"/>
                </a:solidFill>
              </a:rPr>
              <a:t>nrad</a:t>
            </a:r>
            <a:r>
              <a:rPr lang="fr-FR" sz="1100" b="1" dirty="0">
                <a:solidFill>
                  <a:srgbClr val="032029"/>
                </a:solidFill>
              </a:rPr>
              <a:t>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r>
              <a:rPr lang="fr-FR" sz="1100" b="1" dirty="0">
                <a:solidFill>
                  <a:srgbClr val="032029"/>
                </a:solidFill>
              </a:rPr>
              <a:t>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endParaRPr lang="fr-FR" sz="1100" b="1" dirty="0">
              <a:solidFill>
                <a:srgbClr val="0320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38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26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433" y="2916527"/>
            <a:ext cx="2739537" cy="19153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436" y="1033564"/>
            <a:ext cx="2732899" cy="18864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24" y="984168"/>
            <a:ext cx="2715952" cy="196986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060299" y="2092161"/>
            <a:ext cx="2475684" cy="4098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1100" b="1" dirty="0">
                <a:solidFill>
                  <a:srgbClr val="032029"/>
                </a:solidFill>
              </a:rPr>
              <a:t>1Hz</a:t>
            </a:r>
          </a:p>
          <a:p>
            <a:r>
              <a:rPr lang="fr-FR" sz="1100" b="1" dirty="0">
                <a:solidFill>
                  <a:srgbClr val="032029"/>
                </a:solidFill>
              </a:rPr>
              <a:t>60 </a:t>
            </a:r>
            <a:r>
              <a:rPr lang="fr-FR" sz="1100" b="1" dirty="0" err="1">
                <a:solidFill>
                  <a:srgbClr val="032029"/>
                </a:solidFill>
              </a:rPr>
              <a:t>nrad</a:t>
            </a:r>
            <a:r>
              <a:rPr lang="fr-FR" sz="1100" b="1" dirty="0">
                <a:solidFill>
                  <a:srgbClr val="032029"/>
                </a:solidFill>
              </a:rPr>
              <a:t>/s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r>
              <a:rPr lang="fr-FR" sz="1100" b="1" dirty="0">
                <a:solidFill>
                  <a:srgbClr val="032029"/>
                </a:solidFill>
              </a:rPr>
              <a:t>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endParaRPr lang="fr-FR" sz="1100" b="1" dirty="0">
              <a:solidFill>
                <a:srgbClr val="032029"/>
              </a:solidFill>
            </a:endParaRPr>
          </a:p>
          <a:p>
            <a:r>
              <a:rPr lang="fr-FR" sz="1100" b="1" dirty="0">
                <a:solidFill>
                  <a:srgbClr val="032029"/>
                </a:solidFill>
              </a:rPr>
              <a:t>20 </a:t>
            </a:r>
            <a:r>
              <a:rPr lang="fr-FR" sz="1100" b="1" dirty="0" err="1">
                <a:solidFill>
                  <a:srgbClr val="032029"/>
                </a:solidFill>
              </a:rPr>
              <a:t>nrad</a:t>
            </a:r>
            <a:r>
              <a:rPr lang="fr-FR" sz="1100" b="1" dirty="0">
                <a:solidFill>
                  <a:srgbClr val="032029"/>
                </a:solidFill>
              </a:rPr>
              <a:t>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r>
              <a:rPr lang="fr-FR" sz="1100" b="1" dirty="0">
                <a:solidFill>
                  <a:srgbClr val="032029"/>
                </a:solidFill>
              </a:rPr>
              <a:t>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endParaRPr lang="fr-FR" sz="1100" b="1" dirty="0">
              <a:solidFill>
                <a:srgbClr val="032029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492" y="2910371"/>
            <a:ext cx="2725469" cy="189397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126932" y="2083590"/>
            <a:ext cx="2475684" cy="4098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1100" b="1" dirty="0">
                <a:solidFill>
                  <a:srgbClr val="032029"/>
                </a:solidFill>
              </a:rPr>
              <a:t>10Hz</a:t>
            </a:r>
          </a:p>
          <a:p>
            <a:r>
              <a:rPr lang="fr-FR" sz="1100" b="1" dirty="0">
                <a:solidFill>
                  <a:srgbClr val="032029"/>
                </a:solidFill>
              </a:rPr>
              <a:t>150 </a:t>
            </a:r>
            <a:r>
              <a:rPr lang="fr-FR" sz="1100" b="1" dirty="0" err="1">
                <a:solidFill>
                  <a:srgbClr val="032029"/>
                </a:solidFill>
              </a:rPr>
              <a:t>nrad</a:t>
            </a:r>
            <a:r>
              <a:rPr lang="fr-FR" sz="1100" b="1" dirty="0">
                <a:solidFill>
                  <a:srgbClr val="032029"/>
                </a:solidFill>
              </a:rPr>
              <a:t>/s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r>
              <a:rPr lang="fr-FR" sz="1100" b="1" dirty="0">
                <a:solidFill>
                  <a:srgbClr val="032029"/>
                </a:solidFill>
              </a:rPr>
              <a:t>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endParaRPr lang="fr-FR" sz="1100" b="1" dirty="0">
              <a:solidFill>
                <a:srgbClr val="032029"/>
              </a:solidFill>
            </a:endParaRPr>
          </a:p>
          <a:p>
            <a:r>
              <a:rPr lang="fr-FR" sz="1100" b="1" dirty="0">
                <a:solidFill>
                  <a:srgbClr val="032029"/>
                </a:solidFill>
              </a:rPr>
              <a:t>5 </a:t>
            </a:r>
            <a:r>
              <a:rPr lang="fr-FR" sz="1100" b="1" dirty="0" err="1">
                <a:solidFill>
                  <a:srgbClr val="032029"/>
                </a:solidFill>
              </a:rPr>
              <a:t>nrad</a:t>
            </a:r>
            <a:r>
              <a:rPr lang="fr-FR" sz="1100" b="1" dirty="0">
                <a:solidFill>
                  <a:srgbClr val="032029"/>
                </a:solidFill>
              </a:rPr>
              <a:t>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r>
              <a:rPr lang="fr-FR" sz="1100" b="1" dirty="0">
                <a:solidFill>
                  <a:srgbClr val="032029"/>
                </a:solidFill>
              </a:rPr>
              <a:t> </a:t>
            </a:r>
            <a:r>
              <a:rPr lang="fr-FR" sz="1100" b="1" dirty="0" err="1">
                <a:solidFill>
                  <a:srgbClr val="032029"/>
                </a:solidFill>
              </a:rPr>
              <a:t>peak</a:t>
            </a:r>
            <a:endParaRPr lang="fr-FR" sz="1100" b="1" dirty="0">
              <a:solidFill>
                <a:srgbClr val="032029"/>
              </a:solidFill>
            </a:endParaRPr>
          </a:p>
        </p:txBody>
      </p:sp>
      <p:sp>
        <p:nvSpPr>
          <p:cNvPr id="13" name="Titre 6">
            <a:extLst>
              <a:ext uri="{FF2B5EF4-FFF2-40B4-BE49-F238E27FC236}">
                <a16:creationId xmlns:a16="http://schemas.microsoft.com/office/drawing/2014/main" id="{5F5E2A21-19D4-45C6-8805-23B63FA8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205979"/>
            <a:ext cx="8469744" cy="334348"/>
          </a:xfrm>
        </p:spPr>
        <p:txBody>
          <a:bodyPr>
            <a:noAutofit/>
          </a:bodyPr>
          <a:lstStyle/>
          <a:p>
            <a:r>
              <a:rPr lang="en-US" dirty="0"/>
              <a:t>Waiting for interesting signals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D9F28B88-C34F-4498-B0DE-D9D8692752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2436" y="540327"/>
            <a:ext cx="8465126" cy="369598"/>
          </a:xfrm>
        </p:spPr>
        <p:txBody>
          <a:bodyPr>
            <a:normAutofit/>
          </a:bodyPr>
          <a:lstStyle/>
          <a:p>
            <a:r>
              <a:rPr lang="en-US" sz="1400" b="1" dirty="0"/>
              <a:t>What kind of signal can you get with 20 </a:t>
            </a:r>
            <a:r>
              <a:rPr lang="en-US" sz="1400" b="1" dirty="0" err="1"/>
              <a:t>nrad</a:t>
            </a:r>
            <a:r>
              <a:rPr lang="en-US" sz="1400" b="1" dirty="0"/>
              <a:t>/s/√Hz [0.01 Hz – 50Hz]?</a:t>
            </a:r>
          </a:p>
        </p:txBody>
      </p:sp>
    </p:spTree>
    <p:extLst>
      <p:ext uri="{BB962C8B-B14F-4D97-AF65-F5344CB8AC3E}">
        <p14:creationId xmlns:p14="http://schemas.microsoft.com/office/powerpoint/2010/main" val="2180202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Connecteur en angle 67"/>
          <p:cNvCxnSpPr>
            <a:endCxn id="24" idx="1"/>
          </p:cNvCxnSpPr>
          <p:nvPr/>
        </p:nvCxnSpPr>
        <p:spPr>
          <a:xfrm>
            <a:off x="4109376" y="2930624"/>
            <a:ext cx="1845309" cy="758904"/>
          </a:xfrm>
          <a:prstGeom prst="bentConnector3">
            <a:avLst>
              <a:gd name="adj1" fmla="val 5702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en angle 52"/>
          <p:cNvCxnSpPr>
            <a:endCxn id="35" idx="2"/>
          </p:cNvCxnSpPr>
          <p:nvPr/>
        </p:nvCxnSpPr>
        <p:spPr>
          <a:xfrm>
            <a:off x="3765868" y="3019850"/>
            <a:ext cx="2186033" cy="1459550"/>
          </a:xfrm>
          <a:prstGeom prst="bentConnector3">
            <a:avLst>
              <a:gd name="adj1" fmla="val 5811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en angle 56"/>
          <p:cNvCxnSpPr>
            <a:endCxn id="44" idx="2"/>
          </p:cNvCxnSpPr>
          <p:nvPr/>
        </p:nvCxnSpPr>
        <p:spPr>
          <a:xfrm flipV="1">
            <a:off x="3922616" y="1640865"/>
            <a:ext cx="2332080" cy="1054032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>
            <a:endCxn id="43" idx="2"/>
          </p:cNvCxnSpPr>
          <p:nvPr/>
        </p:nvCxnSpPr>
        <p:spPr>
          <a:xfrm flipV="1">
            <a:off x="4452273" y="2457786"/>
            <a:ext cx="1806055" cy="353443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5925042" y="3375869"/>
            <a:ext cx="627319" cy="627319"/>
          </a:xfrm>
          <a:prstGeom prst="ellipse">
            <a:avLst/>
          </a:prstGeom>
          <a:solidFill>
            <a:srgbClr val="00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/>
          <p:cNvSpPr/>
          <p:nvPr/>
        </p:nvSpPr>
        <p:spPr>
          <a:xfrm>
            <a:off x="3488215" y="2226519"/>
            <a:ext cx="1170295" cy="1170295"/>
          </a:xfrm>
          <a:prstGeom prst="ellipse">
            <a:avLst/>
          </a:prstGeom>
          <a:solidFill>
            <a:srgbClr val="00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Data retrieval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27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fr-FR" sz="1400" b="1" dirty="0" err="1"/>
              <a:t>Many</a:t>
            </a:r>
            <a:r>
              <a:rPr lang="fr-FR" sz="1400" b="1" dirty="0"/>
              <a:t> </a:t>
            </a:r>
            <a:r>
              <a:rPr lang="fr-FR" sz="1400" b="1" dirty="0" err="1"/>
              <a:t>possibilities</a:t>
            </a:r>
            <a:endParaRPr lang="en-US" sz="14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198" y="2024192"/>
            <a:ext cx="1595892" cy="220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en angle 10"/>
          <p:cNvCxnSpPr>
            <a:endCxn id="13" idx="4"/>
          </p:cNvCxnSpPr>
          <p:nvPr/>
        </p:nvCxnSpPr>
        <p:spPr>
          <a:xfrm flipV="1">
            <a:off x="1306398" y="1406803"/>
            <a:ext cx="1507449" cy="141404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5" name="Groupe 104"/>
          <p:cNvGrpSpPr/>
          <p:nvPr/>
        </p:nvGrpSpPr>
        <p:grpSpPr>
          <a:xfrm>
            <a:off x="2228699" y="236508"/>
            <a:ext cx="1170295" cy="1170295"/>
            <a:chOff x="3485184" y="444498"/>
            <a:chExt cx="1170295" cy="1170295"/>
          </a:xfrm>
        </p:grpSpPr>
        <p:sp>
          <p:nvSpPr>
            <p:cNvPr id="13" name="Ellipse 12"/>
            <p:cNvSpPr/>
            <p:nvPr/>
          </p:nvSpPr>
          <p:spPr>
            <a:xfrm>
              <a:off x="3485184" y="444498"/>
              <a:ext cx="1170295" cy="1170295"/>
            </a:xfrm>
            <a:prstGeom prst="ellipse">
              <a:avLst/>
            </a:prstGeom>
            <a:solidFill>
              <a:srgbClr val="00A5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31F9A6A-98A9-4AC0-9AD7-C39DE48D0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8939"/>
            <a:stretch/>
          </p:blipFill>
          <p:spPr>
            <a:xfrm>
              <a:off x="3529109" y="552617"/>
              <a:ext cx="1110269" cy="900000"/>
            </a:xfrm>
            <a:prstGeom prst="rect">
              <a:avLst/>
            </a:prstGeom>
          </p:spPr>
        </p:pic>
      </p:grpSp>
      <p:sp>
        <p:nvSpPr>
          <p:cNvPr id="14" name="ZoneTexte 13"/>
          <p:cNvSpPr txBox="1"/>
          <p:nvPr/>
        </p:nvSpPr>
        <p:spPr>
          <a:xfrm>
            <a:off x="1759963" y="1303811"/>
            <a:ext cx="914400" cy="30628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1500" b="0" dirty="0">
                <a:solidFill>
                  <a:srgbClr val="032029"/>
                </a:solidFill>
              </a:rPr>
              <a:t>Local</a:t>
            </a:r>
            <a:br>
              <a:rPr lang="fr-FR" sz="1500" b="0" dirty="0">
                <a:solidFill>
                  <a:srgbClr val="032029"/>
                </a:solidFill>
              </a:rPr>
            </a:br>
            <a:r>
              <a:rPr lang="fr-FR" sz="1500" b="0" dirty="0">
                <a:solidFill>
                  <a:srgbClr val="032029"/>
                </a:solidFill>
              </a:rPr>
              <a:t>network</a:t>
            </a:r>
            <a:endParaRPr lang="en-US" sz="1500" b="0" dirty="0">
              <a:solidFill>
                <a:srgbClr val="032029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3404F42-3731-4BEF-B09F-284B980A8F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226"/>
          <a:stretch/>
        </p:blipFill>
        <p:spPr>
          <a:xfrm>
            <a:off x="3317974" y="2193449"/>
            <a:ext cx="1504713" cy="10800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494454" y="308452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1500" b="0" dirty="0">
                <a:solidFill>
                  <a:srgbClr val="032029"/>
                </a:solidFill>
              </a:rPr>
              <a:t>Pi </a:t>
            </a:r>
            <a:r>
              <a:rPr lang="fr-FR" sz="1500" b="0" dirty="0" err="1">
                <a:solidFill>
                  <a:srgbClr val="032029"/>
                </a:solidFill>
              </a:rPr>
              <a:t>Datalogger</a:t>
            </a:r>
            <a:endParaRPr lang="en-US" sz="1500" b="0" dirty="0">
              <a:solidFill>
                <a:srgbClr val="032029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02C8F93-BB9F-4D99-83E8-28711F2963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469"/>
          <a:stretch/>
        </p:blipFill>
        <p:spPr>
          <a:xfrm>
            <a:off x="5954685" y="3464012"/>
            <a:ext cx="560074" cy="451031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7578993" y="3470964"/>
            <a:ext cx="627319" cy="627319"/>
          </a:xfrm>
          <a:prstGeom prst="ellipse">
            <a:avLst/>
          </a:prstGeom>
          <a:solidFill>
            <a:srgbClr val="00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e 49"/>
          <p:cNvGrpSpPr/>
          <p:nvPr/>
        </p:nvGrpSpPr>
        <p:grpSpPr>
          <a:xfrm>
            <a:off x="7590040" y="4093109"/>
            <a:ext cx="627319" cy="627319"/>
            <a:chOff x="6164535" y="3501546"/>
            <a:chExt cx="627319" cy="627319"/>
          </a:xfrm>
        </p:grpSpPr>
        <p:sp>
          <p:nvSpPr>
            <p:cNvPr id="32" name="Ellipse 31"/>
            <p:cNvSpPr/>
            <p:nvPr/>
          </p:nvSpPr>
          <p:spPr>
            <a:xfrm>
              <a:off x="6164535" y="3501546"/>
              <a:ext cx="627319" cy="627319"/>
            </a:xfrm>
            <a:prstGeom prst="ellipse">
              <a:avLst/>
            </a:prstGeom>
            <a:solidFill>
              <a:srgbClr val="00A5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5DD708A-3B99-4F59-9535-4157E4F7C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6992"/>
            <a:stretch/>
          </p:blipFill>
          <p:spPr>
            <a:xfrm>
              <a:off x="6203457" y="3586605"/>
              <a:ext cx="550795" cy="457200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1C9A7E46-82DE-44D8-A50D-E459B657DF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962"/>
          <a:stretch/>
        </p:blipFill>
        <p:spPr>
          <a:xfrm>
            <a:off x="7631922" y="3577507"/>
            <a:ext cx="502187" cy="38687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183426" y="3744473"/>
            <a:ext cx="82907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 dirty="0">
                <a:solidFill>
                  <a:srgbClr val="032029"/>
                </a:solidFill>
              </a:rPr>
              <a:t>SSH</a:t>
            </a:r>
          </a:p>
          <a:p>
            <a:r>
              <a:rPr lang="fr-FR" sz="1500" dirty="0">
                <a:solidFill>
                  <a:srgbClr val="032029"/>
                </a:solidFill>
              </a:rPr>
              <a:t>Filezilla</a:t>
            </a:r>
          </a:p>
          <a:p>
            <a:r>
              <a:rPr lang="fr-FR" sz="1500" dirty="0">
                <a:solidFill>
                  <a:srgbClr val="032029"/>
                </a:solidFill>
              </a:rPr>
              <a:t>VNC </a:t>
            </a:r>
            <a:endParaRPr lang="en-US" sz="1500" dirty="0"/>
          </a:p>
        </p:txBody>
      </p:sp>
      <p:sp>
        <p:nvSpPr>
          <p:cNvPr id="34" name="Rectangle 33"/>
          <p:cNvSpPr/>
          <p:nvPr/>
        </p:nvSpPr>
        <p:spPr>
          <a:xfrm>
            <a:off x="5451185" y="2973781"/>
            <a:ext cx="13612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 dirty="0">
                <a:solidFill>
                  <a:srgbClr val="032029"/>
                </a:solidFill>
              </a:rPr>
              <a:t>Wifi (one file) </a:t>
            </a:r>
          </a:p>
        </p:txBody>
      </p:sp>
      <p:sp>
        <p:nvSpPr>
          <p:cNvPr id="35" name="Ellipse 34"/>
          <p:cNvSpPr/>
          <p:nvPr/>
        </p:nvSpPr>
        <p:spPr>
          <a:xfrm>
            <a:off x="5951901" y="4165740"/>
            <a:ext cx="627319" cy="627319"/>
          </a:xfrm>
          <a:prstGeom prst="ellipse">
            <a:avLst/>
          </a:prstGeom>
          <a:solidFill>
            <a:srgbClr val="00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B31F9A6A-98A9-4AC0-9AD7-C39DE48D0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39"/>
          <a:stretch/>
        </p:blipFill>
        <p:spPr>
          <a:xfrm>
            <a:off x="6022374" y="4270784"/>
            <a:ext cx="472996" cy="383417"/>
          </a:xfrm>
          <a:prstGeom prst="rect">
            <a:avLst/>
          </a:prstGeom>
        </p:spPr>
      </p:pic>
      <p:grpSp>
        <p:nvGrpSpPr>
          <p:cNvPr id="89" name="Groupe 88"/>
          <p:cNvGrpSpPr/>
          <p:nvPr/>
        </p:nvGrpSpPr>
        <p:grpSpPr>
          <a:xfrm>
            <a:off x="6258328" y="2144126"/>
            <a:ext cx="627319" cy="627319"/>
            <a:chOff x="5925042" y="1787645"/>
            <a:chExt cx="627319" cy="627319"/>
          </a:xfrm>
        </p:grpSpPr>
        <p:sp>
          <p:nvSpPr>
            <p:cNvPr id="43" name="Ellipse 42"/>
            <p:cNvSpPr/>
            <p:nvPr/>
          </p:nvSpPr>
          <p:spPr>
            <a:xfrm>
              <a:off x="5925042" y="1787645"/>
              <a:ext cx="627319" cy="627319"/>
            </a:xfrm>
            <a:prstGeom prst="ellipse">
              <a:avLst/>
            </a:prstGeom>
            <a:solidFill>
              <a:srgbClr val="00A5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5941037" y="1869306"/>
              <a:ext cx="567383" cy="414077"/>
              <a:chOff x="6620161" y="1558024"/>
              <a:chExt cx="1248711" cy="911311"/>
            </a:xfrm>
          </p:grpSpPr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FEE71B01-BC6E-486A-99AF-AE120DED35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8226"/>
              <a:stretch/>
            </p:blipFill>
            <p:spPr>
              <a:xfrm>
                <a:off x="6620161" y="1558024"/>
                <a:ext cx="730874" cy="524581"/>
              </a:xfrm>
              <a:prstGeom prst="rect">
                <a:avLst/>
              </a:prstGeom>
            </p:spPr>
          </p:pic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8CA6CFC4-163A-4D00-821D-8ABDB13E2B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8226"/>
              <a:stretch/>
            </p:blipFill>
            <p:spPr>
              <a:xfrm>
                <a:off x="7137998" y="1558024"/>
                <a:ext cx="730874" cy="524581"/>
              </a:xfrm>
              <a:prstGeom prst="rect">
                <a:avLst/>
              </a:prstGeom>
            </p:spPr>
          </p:pic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872B8DDD-2F76-4318-86F0-EE1010A006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8226"/>
              <a:stretch/>
            </p:blipFill>
            <p:spPr>
              <a:xfrm>
                <a:off x="6620161" y="1944754"/>
                <a:ext cx="730874" cy="524581"/>
              </a:xfrm>
              <a:prstGeom prst="rect">
                <a:avLst/>
              </a:prstGeom>
            </p:spPr>
          </p:pic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id="{AEFD32F9-BF22-4298-BFEE-24DA7FB991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8226"/>
              <a:stretch/>
            </p:blipFill>
            <p:spPr>
              <a:xfrm>
                <a:off x="7137998" y="1944753"/>
                <a:ext cx="730874" cy="524581"/>
              </a:xfrm>
              <a:prstGeom prst="rect">
                <a:avLst/>
              </a:prstGeom>
            </p:spPr>
          </p:pic>
        </p:grpSp>
      </p:grpSp>
      <p:grpSp>
        <p:nvGrpSpPr>
          <p:cNvPr id="90" name="Groupe 89"/>
          <p:cNvGrpSpPr/>
          <p:nvPr/>
        </p:nvGrpSpPr>
        <p:grpSpPr>
          <a:xfrm>
            <a:off x="6254696" y="1327205"/>
            <a:ext cx="627319" cy="660335"/>
            <a:chOff x="5894242" y="173396"/>
            <a:chExt cx="627319" cy="660335"/>
          </a:xfrm>
        </p:grpSpPr>
        <p:sp>
          <p:nvSpPr>
            <p:cNvPr id="44" name="Ellipse 43"/>
            <p:cNvSpPr/>
            <p:nvPr/>
          </p:nvSpPr>
          <p:spPr>
            <a:xfrm>
              <a:off x="5894242" y="173396"/>
              <a:ext cx="627319" cy="627319"/>
            </a:xfrm>
            <a:prstGeom prst="ellipse">
              <a:avLst/>
            </a:prstGeom>
            <a:solidFill>
              <a:srgbClr val="00A5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2F9545EE-6AC0-4053-BDB9-29B9F34D3A1A}"/>
                </a:ext>
              </a:extLst>
            </p:cNvPr>
            <p:cNvGrpSpPr/>
            <p:nvPr/>
          </p:nvGrpSpPr>
          <p:grpSpPr>
            <a:xfrm>
              <a:off x="5931674" y="177005"/>
              <a:ext cx="583003" cy="656726"/>
              <a:chOff x="7523701" y="3653986"/>
              <a:chExt cx="1074561" cy="1003778"/>
            </a:xfrm>
          </p:grpSpPr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FE06E0DD-B768-4BA4-912F-A6F2D89555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18408"/>
              <a:stretch/>
            </p:blipFill>
            <p:spPr>
              <a:xfrm>
                <a:off x="7523701" y="3653986"/>
                <a:ext cx="1074561" cy="876757"/>
              </a:xfrm>
              <a:prstGeom prst="rect">
                <a:avLst/>
              </a:prstGeom>
            </p:spPr>
          </p:pic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413342F8-68B2-4826-9586-A18E87CB4AFF}"/>
                  </a:ext>
                </a:extLst>
              </p:cNvPr>
              <p:cNvSpPr txBox="1"/>
              <p:nvPr/>
            </p:nvSpPr>
            <p:spPr>
              <a:xfrm rot="5400000">
                <a:off x="7550355" y="3743364"/>
                <a:ext cx="914400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r>
                  <a:rPr lang="en-US" sz="700" b="1" dirty="0">
                    <a:solidFill>
                      <a:srgbClr val="032029"/>
                    </a:solidFill>
                  </a:rPr>
                  <a:t>128Gb</a:t>
                </a:r>
              </a:p>
            </p:txBody>
          </p:sp>
        </p:grpSp>
      </p:grpSp>
      <p:sp>
        <p:nvSpPr>
          <p:cNvPr id="48" name="Rectangle 47"/>
          <p:cNvSpPr/>
          <p:nvPr/>
        </p:nvSpPr>
        <p:spPr>
          <a:xfrm>
            <a:off x="6912231" y="1427732"/>
            <a:ext cx="169469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 dirty="0">
                <a:solidFill>
                  <a:srgbClr val="032029"/>
                </a:solidFill>
              </a:rPr>
              <a:t>Replace SD </a:t>
            </a:r>
            <a:r>
              <a:rPr lang="fr-FR" sz="1500" dirty="0" err="1">
                <a:solidFill>
                  <a:srgbClr val="032029"/>
                </a:solidFill>
              </a:rPr>
              <a:t>card</a:t>
            </a:r>
            <a:r>
              <a:rPr lang="fr-FR" sz="1500" dirty="0">
                <a:solidFill>
                  <a:srgbClr val="032029"/>
                </a:solidFill>
              </a:rPr>
              <a:t> </a:t>
            </a:r>
            <a:endParaRPr lang="en-US" sz="1500" dirty="0"/>
          </a:p>
        </p:txBody>
      </p:sp>
      <p:sp>
        <p:nvSpPr>
          <p:cNvPr id="49" name="Rectangle 48"/>
          <p:cNvSpPr/>
          <p:nvPr/>
        </p:nvSpPr>
        <p:spPr>
          <a:xfrm>
            <a:off x="6882015" y="2285147"/>
            <a:ext cx="20826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 dirty="0">
                <a:solidFill>
                  <a:srgbClr val="032029"/>
                </a:solidFill>
              </a:rPr>
              <a:t>Replace Pi </a:t>
            </a:r>
            <a:r>
              <a:rPr lang="fr-FR" sz="1500" dirty="0" err="1">
                <a:solidFill>
                  <a:srgbClr val="032029"/>
                </a:solidFill>
              </a:rPr>
              <a:t>datalogger</a:t>
            </a:r>
            <a:endParaRPr lang="en-US" sz="1500" dirty="0"/>
          </a:p>
        </p:txBody>
      </p:sp>
      <p:sp>
        <p:nvSpPr>
          <p:cNvPr id="56" name="Rectangle 55"/>
          <p:cNvSpPr/>
          <p:nvPr/>
        </p:nvSpPr>
        <p:spPr>
          <a:xfrm>
            <a:off x="5412712" y="4786235"/>
            <a:ext cx="18758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 dirty="0">
                <a:solidFill>
                  <a:srgbClr val="032029"/>
                </a:solidFill>
              </a:rPr>
              <a:t>Wire (multiple files) </a:t>
            </a:r>
          </a:p>
        </p:txBody>
      </p:sp>
      <p:cxnSp>
        <p:nvCxnSpPr>
          <p:cNvPr id="78" name="Connecteur en angle 77"/>
          <p:cNvCxnSpPr>
            <a:stCxn id="28" idx="6"/>
            <a:endCxn id="32" idx="2"/>
          </p:cNvCxnSpPr>
          <p:nvPr/>
        </p:nvCxnSpPr>
        <p:spPr>
          <a:xfrm>
            <a:off x="6552361" y="3689529"/>
            <a:ext cx="1037679" cy="717240"/>
          </a:xfrm>
          <a:prstGeom prst="bentConnector3">
            <a:avLst>
              <a:gd name="adj1" fmla="val 4934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en angle 79"/>
          <p:cNvCxnSpPr>
            <a:stCxn id="28" idx="6"/>
            <a:endCxn id="29" idx="2"/>
          </p:cNvCxnSpPr>
          <p:nvPr/>
        </p:nvCxnSpPr>
        <p:spPr>
          <a:xfrm>
            <a:off x="6552361" y="3689529"/>
            <a:ext cx="1026632" cy="95095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en angle 81"/>
          <p:cNvCxnSpPr>
            <a:stCxn id="35" idx="6"/>
            <a:endCxn id="29" idx="2"/>
          </p:cNvCxnSpPr>
          <p:nvPr/>
        </p:nvCxnSpPr>
        <p:spPr>
          <a:xfrm flipV="1">
            <a:off x="6579220" y="3784624"/>
            <a:ext cx="999773" cy="694776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en angle 83"/>
          <p:cNvCxnSpPr>
            <a:stCxn id="35" idx="6"/>
            <a:endCxn id="32" idx="2"/>
          </p:cNvCxnSpPr>
          <p:nvPr/>
        </p:nvCxnSpPr>
        <p:spPr>
          <a:xfrm flipV="1">
            <a:off x="6579220" y="4406769"/>
            <a:ext cx="1010820" cy="72631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ngle 14"/>
          <p:cNvCxnSpPr/>
          <p:nvPr/>
        </p:nvCxnSpPr>
        <p:spPr>
          <a:xfrm>
            <a:off x="1536726" y="2811229"/>
            <a:ext cx="1957728" cy="15650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ZoneTexte 105"/>
          <p:cNvSpPr txBox="1"/>
          <p:nvPr/>
        </p:nvSpPr>
        <p:spPr>
          <a:xfrm>
            <a:off x="3679762" y="699855"/>
            <a:ext cx="914400" cy="5392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1400" dirty="0">
                <a:solidFill>
                  <a:srgbClr val="032029"/>
                </a:solidFill>
              </a:rPr>
              <a:t>- Linux                                            </a:t>
            </a:r>
            <a:r>
              <a:rPr lang="fr-FR" sz="1400" b="0" dirty="0">
                <a:solidFill>
                  <a:srgbClr val="032029"/>
                </a:solidFill>
              </a:rPr>
              <a:t>- Windows</a:t>
            </a:r>
          </a:p>
        </p:txBody>
      </p:sp>
      <p:pic>
        <p:nvPicPr>
          <p:cNvPr id="107" name="Image 106">
            <a:extLst>
              <a:ext uri="{FF2B5EF4-FFF2-40B4-BE49-F238E27FC236}">
                <a16:creationId xmlns:a16="http://schemas.microsoft.com/office/drawing/2014/main" id="{B4A86D90-D0A3-4D80-82B2-59D770C9A0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5519" y="-2107"/>
            <a:ext cx="2671162" cy="848836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93E81DBA-D0D8-4DA4-97B4-F33005E8A5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6681" y="-19745"/>
            <a:ext cx="2513190" cy="8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/>
      <p:bldP spid="34" grpId="0"/>
      <p:bldP spid="35" grpId="0" animBg="1"/>
      <p:bldP spid="48" grpId="0"/>
      <p:bldP spid="49" grpId="0"/>
      <p:bldP spid="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28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07818" y="205979"/>
            <a:ext cx="8469744" cy="334348"/>
          </a:xfrm>
        </p:spPr>
        <p:txBody>
          <a:bodyPr>
            <a:noAutofit/>
          </a:bodyPr>
          <a:lstStyle/>
          <a:p>
            <a:r>
              <a:rPr lang="en-US" dirty="0"/>
              <a:t>Analysis</a:t>
            </a:r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8"/>
          </p:nvPr>
        </p:nvSpPr>
        <p:spPr>
          <a:xfrm>
            <a:off x="212436" y="540327"/>
            <a:ext cx="8465126" cy="369598"/>
          </a:xfrm>
        </p:spPr>
        <p:txBody>
          <a:bodyPr>
            <a:normAutofit/>
          </a:bodyPr>
          <a:lstStyle/>
          <a:p>
            <a:r>
              <a:rPr lang="fr-FR" sz="1400" b="1" dirty="0"/>
              <a:t>You are not </a:t>
            </a:r>
            <a:r>
              <a:rPr lang="fr-FR" sz="1400" b="1" dirty="0" err="1"/>
              <a:t>alone</a:t>
            </a:r>
            <a:r>
              <a:rPr lang="fr-FR" sz="1400" b="1" dirty="0"/>
              <a:t> for </a:t>
            </a:r>
            <a:r>
              <a:rPr lang="fr-FR" sz="1400" b="1" dirty="0" err="1"/>
              <a:t>your</a:t>
            </a:r>
            <a:r>
              <a:rPr lang="fr-FR" sz="1400" b="1" dirty="0"/>
              <a:t> first </a:t>
            </a:r>
            <a:r>
              <a:rPr lang="fr-FR" sz="1400" b="1" dirty="0" err="1"/>
              <a:t>steps</a:t>
            </a:r>
            <a:endParaRPr lang="en-US" sz="1400" b="1" dirty="0"/>
          </a:p>
        </p:txBody>
      </p:sp>
      <p:pic>
        <p:nvPicPr>
          <p:cNvPr id="9" name="Picture 2" descr="Image result for jupyter notebook logo">
            <a:extLst>
              <a:ext uri="{FF2B5EF4-FFF2-40B4-BE49-F238E27FC236}">
                <a16:creationId xmlns:a16="http://schemas.microsoft.com/office/drawing/2014/main" id="{F12E0E40-0E27-4704-B607-0E2A131B7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286" y="1290232"/>
            <a:ext cx="1150056" cy="115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31552" y="1199371"/>
            <a:ext cx="2146412" cy="129163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r"/>
            <a:r>
              <a:rPr lang="fr-FR" sz="1400" dirty="0" err="1">
                <a:solidFill>
                  <a:srgbClr val="032029"/>
                </a:solidFill>
              </a:rPr>
              <a:t>Anything</a:t>
            </a:r>
            <a:r>
              <a:rPr lang="fr-FR" sz="1400" dirty="0">
                <a:solidFill>
                  <a:srgbClr val="032029"/>
                </a:solidFill>
              </a:rPr>
              <a:t> </a:t>
            </a:r>
            <a:r>
              <a:rPr lang="fr-FR" sz="1400" dirty="0" err="1">
                <a:solidFill>
                  <a:srgbClr val="032029"/>
                </a:solidFill>
              </a:rPr>
              <a:t>you</a:t>
            </a:r>
            <a:r>
              <a:rPr lang="fr-FR" sz="1400" dirty="0">
                <a:solidFill>
                  <a:srgbClr val="032029"/>
                </a:solidFill>
              </a:rPr>
              <a:t> </a:t>
            </a:r>
            <a:r>
              <a:rPr lang="fr-FR" sz="1400" dirty="0" err="1">
                <a:solidFill>
                  <a:srgbClr val="032029"/>
                </a:solidFill>
              </a:rPr>
              <a:t>need</a:t>
            </a:r>
            <a:br>
              <a:rPr lang="fr-FR" sz="1400" dirty="0">
                <a:solidFill>
                  <a:srgbClr val="032029"/>
                </a:solidFill>
              </a:rPr>
            </a:br>
            <a:r>
              <a:rPr lang="fr-FR" sz="1400" dirty="0">
                <a:solidFill>
                  <a:srgbClr val="032029"/>
                </a:solidFill>
              </a:rPr>
              <a:t>to </a:t>
            </a:r>
            <a:r>
              <a:rPr lang="fr-FR" sz="1400" dirty="0" err="1">
                <a:solidFill>
                  <a:srgbClr val="032029"/>
                </a:solidFill>
              </a:rPr>
              <a:t>start</a:t>
            </a:r>
            <a:r>
              <a:rPr lang="fr-FR" sz="1400" dirty="0">
                <a:solidFill>
                  <a:srgbClr val="032029"/>
                </a:solidFill>
              </a:rPr>
              <a:t> </a:t>
            </a:r>
            <a:r>
              <a:rPr lang="fr-FR" sz="1400" dirty="0" err="1">
                <a:solidFill>
                  <a:srgbClr val="032029"/>
                </a:solidFill>
              </a:rPr>
              <a:t>with</a:t>
            </a:r>
            <a:r>
              <a:rPr lang="fr-FR" sz="1400" dirty="0">
                <a:solidFill>
                  <a:srgbClr val="032029"/>
                </a:solidFill>
              </a:rPr>
              <a:t> </a:t>
            </a:r>
            <a:r>
              <a:rPr lang="fr-FR" sz="1400" dirty="0" err="1">
                <a:solidFill>
                  <a:srgbClr val="032029"/>
                </a:solidFill>
              </a:rPr>
              <a:t>this</a:t>
            </a:r>
            <a:br>
              <a:rPr lang="fr-FR" sz="1400" dirty="0">
                <a:solidFill>
                  <a:srgbClr val="032029"/>
                </a:solidFill>
              </a:rPr>
            </a:br>
            <a:r>
              <a:rPr lang="fr-FR" sz="1400" dirty="0">
                <a:solidFill>
                  <a:srgbClr val="032029"/>
                </a:solidFill>
              </a:rPr>
              <a:t>new observable</a:t>
            </a:r>
            <a:br>
              <a:rPr lang="fr-FR" sz="1400" dirty="0">
                <a:solidFill>
                  <a:srgbClr val="032029"/>
                </a:solidFill>
              </a:rPr>
            </a:br>
            <a:r>
              <a:rPr lang="fr-FR" sz="1400" dirty="0" err="1">
                <a:solidFill>
                  <a:srgbClr val="032029"/>
                </a:solidFill>
              </a:rPr>
              <a:t>is</a:t>
            </a:r>
            <a:r>
              <a:rPr lang="fr-FR" sz="1400" dirty="0">
                <a:solidFill>
                  <a:srgbClr val="032029"/>
                </a:solidFill>
              </a:rPr>
              <a:t> </a:t>
            </a:r>
            <a:r>
              <a:rPr lang="fr-FR" sz="1400" dirty="0" err="1">
                <a:solidFill>
                  <a:srgbClr val="032029"/>
                </a:solidFill>
              </a:rPr>
              <a:t>here</a:t>
            </a:r>
            <a:r>
              <a:rPr lang="fr-FR" sz="1400" dirty="0">
                <a:solidFill>
                  <a:srgbClr val="032029"/>
                </a:solidFill>
              </a:rPr>
              <a:t>:</a:t>
            </a:r>
          </a:p>
          <a:p>
            <a:pPr algn="r"/>
            <a:endParaRPr lang="fr-FR" sz="1400" dirty="0">
              <a:solidFill>
                <a:srgbClr val="032029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32" y="1348770"/>
            <a:ext cx="983181" cy="981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/>
          <a:srcRect t="13907" b="6523"/>
          <a:stretch/>
        </p:blipFill>
        <p:spPr>
          <a:xfrm>
            <a:off x="2824837" y="996881"/>
            <a:ext cx="3502220" cy="156752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970288" y="2186923"/>
            <a:ext cx="3731342" cy="3658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http://www.seismo-live.org/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198582" y="2664967"/>
            <a:ext cx="3635999" cy="2478533"/>
            <a:chOff x="85725" y="844296"/>
            <a:chExt cx="8924925" cy="6083808"/>
          </a:xfrm>
        </p:grpSpPr>
        <p:pic>
          <p:nvPicPr>
            <p:cNvPr id="14" name="圖片 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000" y="844296"/>
              <a:ext cx="8248650" cy="6083808"/>
            </a:xfrm>
            <a:prstGeom prst="rect">
              <a:avLst/>
            </a:prstGeom>
          </p:spPr>
        </p:pic>
        <p:sp>
          <p:nvSpPr>
            <p:cNvPr id="15" name="文字方塊 9"/>
            <p:cNvSpPr txBox="1"/>
            <p:nvPr/>
          </p:nvSpPr>
          <p:spPr>
            <a:xfrm>
              <a:off x="85725" y="2216018"/>
              <a:ext cx="2285999" cy="982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>
                  <a:solidFill>
                    <a:srgbClr val="FF0000"/>
                  </a:solidFill>
                </a:rPr>
                <a:t>Back-azimuth</a:t>
              </a:r>
              <a:endParaRPr lang="zh-TW" alt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6" name="文字方塊 10"/>
            <p:cNvSpPr txBox="1"/>
            <p:nvPr/>
          </p:nvSpPr>
          <p:spPr>
            <a:xfrm>
              <a:off x="85725" y="4844917"/>
              <a:ext cx="2285999" cy="982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>
                  <a:solidFill>
                    <a:srgbClr val="FF0000"/>
                  </a:solidFill>
                </a:rPr>
                <a:t>Back-azimuth</a:t>
              </a:r>
              <a:endParaRPr lang="zh-TW" altLang="en-US" sz="1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7316" y="2949156"/>
            <a:ext cx="4984026" cy="1531932"/>
          </a:xfrm>
        </p:spPr>
      </p:pic>
      <p:sp>
        <p:nvSpPr>
          <p:cNvPr id="19" name="文字方塊 9"/>
          <p:cNvSpPr txBox="1"/>
          <p:nvPr/>
        </p:nvSpPr>
        <p:spPr>
          <a:xfrm>
            <a:off x="4127863" y="4540907"/>
            <a:ext cx="257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solidFill>
                  <a:srgbClr val="FF0000"/>
                </a:solidFill>
              </a:rPr>
              <a:t>Array Derivative Rotation</a:t>
            </a:r>
            <a:endParaRPr lang="zh-TW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29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1400" b="1" dirty="0"/>
              <a:t>They trust us!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1041053" y="268870"/>
            <a:ext cx="7627824" cy="4431702"/>
            <a:chOff x="2718013" y="1176053"/>
            <a:chExt cx="5543622" cy="322079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973" y="1687961"/>
              <a:ext cx="609459" cy="831423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0078" y="3776614"/>
              <a:ext cx="632598" cy="516045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219" y="3151396"/>
              <a:ext cx="1049116" cy="35342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6678" y="3814494"/>
              <a:ext cx="1112778" cy="582354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3433" y="1749839"/>
              <a:ext cx="1155731" cy="485295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770" y="3311452"/>
              <a:ext cx="1205865" cy="390483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1155" y="1833545"/>
              <a:ext cx="805632" cy="48875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161" y="2802648"/>
              <a:ext cx="976879" cy="489980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3066" y="3874214"/>
              <a:ext cx="1535855" cy="502420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890" y="1176053"/>
              <a:ext cx="1553131" cy="46594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210" y="2409456"/>
              <a:ext cx="1421360" cy="470142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769" y="1278328"/>
              <a:ext cx="941052" cy="37642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159" y="1949543"/>
              <a:ext cx="542007" cy="76437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28263" y="3495145"/>
              <a:ext cx="1311221" cy="252114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973" y="2611077"/>
              <a:ext cx="715776" cy="556714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013" y="3328957"/>
              <a:ext cx="701689" cy="1024548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1533" y="1209103"/>
              <a:ext cx="781988" cy="548559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013" y="2777280"/>
              <a:ext cx="913476" cy="390511"/>
            </a:xfrm>
            <a:prstGeom prst="rect">
              <a:avLst/>
            </a:prstGeom>
          </p:spPr>
        </p:pic>
      </p:grpSp>
      <p:sp>
        <p:nvSpPr>
          <p:cNvPr id="28" name="ZoneTexte 27"/>
          <p:cNvSpPr txBox="1"/>
          <p:nvPr/>
        </p:nvSpPr>
        <p:spPr>
          <a:xfrm>
            <a:off x="100399" y="1173269"/>
            <a:ext cx="2421234" cy="9494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200" b="0" dirty="0">
                <a:solidFill>
                  <a:srgbClr val="032029"/>
                </a:solidFill>
              </a:rPr>
              <a:t>Come to our poster tomorrow</a:t>
            </a:r>
            <a:endParaRPr lang="en-US" sz="1200" dirty="0">
              <a:solidFill>
                <a:srgbClr val="032029"/>
              </a:solidFill>
            </a:endParaRPr>
          </a:p>
          <a:p>
            <a:r>
              <a:rPr lang="en-US" sz="1200" b="0" dirty="0">
                <a:solidFill>
                  <a:srgbClr val="032029"/>
                </a:solidFill>
              </a:rPr>
              <a:t>to talk about upcoming</a:t>
            </a:r>
            <a:br>
              <a:rPr lang="en-US" sz="1200" b="0" dirty="0">
                <a:solidFill>
                  <a:srgbClr val="032029"/>
                </a:solidFill>
              </a:rPr>
            </a:br>
            <a:r>
              <a:rPr lang="en-US" sz="1200" b="0" dirty="0">
                <a:solidFill>
                  <a:srgbClr val="032029"/>
                </a:solidFill>
              </a:rPr>
              <a:t>products in blueSeis product line:</a:t>
            </a:r>
          </a:p>
          <a:p>
            <a:pPr marL="171450" indent="-1714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032029"/>
                </a:solidFill>
              </a:rPr>
              <a:t>Large 1C rotation </a:t>
            </a:r>
            <a:r>
              <a:rPr lang="fr-FR" sz="1200" b="1" dirty="0" err="1">
                <a:solidFill>
                  <a:srgbClr val="032029"/>
                </a:solidFill>
              </a:rPr>
              <a:t>sensor</a:t>
            </a:r>
            <a:endParaRPr lang="fr-FR" sz="1200" b="1" dirty="0">
              <a:solidFill>
                <a:srgbClr val="032029"/>
              </a:solidFill>
            </a:endParaRPr>
          </a:p>
          <a:p>
            <a:pPr marL="171450" indent="-1714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200" b="1" dirty="0" err="1">
                <a:solidFill>
                  <a:srgbClr val="032029"/>
                </a:solidFill>
              </a:rPr>
              <a:t>Next</a:t>
            </a:r>
            <a:r>
              <a:rPr lang="fr-FR" sz="1200" b="1" dirty="0">
                <a:solidFill>
                  <a:srgbClr val="032029"/>
                </a:solidFill>
              </a:rPr>
              <a:t> </a:t>
            </a:r>
            <a:r>
              <a:rPr lang="fr-FR" sz="1200" b="1" dirty="0" err="1">
                <a:solidFill>
                  <a:srgbClr val="032029"/>
                </a:solidFill>
              </a:rPr>
              <a:t>Generation</a:t>
            </a:r>
            <a:r>
              <a:rPr lang="fr-FR" sz="1200" b="1" dirty="0">
                <a:solidFill>
                  <a:srgbClr val="032029"/>
                </a:solidFill>
              </a:rPr>
              <a:t> of blueSeis-3A</a:t>
            </a:r>
            <a:endParaRPr lang="en-US" sz="1200" b="1" dirty="0">
              <a:solidFill>
                <a:srgbClr val="0320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9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               &amp; FOG technology</a:t>
            </a:r>
            <a:endParaRPr lang="fr-FR" sz="24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3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019" y="2298980"/>
            <a:ext cx="1173193" cy="3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4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6341" y="184262"/>
            <a:ext cx="3129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iXblue</a:t>
            </a:r>
            <a:r>
              <a:rPr lang="fr-FR" sz="20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 at a </a:t>
            </a:r>
            <a:r>
              <a:rPr lang="fr-FR" sz="2000" b="1" dirty="0" err="1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glance</a:t>
            </a:r>
            <a:endParaRPr lang="fr-FR" sz="800" b="1" dirty="0">
              <a:latin typeface="+mj-lt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7" y="3055503"/>
            <a:ext cx="793955" cy="335335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1281439" y="3072791"/>
            <a:ext cx="99694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1200" dirty="0">
                <a:latin typeface="Montserrat Light" panose="00000400000000000000" pitchFamily="50" charset="0"/>
                <a:ea typeface="Montserrat Light" charset="0"/>
                <a:cs typeface="Montserrat Light" charset="0"/>
              </a:rPr>
              <a:t>600+</a:t>
            </a:r>
            <a:br>
              <a:rPr lang="fr-FR" sz="1200" dirty="0">
                <a:latin typeface="Montserrat Light" panose="00000400000000000000" pitchFamily="50" charset="0"/>
                <a:ea typeface="Montserrat Light" charset="0"/>
                <a:cs typeface="Montserrat Light" charset="0"/>
              </a:rPr>
            </a:br>
            <a:r>
              <a:rPr lang="fr-FR" sz="1200" dirty="0" err="1">
                <a:latin typeface="Montserrat Light" panose="00000400000000000000" pitchFamily="50" charset="0"/>
                <a:ea typeface="Montserrat Light" charset="0"/>
                <a:cs typeface="Montserrat Light" charset="0"/>
              </a:rPr>
              <a:t>employees</a:t>
            </a:r>
            <a:endParaRPr lang="fr-FR" sz="1200" dirty="0">
              <a:latin typeface="Montserrat Light" panose="00000400000000000000" pitchFamily="50" charset="0"/>
              <a:ea typeface="Montserrat Light" charset="0"/>
              <a:cs typeface="Montserrat Light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2" y="3867340"/>
            <a:ext cx="524660" cy="52466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56" y="3903527"/>
            <a:ext cx="829818" cy="82981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1459833" y="4121530"/>
            <a:ext cx="603820" cy="39151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fr-FR" sz="1200" b="1" dirty="0">
                <a:latin typeface="Montserrat Semi" charset="0"/>
                <a:ea typeface="Montserrat Semi" charset="0"/>
                <a:cs typeface="Montserrat Semi" charset="0"/>
              </a:rPr>
              <a:t>  80%</a:t>
            </a:r>
          </a:p>
          <a:p>
            <a:pPr>
              <a:lnSpc>
                <a:spcPct val="80000"/>
              </a:lnSpc>
            </a:pPr>
            <a:r>
              <a:rPr lang="fr-FR" sz="1200" b="1" dirty="0">
                <a:latin typeface="Montserrat Semi" charset="0"/>
                <a:ea typeface="Montserrat Semi" charset="0"/>
                <a:cs typeface="Montserrat Semi" charset="0"/>
              </a:rPr>
              <a:t>export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70192" y="4437411"/>
            <a:ext cx="745717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1200" b="1" dirty="0">
                <a:latin typeface="Montserrat Semi" charset="0"/>
                <a:ea typeface="Montserrat Semi" charset="0"/>
                <a:cs typeface="Montserrat Semi" charset="0"/>
              </a:rPr>
              <a:t>100+ M€</a:t>
            </a:r>
          </a:p>
          <a:p>
            <a:pPr>
              <a:lnSpc>
                <a:spcPct val="80000"/>
              </a:lnSpc>
            </a:pPr>
            <a:r>
              <a:rPr lang="fr-FR" sz="1200" b="1" dirty="0">
                <a:latin typeface="Montserrat Semi" charset="0"/>
                <a:ea typeface="Montserrat Semi" charset="0"/>
                <a:cs typeface="Montserrat Semi" charset="0"/>
              </a:rPr>
              <a:t>turnover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38F16DF-0E5B-4FA7-9E0F-9C985586EBDF}"/>
              </a:ext>
            </a:extLst>
          </p:cNvPr>
          <p:cNvGrpSpPr/>
          <p:nvPr/>
        </p:nvGrpSpPr>
        <p:grpSpPr>
          <a:xfrm>
            <a:off x="3883289" y="2637923"/>
            <a:ext cx="4935565" cy="2192324"/>
            <a:chOff x="4761596" y="3432563"/>
            <a:chExt cx="6242132" cy="2923099"/>
          </a:xfrm>
        </p:grpSpPr>
        <p:grpSp>
          <p:nvGrpSpPr>
            <p:cNvPr id="16" name="Groupe 15"/>
            <p:cNvGrpSpPr/>
            <p:nvPr/>
          </p:nvGrpSpPr>
          <p:grpSpPr>
            <a:xfrm>
              <a:off x="5091885" y="3432563"/>
              <a:ext cx="5911843" cy="2923099"/>
              <a:chOff x="4030990" y="1831784"/>
              <a:chExt cx="7936078" cy="3923977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0990" y="1831784"/>
                <a:ext cx="7936078" cy="3923977"/>
              </a:xfrm>
              <a:prstGeom prst="rect">
                <a:avLst/>
              </a:prstGeom>
            </p:spPr>
          </p:pic>
          <p:sp>
            <p:nvSpPr>
              <p:cNvPr id="18" name="Ellipse 17"/>
              <p:cNvSpPr/>
              <p:nvPr/>
            </p:nvSpPr>
            <p:spPr>
              <a:xfrm>
                <a:off x="5947996" y="2916338"/>
                <a:ext cx="135556" cy="135556"/>
              </a:xfrm>
              <a:prstGeom prst="ellipse">
                <a:avLst/>
              </a:prstGeom>
              <a:solidFill>
                <a:srgbClr val="00B4E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5271554" y="3303044"/>
                <a:ext cx="135556" cy="135556"/>
              </a:xfrm>
              <a:prstGeom prst="ellipse">
                <a:avLst/>
              </a:prstGeom>
              <a:solidFill>
                <a:srgbClr val="00B4E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6586004" y="4793392"/>
                <a:ext cx="135556" cy="135556"/>
              </a:xfrm>
              <a:prstGeom prst="ellipse">
                <a:avLst/>
              </a:prstGeom>
              <a:solidFill>
                <a:srgbClr val="00B4E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7731036" y="2574535"/>
                <a:ext cx="135556" cy="135556"/>
              </a:xfrm>
              <a:prstGeom prst="ellipse">
                <a:avLst/>
              </a:prstGeom>
              <a:solidFill>
                <a:srgbClr val="00B4E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7781836" y="2762829"/>
                <a:ext cx="135556" cy="135556"/>
              </a:xfrm>
              <a:prstGeom prst="ellipse">
                <a:avLst/>
              </a:prstGeom>
              <a:solidFill>
                <a:srgbClr val="00B4E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7908836" y="2642313"/>
                <a:ext cx="135556" cy="135556"/>
              </a:xfrm>
              <a:prstGeom prst="ellipse">
                <a:avLst/>
              </a:prstGeom>
              <a:solidFill>
                <a:srgbClr val="00B4E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7917392" y="2406467"/>
                <a:ext cx="135556" cy="135556"/>
              </a:xfrm>
              <a:prstGeom prst="ellipse">
                <a:avLst/>
              </a:prstGeom>
              <a:solidFill>
                <a:srgbClr val="00B4E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8956760" y="3438600"/>
                <a:ext cx="135556" cy="135556"/>
              </a:xfrm>
              <a:prstGeom prst="ellipse">
                <a:avLst/>
              </a:prstGeom>
              <a:solidFill>
                <a:srgbClr val="00B4E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10355792" y="3167488"/>
                <a:ext cx="135556" cy="135556"/>
              </a:xfrm>
              <a:prstGeom prst="ellipse">
                <a:avLst/>
              </a:prstGeom>
              <a:solidFill>
                <a:srgbClr val="00B4E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10018196" y="4049959"/>
                <a:ext cx="135556" cy="135556"/>
              </a:xfrm>
              <a:prstGeom prst="ellipse">
                <a:avLst/>
              </a:prstGeom>
              <a:solidFill>
                <a:srgbClr val="00B4E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11299910" y="4845128"/>
                <a:ext cx="135556" cy="135556"/>
              </a:xfrm>
              <a:prstGeom prst="ellipse">
                <a:avLst/>
              </a:prstGeom>
              <a:solidFill>
                <a:srgbClr val="00B4E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  <p:cxnSp>
          <p:nvCxnSpPr>
            <p:cNvPr id="36" name="Connecteur droit 35"/>
            <p:cNvCxnSpPr>
              <a:cxnSpLocks/>
            </p:cNvCxnSpPr>
            <p:nvPr/>
          </p:nvCxnSpPr>
          <p:spPr>
            <a:xfrm>
              <a:off x="4761596" y="3471128"/>
              <a:ext cx="0" cy="2884534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1EE3C0B8-9639-4804-A99C-AA4456402B9D}"/>
                </a:ext>
              </a:extLst>
            </p:cNvPr>
            <p:cNvSpPr/>
            <p:nvPr/>
          </p:nvSpPr>
          <p:spPr>
            <a:xfrm>
              <a:off x="5956611" y="4345055"/>
              <a:ext cx="100980" cy="100980"/>
            </a:xfrm>
            <a:prstGeom prst="ellipse">
              <a:avLst/>
            </a:prstGeom>
            <a:solidFill>
              <a:srgbClr val="00B4E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B690263E-83FE-4CD4-A70E-98F2E3562B41}"/>
                </a:ext>
              </a:extLst>
            </p:cNvPr>
            <p:cNvSpPr/>
            <p:nvPr/>
          </p:nvSpPr>
          <p:spPr>
            <a:xfrm>
              <a:off x="9618547" y="5264312"/>
              <a:ext cx="100980" cy="100980"/>
            </a:xfrm>
            <a:prstGeom prst="ellipse">
              <a:avLst/>
            </a:prstGeom>
            <a:solidFill>
              <a:srgbClr val="00B4E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D347D2B7-2D31-42AC-B88E-9FBDA2CFC0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17" y="-32866"/>
            <a:ext cx="5280076" cy="25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BDFB590-1049-45AB-B1EE-613D880F5C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34" y="2822789"/>
            <a:ext cx="755864" cy="84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1E45554-EDAE-4564-BFD9-14C5DFE0F483}"/>
              </a:ext>
            </a:extLst>
          </p:cNvPr>
          <p:cNvGrpSpPr/>
          <p:nvPr/>
        </p:nvGrpSpPr>
        <p:grpSpPr>
          <a:xfrm>
            <a:off x="2366873" y="3806371"/>
            <a:ext cx="1317410" cy="980688"/>
            <a:chOff x="3037297" y="5075161"/>
            <a:chExt cx="1756546" cy="1307584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552C7FBA-32F7-4434-9317-12213A03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0105" y="5075161"/>
              <a:ext cx="1232559" cy="1307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3">
              <a:extLst>
                <a:ext uri="{FF2B5EF4-FFF2-40B4-BE49-F238E27FC236}">
                  <a16:creationId xmlns:a16="http://schemas.microsoft.com/office/drawing/2014/main" id="{F933595F-9229-4D6C-B3ED-87E54C2E3C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7297" y="5487780"/>
              <a:ext cx="1756546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1050" dirty="0">
                  <a:solidFill>
                    <a:srgbClr val="FFFFFF"/>
                  </a:solidFill>
                  <a:cs typeface="Arial" panose="020B0604020202020204" pitchFamily="34" charset="0"/>
                </a:rPr>
                <a:t>11 offices </a:t>
              </a:r>
              <a:br>
                <a:rPr lang="en-US" altLang="en-US" sz="1050" dirty="0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050" dirty="0">
                  <a:solidFill>
                    <a:srgbClr val="FFFFFF"/>
                  </a:solidFill>
                  <a:cs typeface="Arial" panose="020B0604020202020204" pitchFamily="34" charset="0"/>
                </a:rPr>
                <a:t>Worldwide</a:t>
              </a:r>
            </a:p>
          </p:txBody>
        </p:sp>
      </p:grpSp>
      <p:sp>
        <p:nvSpPr>
          <p:cNvPr id="37" name="Espace réservé du contenu 2"/>
          <p:cNvSpPr>
            <a:spLocks noGrp="1"/>
          </p:cNvSpPr>
          <p:nvPr>
            <p:ph idx="1"/>
          </p:nvPr>
        </p:nvSpPr>
        <p:spPr>
          <a:xfrm>
            <a:off x="143048" y="793660"/>
            <a:ext cx="3740241" cy="1891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iXblue is an </a:t>
            </a:r>
            <a:r>
              <a:rPr lang="en-US" b="1" dirty="0">
                <a:latin typeface="+mj-lt"/>
              </a:rPr>
              <a:t>independent French industrial </a:t>
            </a:r>
            <a:r>
              <a:rPr lang="en-US" dirty="0">
                <a:latin typeface="+mj-lt"/>
              </a:rPr>
              <a:t>group,</a:t>
            </a:r>
          </a:p>
          <a:p>
            <a:pPr marL="0" indent="0">
              <a:buNone/>
            </a:pP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Recognized worldwide for high-tech equipment devoted to:</a:t>
            </a:r>
          </a:p>
          <a:p>
            <a:pPr marL="0" indent="0">
              <a:buNone/>
            </a:pPr>
            <a:endParaRPr lang="en-US" sz="100" dirty="0">
              <a:latin typeface="+mj-lt"/>
            </a:endParaRPr>
          </a:p>
          <a:p>
            <a:pPr>
              <a:buClr>
                <a:srgbClr val="00B0F0"/>
              </a:buClr>
              <a:buSzPct val="123000"/>
            </a:pPr>
            <a:r>
              <a:rPr lang="en-US" b="1" dirty="0">
                <a:latin typeface="+mj-lt"/>
              </a:rPr>
              <a:t>Navigation</a:t>
            </a:r>
            <a:endParaRPr lang="en-US" dirty="0">
              <a:latin typeface="+mj-lt"/>
            </a:endParaRPr>
          </a:p>
          <a:p>
            <a:pPr>
              <a:buClr>
                <a:srgbClr val="00B0F0"/>
              </a:buClr>
              <a:buSzPct val="123000"/>
            </a:pPr>
            <a:r>
              <a:rPr lang="en-US" b="1" dirty="0">
                <a:latin typeface="+mj-lt"/>
              </a:rPr>
              <a:t>Positioning</a:t>
            </a:r>
            <a:endParaRPr lang="en-US" dirty="0">
              <a:latin typeface="+mj-lt"/>
            </a:endParaRPr>
          </a:p>
          <a:p>
            <a:pPr>
              <a:buClr>
                <a:srgbClr val="00B0F0"/>
              </a:buClr>
              <a:buSzPct val="123000"/>
            </a:pPr>
            <a:r>
              <a:rPr lang="en-US" b="1" dirty="0">
                <a:latin typeface="+mj-lt"/>
              </a:rPr>
              <a:t>Acoustic imaging</a:t>
            </a:r>
            <a:endParaRPr lang="fr-FR" dirty="0"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ADEFE94-6CEF-407E-8031-BA8CBE30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10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1582" y="4469638"/>
            <a:ext cx="2095018" cy="673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6340" y="56203"/>
            <a:ext cx="7592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iXblue</a:t>
            </a:r>
            <a:r>
              <a:rPr lang="en-US" sz="21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, from FOG to vertical and horizontal development </a:t>
            </a:r>
            <a:endParaRPr lang="en-US" sz="825" b="1" dirty="0">
              <a:latin typeface="+mj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66804" y="451337"/>
            <a:ext cx="571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Complete mastery of technology through </a:t>
            </a:r>
            <a:r>
              <a:rPr lang="en-US" sz="1400" b="1" dirty="0">
                <a:solidFill>
                  <a:srgbClr val="00B0F0"/>
                </a:solidFill>
                <a:latin typeface="+mj-lt"/>
              </a:rPr>
              <a:t>vertical integration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911" y="1883390"/>
            <a:ext cx="2981688" cy="2891334"/>
          </a:xfrm>
          <a:prstGeom prst="rect">
            <a:avLst/>
          </a:prstGeom>
        </p:spPr>
      </p:pic>
      <p:sp>
        <p:nvSpPr>
          <p:cNvPr id="23" name="Ellipse 22"/>
          <p:cNvSpPr/>
          <p:nvPr/>
        </p:nvSpPr>
        <p:spPr>
          <a:xfrm>
            <a:off x="4244177" y="2541435"/>
            <a:ext cx="81676" cy="816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Ellipse 24"/>
          <p:cNvSpPr/>
          <p:nvPr/>
        </p:nvSpPr>
        <p:spPr>
          <a:xfrm>
            <a:off x="2964580" y="2551043"/>
            <a:ext cx="81676" cy="816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Ellipse 25"/>
          <p:cNvSpPr/>
          <p:nvPr/>
        </p:nvSpPr>
        <p:spPr>
          <a:xfrm>
            <a:off x="2780408" y="2679164"/>
            <a:ext cx="81676" cy="816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Ellipse 26"/>
          <p:cNvSpPr/>
          <p:nvPr/>
        </p:nvSpPr>
        <p:spPr>
          <a:xfrm>
            <a:off x="5094572" y="4387962"/>
            <a:ext cx="81676" cy="816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Ellipse 27"/>
          <p:cNvSpPr/>
          <p:nvPr/>
        </p:nvSpPr>
        <p:spPr>
          <a:xfrm>
            <a:off x="4948835" y="3086744"/>
            <a:ext cx="81676" cy="816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ZoneTexte 29"/>
          <p:cNvSpPr txBox="1"/>
          <p:nvPr/>
        </p:nvSpPr>
        <p:spPr>
          <a:xfrm>
            <a:off x="2862084" y="4817506"/>
            <a:ext cx="28720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6 </a:t>
            </a:r>
            <a:r>
              <a:rPr lang="en-US" sz="1350" dirty="0"/>
              <a:t>centers of excellence in France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74" y="1337324"/>
            <a:ext cx="777805" cy="734012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9704" y="1020218"/>
            <a:ext cx="831744" cy="1111403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640" y="3508025"/>
            <a:ext cx="757968" cy="528647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9697" y="1367483"/>
            <a:ext cx="437272" cy="685722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7021" y="4255375"/>
            <a:ext cx="1292265" cy="888125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39" y="1082627"/>
            <a:ext cx="1283696" cy="945881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61" y="2012121"/>
            <a:ext cx="1430139" cy="953426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0" y="2472723"/>
            <a:ext cx="1667882" cy="1113251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02" y="2320987"/>
            <a:ext cx="931926" cy="931926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7" y="2049239"/>
            <a:ext cx="1378529" cy="1378529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64" y="3283007"/>
            <a:ext cx="681914" cy="1569556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84" y="854633"/>
            <a:ext cx="1182511" cy="1317317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84" y="3179066"/>
            <a:ext cx="1802567" cy="911691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25" y="3317465"/>
            <a:ext cx="494205" cy="1573853"/>
          </a:xfrm>
          <a:prstGeom prst="rect">
            <a:avLst/>
          </a:prstGeom>
        </p:spPr>
      </p:pic>
      <p:sp>
        <p:nvSpPr>
          <p:cNvPr id="50" name="Ellipse 49"/>
          <p:cNvSpPr/>
          <p:nvPr/>
        </p:nvSpPr>
        <p:spPr>
          <a:xfrm>
            <a:off x="4330038" y="2603647"/>
            <a:ext cx="81676" cy="816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ZoneTexte 1"/>
          <p:cNvSpPr txBox="1"/>
          <p:nvPr/>
        </p:nvSpPr>
        <p:spPr>
          <a:xfrm>
            <a:off x="66145" y="2449008"/>
            <a:ext cx="136768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+mj-lt"/>
              </a:rPr>
              <a:t>Specialty fiber</a:t>
            </a:r>
          </a:p>
          <a:p>
            <a:r>
              <a:rPr lang="en-US" sz="1350" b="1" dirty="0">
                <a:latin typeface="+mj-lt"/>
              </a:rPr>
              <a:t>Optical</a:t>
            </a:r>
          </a:p>
          <a:p>
            <a:r>
              <a:rPr lang="en-US" sz="1350" b="1" dirty="0">
                <a:latin typeface="+mj-lt"/>
              </a:rPr>
              <a:t>components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225404" y="3833964"/>
            <a:ext cx="140109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+mj-lt"/>
              </a:rPr>
              <a:t>Acoustic release, transponders, and positioning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7387801" y="950376"/>
            <a:ext cx="1634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dirty="0">
                <a:latin typeface="+mj-lt"/>
              </a:rPr>
              <a:t>Navigation and positioning from submarine to satellite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7306345" y="2375499"/>
            <a:ext cx="17160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dirty="0">
                <a:latin typeface="+mj-lt"/>
              </a:rPr>
              <a:t>Calibration table, pan-tilt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6659587" y="4182269"/>
            <a:ext cx="2105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dirty="0">
                <a:latin typeface="+mj-lt"/>
              </a:rPr>
              <a:t>Specialty sonars,</a:t>
            </a:r>
          </a:p>
          <a:p>
            <a:pPr algn="r"/>
            <a:r>
              <a:rPr lang="en-US" sz="1350" b="1" dirty="0">
                <a:latin typeface="+mj-lt"/>
              </a:rPr>
              <a:t>Underwater imaging</a:t>
            </a:r>
          </a:p>
          <a:p>
            <a:pPr algn="r"/>
            <a:r>
              <a:rPr lang="fr-FR" sz="1350" b="1" dirty="0">
                <a:latin typeface="+mj-lt"/>
              </a:rPr>
              <a:t>+</a:t>
            </a:r>
            <a:endParaRPr lang="en-US" sz="1350" b="1" dirty="0">
              <a:latin typeface="+mj-lt"/>
            </a:endParaRPr>
          </a:p>
          <a:p>
            <a:pPr algn="r"/>
            <a:r>
              <a:rPr lang="fr-FR" sz="1350" b="1" dirty="0" err="1">
                <a:latin typeface="+mj-lt"/>
              </a:rPr>
              <a:t>Shipyard</a:t>
            </a:r>
            <a:r>
              <a:rPr lang="fr-FR" sz="1350" b="1" dirty="0">
                <a:latin typeface="+mj-lt"/>
              </a:rPr>
              <a:t> and </a:t>
            </a:r>
            <a:r>
              <a:rPr lang="fr-FR" sz="1350" b="1" dirty="0" err="1">
                <a:latin typeface="+mj-lt"/>
              </a:rPr>
              <a:t>survey</a:t>
            </a:r>
            <a:endParaRPr lang="en-US" sz="1350" b="1" dirty="0">
              <a:latin typeface="+mj-lt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201618" y="3342197"/>
            <a:ext cx="171602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dirty="0">
                <a:latin typeface="+mj-lt"/>
              </a:rPr>
              <a:t>Optical circuit,</a:t>
            </a:r>
          </a:p>
          <a:p>
            <a:pPr algn="r"/>
            <a:r>
              <a:rPr lang="fr-FR" sz="1350" b="1" dirty="0">
                <a:latin typeface="+mj-lt"/>
              </a:rPr>
              <a:t>RF driver</a:t>
            </a:r>
            <a:endParaRPr lang="en-US" sz="1350" b="1" dirty="0">
              <a:latin typeface="+mj-lt"/>
            </a:endParaRPr>
          </a:p>
          <a:p>
            <a:pPr algn="r"/>
            <a:endParaRPr lang="en-US" sz="1350" b="1" dirty="0">
              <a:latin typeface="+mj-lt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37D982F-083A-4E6C-A82F-8F76371E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95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50" grpId="0" animBg="1"/>
      <p:bldP spid="2" grpId="0"/>
      <p:bldP spid="51" grpId="0"/>
      <p:bldP spid="52" grpId="0"/>
      <p:bldP spid="53" grpId="0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6340" y="184262"/>
            <a:ext cx="4087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iXblue, between seas and space</a:t>
            </a:r>
            <a:endParaRPr lang="en-US" sz="800" b="1" dirty="0">
              <a:latin typeface="+mj-lt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45585" y="549129"/>
            <a:ext cx="571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Six core expertise for seven markets </a:t>
            </a:r>
          </a:p>
        </p:txBody>
      </p:sp>
      <p:grpSp>
        <p:nvGrpSpPr>
          <p:cNvPr id="34" name="Grouper 22"/>
          <p:cNvGrpSpPr/>
          <p:nvPr/>
        </p:nvGrpSpPr>
        <p:grpSpPr>
          <a:xfrm>
            <a:off x="4680712" y="1539188"/>
            <a:ext cx="1146008" cy="1536571"/>
            <a:chOff x="385010" y="2362195"/>
            <a:chExt cx="1600201" cy="2145553"/>
          </a:xfrm>
        </p:grpSpPr>
        <p:pic>
          <p:nvPicPr>
            <p:cNvPr id="35" name="Image 34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10" y="2362195"/>
              <a:ext cx="1600201" cy="1600201"/>
            </a:xfrm>
            <a:prstGeom prst="rect">
              <a:avLst/>
            </a:prstGeom>
          </p:spPr>
        </p:pic>
        <p:sp>
          <p:nvSpPr>
            <p:cNvPr id="36" name="ZoneTexte 35"/>
            <p:cNvSpPr txBox="1"/>
            <p:nvPr/>
          </p:nvSpPr>
          <p:spPr>
            <a:xfrm>
              <a:off x="452955" y="4108075"/>
              <a:ext cx="1464306" cy="399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latin typeface="+mj-lt"/>
                  <a:ea typeface="Montserrat Light" charset="0"/>
                  <a:cs typeface="Montserrat Light" charset="0"/>
                </a:rPr>
                <a:t>Photonics</a:t>
              </a:r>
            </a:p>
          </p:txBody>
        </p:sp>
      </p:grpSp>
      <p:grpSp>
        <p:nvGrpSpPr>
          <p:cNvPr id="37" name="Grouper 23"/>
          <p:cNvGrpSpPr/>
          <p:nvPr/>
        </p:nvGrpSpPr>
        <p:grpSpPr>
          <a:xfrm>
            <a:off x="313084" y="1529815"/>
            <a:ext cx="1146008" cy="1730469"/>
            <a:chOff x="2359437" y="2362195"/>
            <a:chExt cx="1600201" cy="2416298"/>
          </a:xfrm>
        </p:grpSpPr>
        <p:pic>
          <p:nvPicPr>
            <p:cNvPr id="38" name="Image 37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437" y="2362195"/>
              <a:ext cx="1600201" cy="1600201"/>
            </a:xfrm>
            <a:prstGeom prst="rect">
              <a:avLst/>
            </a:prstGeom>
          </p:spPr>
        </p:pic>
        <p:sp>
          <p:nvSpPr>
            <p:cNvPr id="39" name="ZoneTexte 38"/>
            <p:cNvSpPr txBox="1"/>
            <p:nvPr/>
          </p:nvSpPr>
          <p:spPr>
            <a:xfrm>
              <a:off x="2476628" y="4108074"/>
              <a:ext cx="1365821" cy="670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latin typeface="+mj-lt"/>
                  <a:ea typeface="Montserrat Light" charset="0"/>
                  <a:cs typeface="Montserrat Light" charset="0"/>
                </a:rPr>
                <a:t>Inertial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b="1" dirty="0">
                  <a:latin typeface="+mj-lt"/>
                  <a:ea typeface="Montserrat Light" charset="0"/>
                  <a:cs typeface="Montserrat Light" charset="0"/>
                </a:rPr>
                <a:t>solutions</a:t>
              </a:r>
            </a:p>
          </p:txBody>
        </p:sp>
      </p:grpSp>
      <p:grpSp>
        <p:nvGrpSpPr>
          <p:cNvPr id="40" name="Grouper 24"/>
          <p:cNvGrpSpPr/>
          <p:nvPr/>
        </p:nvGrpSpPr>
        <p:grpSpPr>
          <a:xfrm>
            <a:off x="1750861" y="1529815"/>
            <a:ext cx="1170513" cy="1730467"/>
            <a:chOff x="4316015" y="2362195"/>
            <a:chExt cx="1634418" cy="2416297"/>
          </a:xfrm>
        </p:grpSpPr>
        <p:pic>
          <p:nvPicPr>
            <p:cNvPr id="41" name="Image 40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864" y="2362195"/>
              <a:ext cx="1600201" cy="1600201"/>
            </a:xfrm>
            <a:prstGeom prst="rect">
              <a:avLst/>
            </a:prstGeom>
          </p:spPr>
        </p:pic>
        <p:sp>
          <p:nvSpPr>
            <p:cNvPr id="42" name="ZoneTexte 41"/>
            <p:cNvSpPr txBox="1"/>
            <p:nvPr/>
          </p:nvSpPr>
          <p:spPr>
            <a:xfrm>
              <a:off x="4316015" y="4108072"/>
              <a:ext cx="1634418" cy="670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latin typeface="+mj-lt"/>
                  <a:ea typeface="Montserrat Light" charset="0"/>
                  <a:cs typeface="Montserrat Light" charset="0"/>
                </a:rPr>
                <a:t>Underwater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b="1" dirty="0">
                  <a:latin typeface="+mj-lt"/>
                  <a:ea typeface="Montserrat Light" charset="0"/>
                  <a:cs typeface="Montserrat Light" charset="0"/>
                </a:rPr>
                <a:t>acoustics</a:t>
              </a:r>
            </a:p>
          </p:txBody>
        </p:sp>
      </p:grpSp>
      <p:grpSp>
        <p:nvGrpSpPr>
          <p:cNvPr id="43" name="Grouper 25"/>
          <p:cNvGrpSpPr/>
          <p:nvPr/>
        </p:nvGrpSpPr>
        <p:grpSpPr>
          <a:xfrm>
            <a:off x="6174581" y="1529815"/>
            <a:ext cx="1146008" cy="1730467"/>
            <a:chOff x="6308291" y="2362195"/>
            <a:chExt cx="1600201" cy="2416297"/>
          </a:xfrm>
        </p:grpSpPr>
        <p:pic>
          <p:nvPicPr>
            <p:cNvPr id="44" name="Image 43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8291" y="2362195"/>
              <a:ext cx="1600201" cy="1600201"/>
            </a:xfrm>
            <a:prstGeom prst="rect">
              <a:avLst/>
            </a:prstGeom>
          </p:spPr>
        </p:pic>
        <p:sp>
          <p:nvSpPr>
            <p:cNvPr id="45" name="ZoneTexte 44"/>
            <p:cNvSpPr txBox="1"/>
            <p:nvPr/>
          </p:nvSpPr>
          <p:spPr>
            <a:xfrm>
              <a:off x="6494868" y="4108072"/>
              <a:ext cx="1227045" cy="670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latin typeface="+mj-lt"/>
                  <a:ea typeface="Montserrat Light" charset="0"/>
                  <a:cs typeface="Montserrat Light" charset="0"/>
                </a:rPr>
                <a:t>Ship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b="1" dirty="0">
                  <a:latin typeface="+mj-lt"/>
                  <a:ea typeface="Montserrat Light" charset="0"/>
                  <a:cs typeface="Montserrat Light" charset="0"/>
                </a:rPr>
                <a:t>building</a:t>
              </a:r>
            </a:p>
          </p:txBody>
        </p:sp>
      </p:grpSp>
      <p:grpSp>
        <p:nvGrpSpPr>
          <p:cNvPr id="46" name="Grouper 26"/>
          <p:cNvGrpSpPr/>
          <p:nvPr/>
        </p:nvGrpSpPr>
        <p:grpSpPr>
          <a:xfrm>
            <a:off x="3111809" y="1529814"/>
            <a:ext cx="1337226" cy="1536569"/>
            <a:chOff x="8149216" y="2362195"/>
            <a:chExt cx="1867203" cy="2145550"/>
          </a:xfrm>
        </p:grpSpPr>
        <p:pic>
          <p:nvPicPr>
            <p:cNvPr id="47" name="Image 46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718" y="2362195"/>
              <a:ext cx="1600201" cy="1600201"/>
            </a:xfrm>
            <a:prstGeom prst="rect">
              <a:avLst/>
            </a:prstGeom>
          </p:spPr>
        </p:pic>
        <p:sp>
          <p:nvSpPr>
            <p:cNvPr id="48" name="ZoneTexte 47"/>
            <p:cNvSpPr txBox="1"/>
            <p:nvPr/>
          </p:nvSpPr>
          <p:spPr>
            <a:xfrm>
              <a:off x="8149216" y="4108072"/>
              <a:ext cx="1867203" cy="399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latin typeface="+mj-lt"/>
                  <a:ea typeface="Montserrat Light" charset="0"/>
                  <a:cs typeface="Montserrat Light" charset="0"/>
                </a:rPr>
                <a:t>Mechatronics</a:t>
              </a:r>
            </a:p>
          </p:txBody>
        </p:sp>
      </p:grpSp>
      <p:grpSp>
        <p:nvGrpSpPr>
          <p:cNvPr id="49" name="Grouper 27"/>
          <p:cNvGrpSpPr/>
          <p:nvPr/>
        </p:nvGrpSpPr>
        <p:grpSpPr>
          <a:xfrm>
            <a:off x="7623798" y="1539188"/>
            <a:ext cx="1146008" cy="1730467"/>
            <a:chOff x="10257143" y="2362195"/>
            <a:chExt cx="1600201" cy="2416297"/>
          </a:xfrm>
        </p:grpSpPr>
        <p:pic>
          <p:nvPicPr>
            <p:cNvPr id="50" name="Image 49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7143" y="2362195"/>
              <a:ext cx="1600201" cy="1600201"/>
            </a:xfrm>
            <a:prstGeom prst="rect">
              <a:avLst/>
            </a:prstGeom>
          </p:spPr>
        </p:pic>
        <p:sp>
          <p:nvSpPr>
            <p:cNvPr id="51" name="ZoneTexte 50"/>
            <p:cNvSpPr txBox="1"/>
            <p:nvPr/>
          </p:nvSpPr>
          <p:spPr>
            <a:xfrm>
              <a:off x="10290392" y="4108072"/>
              <a:ext cx="1533695" cy="670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latin typeface="+mj-lt"/>
                  <a:ea typeface="Montserrat Light" charset="0"/>
                  <a:cs typeface="Montserrat Light" charset="0"/>
                </a:rPr>
                <a:t>Survey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b="1" dirty="0">
                  <a:latin typeface="+mj-lt"/>
                  <a:ea typeface="Montserrat Light" charset="0"/>
                  <a:cs typeface="Montserrat Light" charset="0"/>
                </a:rPr>
                <a:t>operations</a:t>
              </a: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137069" y="3773480"/>
            <a:ext cx="1192955" cy="1262711"/>
            <a:chOff x="1634154" y="1894038"/>
            <a:chExt cx="1761114" cy="1864093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0712" y="1894038"/>
              <a:ext cx="1228001" cy="1228000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1634154" y="3212900"/>
              <a:ext cx="1761114" cy="545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j-lt"/>
                  <a:ea typeface="Montserrat Light" charset="0"/>
                  <a:cs typeface="Montserrat Light" charset="0"/>
                </a:rPr>
                <a:t>Energy &amp; Marine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j-lt"/>
                  <a:ea typeface="Montserrat Light" charset="0"/>
                  <a:cs typeface="Montserrat Light" charset="0"/>
                </a:rPr>
                <a:t>Construction</a:t>
              </a:r>
            </a:p>
          </p:txBody>
        </p:sp>
      </p:grpSp>
      <p:grpSp>
        <p:nvGrpSpPr>
          <p:cNvPr id="28" name="Grouper 29"/>
          <p:cNvGrpSpPr/>
          <p:nvPr/>
        </p:nvGrpSpPr>
        <p:grpSpPr>
          <a:xfrm>
            <a:off x="1211651" y="3773482"/>
            <a:ext cx="1120821" cy="1164297"/>
            <a:chOff x="2922550" y="4115194"/>
            <a:chExt cx="1613322" cy="1675902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4848" y="4115194"/>
              <a:ext cx="1248728" cy="1248728"/>
            </a:xfrm>
            <a:prstGeom prst="rect">
              <a:avLst/>
            </a:prstGeom>
          </p:spPr>
        </p:pic>
        <p:sp>
          <p:nvSpPr>
            <p:cNvPr id="31" name="ZoneTexte 30"/>
            <p:cNvSpPr txBox="1"/>
            <p:nvPr/>
          </p:nvSpPr>
          <p:spPr>
            <a:xfrm>
              <a:off x="2922550" y="5458834"/>
              <a:ext cx="1613322" cy="332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j-lt"/>
                  <a:ea typeface="Montserrat Light" charset="0"/>
                  <a:cs typeface="Montserrat Light" charset="0"/>
                </a:rPr>
                <a:t>Research Labs</a:t>
              </a: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2293483" y="3763005"/>
            <a:ext cx="1152094" cy="1273187"/>
            <a:chOff x="3529168" y="3223138"/>
            <a:chExt cx="1536127" cy="1697581"/>
          </a:xfrm>
        </p:grpSpPr>
        <p:grpSp>
          <p:nvGrpSpPr>
            <p:cNvPr id="33" name="Grouper 26"/>
            <p:cNvGrpSpPr/>
            <p:nvPr/>
          </p:nvGrpSpPr>
          <p:grpSpPr>
            <a:xfrm>
              <a:off x="3529168" y="3223138"/>
              <a:ext cx="1437871" cy="1697581"/>
              <a:chOff x="6721228" y="1894038"/>
              <a:chExt cx="1569343" cy="1852799"/>
            </a:xfrm>
          </p:grpSpPr>
          <p:pic>
            <p:nvPicPr>
              <p:cNvPr id="53" name="Image 52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1228" y="1894038"/>
                <a:ext cx="1228001" cy="1228001"/>
              </a:xfrm>
              <a:prstGeom prst="rect">
                <a:avLst/>
              </a:prstGeom>
            </p:spPr>
          </p:pic>
          <p:sp>
            <p:nvSpPr>
              <p:cNvPr id="54" name="ZoneTexte 53"/>
              <p:cNvSpPr txBox="1"/>
              <p:nvPr/>
            </p:nvSpPr>
            <p:spPr>
              <a:xfrm>
                <a:off x="6843788" y="3209368"/>
                <a:ext cx="1446783" cy="537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b="1" dirty="0">
                    <a:latin typeface="+mj-lt"/>
                    <a:ea typeface="Montserrat Light" charset="0"/>
                    <a:cs typeface="Montserrat Light" charset="0"/>
                  </a:rPr>
                  <a:t>Naval &amp; Land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000" b="1" dirty="0">
                    <a:latin typeface="+mj-lt"/>
                    <a:ea typeface="Montserrat Light" charset="0"/>
                    <a:cs typeface="Montserrat Light" charset="0"/>
                  </a:rPr>
                  <a:t>Defense</a:t>
                </a:r>
              </a:p>
            </p:txBody>
          </p:sp>
        </p:grpSp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6" y="3223138"/>
              <a:ext cx="1102889" cy="1102890"/>
            </a:xfrm>
            <a:prstGeom prst="rect">
              <a:avLst/>
            </a:prstGeom>
          </p:spPr>
        </p:pic>
      </p:grpSp>
      <p:grpSp>
        <p:nvGrpSpPr>
          <p:cNvPr id="55" name="Grouper 31"/>
          <p:cNvGrpSpPr/>
          <p:nvPr/>
        </p:nvGrpSpPr>
        <p:grpSpPr>
          <a:xfrm>
            <a:off x="4563271" y="3728739"/>
            <a:ext cx="915635" cy="1264387"/>
            <a:chOff x="9458465" y="4147265"/>
            <a:chExt cx="1248959" cy="1724669"/>
          </a:xfrm>
        </p:grpSpPr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6419" y="4147265"/>
              <a:ext cx="1146611" cy="1146612"/>
            </a:xfrm>
            <a:prstGeom prst="rect">
              <a:avLst/>
            </a:prstGeom>
          </p:spPr>
        </p:pic>
        <p:sp>
          <p:nvSpPr>
            <p:cNvPr id="57" name="ZoneTexte 56"/>
            <p:cNvSpPr txBox="1"/>
            <p:nvPr/>
          </p:nvSpPr>
          <p:spPr>
            <a:xfrm>
              <a:off x="9458465" y="5368152"/>
              <a:ext cx="1248959" cy="503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j-lt"/>
                  <a:ea typeface="Montserrat Light" charset="0"/>
                  <a:cs typeface="Montserrat Light" charset="0"/>
                </a:rPr>
                <a:t>Commercial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j-lt"/>
                  <a:ea typeface="Montserrat Light" charset="0"/>
                  <a:cs typeface="Montserrat Light" charset="0"/>
                </a:rPr>
                <a:t>shipping</a:t>
              </a:r>
            </a:p>
          </p:txBody>
        </p:sp>
      </p:grpSp>
      <p:grpSp>
        <p:nvGrpSpPr>
          <p:cNvPr id="58" name="Grouper 30"/>
          <p:cNvGrpSpPr/>
          <p:nvPr/>
        </p:nvGrpSpPr>
        <p:grpSpPr>
          <a:xfrm>
            <a:off x="3593362" y="3763002"/>
            <a:ext cx="837089" cy="1118178"/>
            <a:chOff x="5718591" y="4826219"/>
            <a:chExt cx="853003" cy="1139434"/>
          </a:xfrm>
        </p:grpSpPr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342" y="4826219"/>
              <a:ext cx="835505" cy="835504"/>
            </a:xfrm>
            <a:prstGeom prst="rect">
              <a:avLst/>
            </a:prstGeom>
          </p:spPr>
        </p:pic>
        <p:sp>
          <p:nvSpPr>
            <p:cNvPr id="60" name="ZoneTexte 59"/>
            <p:cNvSpPr txBox="1"/>
            <p:nvPr/>
          </p:nvSpPr>
          <p:spPr>
            <a:xfrm>
              <a:off x="5718591" y="5730433"/>
              <a:ext cx="853003" cy="235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j-lt"/>
                  <a:ea typeface="Montserrat Light" charset="0"/>
                  <a:cs typeface="Montserrat Light" charset="0"/>
                </a:rPr>
                <a:t>Aerospace</a:t>
              </a:r>
            </a:p>
          </p:txBody>
        </p:sp>
      </p:grpSp>
      <p:grpSp>
        <p:nvGrpSpPr>
          <p:cNvPr id="61" name="Grouper 32"/>
          <p:cNvGrpSpPr/>
          <p:nvPr/>
        </p:nvGrpSpPr>
        <p:grpSpPr>
          <a:xfrm>
            <a:off x="5672806" y="3699366"/>
            <a:ext cx="897173" cy="1181817"/>
            <a:chOff x="11185910" y="4248046"/>
            <a:chExt cx="909018" cy="1197418"/>
          </a:xfrm>
        </p:grpSpPr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5910" y="4248046"/>
              <a:ext cx="909018" cy="909018"/>
            </a:xfrm>
            <a:prstGeom prst="rect">
              <a:avLst/>
            </a:prstGeom>
          </p:spPr>
        </p:pic>
        <p:sp>
          <p:nvSpPr>
            <p:cNvPr id="63" name="ZoneTexte 62"/>
            <p:cNvSpPr txBox="1"/>
            <p:nvPr/>
          </p:nvSpPr>
          <p:spPr>
            <a:xfrm>
              <a:off x="11316235" y="5211585"/>
              <a:ext cx="648368" cy="233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j-lt"/>
                  <a:ea typeface="Montserrat Light" charset="0"/>
                  <a:cs typeface="Montserrat Light" charset="0"/>
                </a:rPr>
                <a:t>Fishing</a:t>
              </a:r>
            </a:p>
          </p:txBody>
        </p:sp>
      </p:grpSp>
      <p:sp>
        <p:nvSpPr>
          <p:cNvPr id="64" name="ZoneTexte 63"/>
          <p:cNvSpPr txBox="1"/>
          <p:nvPr/>
        </p:nvSpPr>
        <p:spPr>
          <a:xfrm>
            <a:off x="7662454" y="3636066"/>
            <a:ext cx="1304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2060"/>
                </a:solidFill>
                <a:latin typeface="+mj-lt"/>
              </a:rPr>
              <a:t>blueSeis rotational seismology solutions</a:t>
            </a:r>
          </a:p>
        </p:txBody>
      </p:sp>
      <p:grpSp>
        <p:nvGrpSpPr>
          <p:cNvPr id="65" name="Groupe 64"/>
          <p:cNvGrpSpPr/>
          <p:nvPr/>
        </p:nvGrpSpPr>
        <p:grpSpPr>
          <a:xfrm>
            <a:off x="6721317" y="3657558"/>
            <a:ext cx="970137" cy="1187125"/>
            <a:chOff x="8398106" y="5028530"/>
            <a:chExt cx="1293517" cy="1582833"/>
          </a:xfrm>
        </p:grpSpPr>
        <p:grpSp>
          <p:nvGrpSpPr>
            <p:cNvPr id="66" name="Grouper 25"/>
            <p:cNvGrpSpPr/>
            <p:nvPr/>
          </p:nvGrpSpPr>
          <p:grpSpPr>
            <a:xfrm>
              <a:off x="8398106" y="5033705"/>
              <a:ext cx="1293517" cy="1577658"/>
              <a:chOff x="4254936" y="1894038"/>
              <a:chExt cx="1352565" cy="1649676"/>
            </a:xfrm>
          </p:grpSpPr>
          <p:pic>
            <p:nvPicPr>
              <p:cNvPr id="68" name="Image 67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217" y="1894038"/>
                <a:ext cx="1228001" cy="1228001"/>
              </a:xfrm>
              <a:prstGeom prst="rect">
                <a:avLst/>
              </a:prstGeom>
            </p:spPr>
          </p:pic>
          <p:sp>
            <p:nvSpPr>
              <p:cNvPr id="69" name="ZoneTexte 68"/>
              <p:cNvSpPr txBox="1"/>
              <p:nvPr/>
            </p:nvSpPr>
            <p:spPr>
              <a:xfrm>
                <a:off x="4254936" y="3221889"/>
                <a:ext cx="1352565" cy="321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b="1" dirty="0">
                    <a:latin typeface="+mj-lt"/>
                    <a:ea typeface="Montserrat Light" charset="0"/>
                    <a:cs typeface="Montserrat Light" charset="0"/>
                  </a:rPr>
                  <a:t>Geosciences</a:t>
                </a:r>
                <a:endParaRPr lang="en-US" sz="975" b="1" dirty="0">
                  <a:latin typeface="+mj-lt"/>
                  <a:ea typeface="Montserrat Light" charset="0"/>
                  <a:cs typeface="Montserrat Light" charset="0"/>
                </a:endParaRPr>
              </a:p>
            </p:txBody>
          </p:sp>
        </p:grpSp>
        <p:sp>
          <p:nvSpPr>
            <p:cNvPr id="67" name="Ellipse 66"/>
            <p:cNvSpPr/>
            <p:nvPr/>
          </p:nvSpPr>
          <p:spPr>
            <a:xfrm>
              <a:off x="8465606" y="5028530"/>
              <a:ext cx="1164492" cy="1164492"/>
            </a:xfrm>
            <a:prstGeom prst="ellipse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96" name="ZoneTexte 95"/>
          <p:cNvSpPr txBox="1"/>
          <p:nvPr/>
        </p:nvSpPr>
        <p:spPr>
          <a:xfrm>
            <a:off x="74981" y="1042401"/>
            <a:ext cx="571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+mj-lt"/>
              </a:rPr>
              <a:t>Expertises</a:t>
            </a:r>
            <a:endParaRPr lang="en-US" b="1" dirty="0">
              <a:latin typeface="+mj-lt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111910" y="3262702"/>
            <a:ext cx="571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Markets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8635A21-5A7B-4437-89EF-6A46D4673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76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6340" y="210141"/>
            <a:ext cx="76355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A unique expertise </a:t>
            </a:r>
            <a:r>
              <a:rPr lang="fr-FR" sz="2000" b="1" dirty="0" err="1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recognized</a:t>
            </a:r>
            <a:r>
              <a:rPr lang="fr-FR" sz="20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 </a:t>
            </a:r>
            <a:r>
              <a:rPr lang="fr-FR" sz="2000" b="1" dirty="0" err="1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worldwide</a:t>
            </a:r>
            <a:r>
              <a:rPr lang="fr-FR" sz="2000" b="1" dirty="0">
                <a:solidFill>
                  <a:prstClr val="black"/>
                </a:solidFill>
                <a:latin typeface="+mj-lt"/>
                <a:ea typeface="Adobe Myungjo Std M" panose="02020600000000000000" pitchFamily="18" charset="-128"/>
                <a:cs typeface="+mj-cs"/>
              </a:rPr>
              <a:t> for high grade FOG</a:t>
            </a:r>
            <a:endParaRPr lang="fr-FR" sz="2000" b="1" dirty="0">
              <a:latin typeface="+mj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79704" y="531409"/>
            <a:ext cx="571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Fiber-Optic Gyroscope (FOG)</a:t>
            </a:r>
            <a:endParaRPr lang="fr-FR" sz="1400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542903" y="3224744"/>
            <a:ext cx="64025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00B0F0"/>
              </a:buClr>
              <a:buSzPct val="123000"/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By using </a:t>
            </a:r>
            <a:r>
              <a:rPr lang="en-US" sz="1600" b="1" dirty="0">
                <a:solidFill>
                  <a:srgbClr val="00B0F0"/>
                </a:solidFill>
                <a:latin typeface="+mj-lt"/>
              </a:rPr>
              <a:t>massless</a:t>
            </a:r>
            <a:r>
              <a:rPr lang="en-US" sz="1600" dirty="0">
                <a:solidFill>
                  <a:srgbClr val="00B0F0"/>
                </a:solidFill>
                <a:latin typeface="+mj-lt"/>
              </a:rPr>
              <a:t> particles </a:t>
            </a:r>
            <a:r>
              <a:rPr lang="en-US" sz="1600" dirty="0">
                <a:latin typeface="+mj-lt"/>
              </a:rPr>
              <a:t>(photons) for the measurement, Fiber-Optic Gyroscope is entirely </a:t>
            </a:r>
            <a:r>
              <a:rPr lang="en-US" sz="1600" b="1" dirty="0">
                <a:latin typeface="+mj-lt"/>
              </a:rPr>
              <a:t>insensitive to linear accelerations </a:t>
            </a:r>
            <a:r>
              <a:rPr lang="en-US" sz="1600" dirty="0">
                <a:latin typeface="+mj-lt"/>
              </a:rPr>
              <a:t>and</a:t>
            </a:r>
            <a:r>
              <a:rPr lang="en-US" sz="1600" b="1" dirty="0">
                <a:latin typeface="+mj-lt"/>
              </a:rPr>
              <a:t> no cross coupling</a:t>
            </a:r>
            <a:r>
              <a:rPr lang="en-US" sz="1600" dirty="0">
                <a:latin typeface="+mj-lt"/>
              </a:rPr>
              <a:t> can happen.</a:t>
            </a:r>
          </a:p>
          <a:p>
            <a:pPr>
              <a:buClr>
                <a:srgbClr val="00B0F0"/>
              </a:buClr>
              <a:buSzPct val="123000"/>
            </a:pPr>
            <a:endParaRPr lang="en-US" sz="1600" dirty="0">
              <a:latin typeface="+mj-lt"/>
            </a:endParaRPr>
          </a:p>
          <a:p>
            <a:pPr marL="214313" indent="-214313">
              <a:buClr>
                <a:srgbClr val="00B0F0"/>
              </a:buClr>
              <a:buSzPct val="123000"/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Moreover, there is </a:t>
            </a:r>
            <a:r>
              <a:rPr lang="en-US" sz="1600" b="1" dirty="0">
                <a:latin typeface="+mj-lt"/>
              </a:rPr>
              <a:t>no moving part </a:t>
            </a:r>
            <a:r>
              <a:rPr lang="en-US" sz="1600" dirty="0">
                <a:latin typeface="+mj-lt"/>
              </a:rPr>
              <a:t>except photons, it allows </a:t>
            </a:r>
            <a:r>
              <a:rPr lang="en-US" sz="1600" b="1" dirty="0">
                <a:latin typeface="+mj-lt"/>
              </a:rPr>
              <a:t>maintenance free </a:t>
            </a:r>
            <a:r>
              <a:rPr lang="en-US" sz="1600" dirty="0">
                <a:latin typeface="+mj-lt"/>
              </a:rPr>
              <a:t>and </a:t>
            </a:r>
            <a:r>
              <a:rPr lang="en-US" sz="1600" b="1" dirty="0">
                <a:latin typeface="+mj-lt"/>
              </a:rPr>
              <a:t>small environment sensitivity</a:t>
            </a:r>
          </a:p>
          <a:p>
            <a:endParaRPr lang="en-US" sz="1600" dirty="0"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1140"/>
            <a:ext cx="2073686" cy="2038892"/>
          </a:xfrm>
          <a:prstGeom prst="rect">
            <a:avLst/>
          </a:prstGeom>
        </p:spPr>
      </p:pic>
      <p:sp>
        <p:nvSpPr>
          <p:cNvPr id="8" name="Rectangle 1010"/>
          <p:cNvSpPr>
            <a:spLocks noChangeArrowheads="1"/>
          </p:cNvSpPr>
          <p:nvPr/>
        </p:nvSpPr>
        <p:spPr bwMode="auto">
          <a:xfrm>
            <a:off x="5181217" y="1628757"/>
            <a:ext cx="833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9" name="Rectangle 1013"/>
          <p:cNvSpPr>
            <a:spLocks noChangeArrowheads="1"/>
          </p:cNvSpPr>
          <p:nvPr/>
        </p:nvSpPr>
        <p:spPr bwMode="auto">
          <a:xfrm>
            <a:off x="5193123" y="1628757"/>
            <a:ext cx="595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" name="Rectangle 1014"/>
          <p:cNvSpPr>
            <a:spLocks noChangeArrowheads="1"/>
          </p:cNvSpPr>
          <p:nvPr/>
        </p:nvSpPr>
        <p:spPr bwMode="auto">
          <a:xfrm>
            <a:off x="5195505" y="1628757"/>
            <a:ext cx="714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" name="Rectangle 1017"/>
          <p:cNvSpPr>
            <a:spLocks noChangeArrowheads="1"/>
          </p:cNvSpPr>
          <p:nvPr/>
        </p:nvSpPr>
        <p:spPr bwMode="auto">
          <a:xfrm>
            <a:off x="5205029" y="1628757"/>
            <a:ext cx="9525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3" name="Rectangle 1020"/>
          <p:cNvSpPr>
            <a:spLocks noChangeArrowheads="1"/>
          </p:cNvSpPr>
          <p:nvPr/>
        </p:nvSpPr>
        <p:spPr bwMode="auto">
          <a:xfrm>
            <a:off x="5216936" y="1628757"/>
            <a:ext cx="595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4" name="Rectangle 1021"/>
          <p:cNvSpPr>
            <a:spLocks noChangeArrowheads="1"/>
          </p:cNvSpPr>
          <p:nvPr/>
        </p:nvSpPr>
        <p:spPr bwMode="auto">
          <a:xfrm>
            <a:off x="5220507" y="1628757"/>
            <a:ext cx="476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8" name="Rectangle 0"/>
          <p:cNvSpPr>
            <a:spLocks noChangeArrowheads="1"/>
          </p:cNvSpPr>
          <p:nvPr/>
        </p:nvSpPr>
        <p:spPr bwMode="auto">
          <a:xfrm>
            <a:off x="5230032" y="1628757"/>
            <a:ext cx="8335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5240748" y="1628757"/>
            <a:ext cx="714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244319" y="1628757"/>
            <a:ext cx="595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247892" y="1628757"/>
            <a:ext cx="476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5265751" y="1628757"/>
            <a:ext cx="476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5268132" y="1628757"/>
            <a:ext cx="714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5280038" y="1628757"/>
            <a:ext cx="595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5283610" y="1628757"/>
            <a:ext cx="476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5293135" y="1628757"/>
            <a:ext cx="476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5305042" y="1628757"/>
            <a:ext cx="595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5307423" y="1628757"/>
            <a:ext cx="595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5315757" y="1628757"/>
            <a:ext cx="9525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grpSp>
        <p:nvGrpSpPr>
          <p:cNvPr id="31" name="Group 205"/>
          <p:cNvGrpSpPr>
            <a:grpSpLocks/>
          </p:cNvGrpSpPr>
          <p:nvPr/>
        </p:nvGrpSpPr>
        <p:grpSpPr bwMode="auto">
          <a:xfrm>
            <a:off x="2417776" y="1849022"/>
            <a:ext cx="592931" cy="28575"/>
            <a:chOff x="1848" y="2296"/>
            <a:chExt cx="459" cy="24"/>
          </a:xfrm>
        </p:grpSpPr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1848" y="2319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3" name="Freeform 6"/>
            <p:cNvSpPr>
              <a:spLocks/>
            </p:cNvSpPr>
            <p:nvPr/>
          </p:nvSpPr>
          <p:spPr bwMode="auto">
            <a:xfrm>
              <a:off x="1848" y="2319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4" name="Freeform 7"/>
            <p:cNvSpPr>
              <a:spLocks/>
            </p:cNvSpPr>
            <p:nvPr/>
          </p:nvSpPr>
          <p:spPr bwMode="auto">
            <a:xfrm>
              <a:off x="1848" y="2319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5" name="Freeform 8"/>
            <p:cNvSpPr>
              <a:spLocks/>
            </p:cNvSpPr>
            <p:nvPr/>
          </p:nvSpPr>
          <p:spPr bwMode="auto">
            <a:xfrm>
              <a:off x="1848" y="2319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0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6" name="Freeform 9"/>
            <p:cNvSpPr>
              <a:spLocks/>
            </p:cNvSpPr>
            <p:nvPr/>
          </p:nvSpPr>
          <p:spPr bwMode="auto">
            <a:xfrm>
              <a:off x="1848" y="2319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05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7" name="Freeform 10"/>
            <p:cNvSpPr>
              <a:spLocks/>
            </p:cNvSpPr>
            <p:nvPr/>
          </p:nvSpPr>
          <p:spPr bwMode="auto">
            <a:xfrm>
              <a:off x="1848" y="2319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05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8" name="Freeform 11"/>
            <p:cNvSpPr>
              <a:spLocks/>
            </p:cNvSpPr>
            <p:nvPr/>
          </p:nvSpPr>
          <p:spPr bwMode="auto">
            <a:xfrm>
              <a:off x="1848" y="2319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08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9" name="Freeform 12"/>
            <p:cNvSpPr>
              <a:spLocks/>
            </p:cNvSpPr>
            <p:nvPr/>
          </p:nvSpPr>
          <p:spPr bwMode="auto">
            <a:xfrm>
              <a:off x="1848" y="2319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0A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auto">
            <a:xfrm>
              <a:off x="1848" y="2317"/>
              <a:ext cx="459" cy="2"/>
            </a:xfrm>
            <a:prstGeom prst="rect">
              <a:avLst/>
            </a:prstGeom>
            <a:solidFill>
              <a:srgbClr val="0D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1848" y="2317"/>
              <a:ext cx="459" cy="2"/>
            </a:xfrm>
            <a:prstGeom prst="rect">
              <a:avLst/>
            </a:prstGeom>
            <a:solidFill>
              <a:srgbClr val="0F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2" name="Freeform 15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0F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3" name="Freeform 16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2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4" name="Freeform 17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4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5" name="Freeform 18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7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6" name="Freeform 19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9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7" name="Freeform 20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9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8" name="Freeform 21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C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9" name="Freeform 22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F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F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1" name="Freeform 24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4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2" name="Freeform 25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4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3" name="Freeform 26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6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4" name="Freeform 27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9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5" name="Freeform 28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9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6" name="Freeform 29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B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7" name="Freeform 30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E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8" name="Freeform 31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30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9" name="Freeform 32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33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0" name="Freeform 33"/>
            <p:cNvSpPr>
              <a:spLocks/>
            </p:cNvSpPr>
            <p:nvPr/>
          </p:nvSpPr>
          <p:spPr bwMode="auto">
            <a:xfrm>
              <a:off x="1848" y="2317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33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1" name="Rectangle 34"/>
            <p:cNvSpPr>
              <a:spLocks noChangeArrowheads="1"/>
            </p:cNvSpPr>
            <p:nvPr/>
          </p:nvSpPr>
          <p:spPr bwMode="auto">
            <a:xfrm>
              <a:off x="1848" y="2315"/>
              <a:ext cx="459" cy="2"/>
            </a:xfrm>
            <a:prstGeom prst="rect">
              <a:avLst/>
            </a:prstGeom>
            <a:solidFill>
              <a:srgbClr val="36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2" name="Rectangle 35"/>
            <p:cNvSpPr>
              <a:spLocks noChangeArrowheads="1"/>
            </p:cNvSpPr>
            <p:nvPr/>
          </p:nvSpPr>
          <p:spPr bwMode="auto">
            <a:xfrm>
              <a:off x="1848" y="2315"/>
              <a:ext cx="459" cy="2"/>
            </a:xfrm>
            <a:prstGeom prst="rect">
              <a:avLst/>
            </a:prstGeom>
            <a:solidFill>
              <a:srgbClr val="38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3" name="Freeform 36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3B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4" name="Freeform 37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3D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5" name="Freeform 38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3D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6" name="Freeform 39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0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7" name="Freeform 40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2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8" name="Freeform 41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5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9" name="Freeform 42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7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0" name="Freeform 43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7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1" name="Freeform 44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A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2" name="Freeform 45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C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3" name="Freeform 46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C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4" name="Freeform 47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5" name="Freeform 48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6" name="Freeform 49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4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7" name="Freeform 50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7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8" name="Freeform 51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7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9" name="Freeform 52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9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0" name="Freeform 53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C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1" name="Freeform 54"/>
            <p:cNvSpPr>
              <a:spLocks/>
            </p:cNvSpPr>
            <p:nvPr/>
          </p:nvSpPr>
          <p:spPr bwMode="auto">
            <a:xfrm>
              <a:off x="1848" y="231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2" name="Rectangle 55"/>
            <p:cNvSpPr>
              <a:spLocks noChangeArrowheads="1"/>
            </p:cNvSpPr>
            <p:nvPr/>
          </p:nvSpPr>
          <p:spPr bwMode="auto">
            <a:xfrm>
              <a:off x="1848" y="2312"/>
              <a:ext cx="459" cy="3"/>
            </a:xfrm>
            <a:prstGeom prst="rect">
              <a:avLst/>
            </a:prstGeom>
            <a:solidFill>
              <a:srgbClr val="61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3" name="Rectangle 56"/>
            <p:cNvSpPr>
              <a:spLocks noChangeArrowheads="1"/>
            </p:cNvSpPr>
            <p:nvPr/>
          </p:nvSpPr>
          <p:spPr bwMode="auto">
            <a:xfrm>
              <a:off x="1848" y="2312"/>
              <a:ext cx="459" cy="3"/>
            </a:xfrm>
            <a:prstGeom prst="rect">
              <a:avLst/>
            </a:prstGeom>
            <a:solidFill>
              <a:srgbClr val="61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4" name="Freeform 57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3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5" name="Freeform 58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6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6" name="Freeform 59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9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7" name="Freeform 60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8" name="Freeform 61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9" name="Freeform 62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E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0" name="Freeform 63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1" name="Freeform 64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2" name="Freeform 65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5E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3" name="Freeform 66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5E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4" name="Freeform 67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8E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5" name="Freeform 68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AE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6" name="Freeform 69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AE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7" name="Freeform 70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F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8" name="Freeform 71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F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9" name="Freeform 72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2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0" name="Freeform 73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5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1" name="Freeform 74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5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2" name="Freeform 75"/>
            <p:cNvSpPr>
              <a:spLocks/>
            </p:cNvSpPr>
            <p:nvPr/>
          </p:nvSpPr>
          <p:spPr bwMode="auto">
            <a:xfrm>
              <a:off x="1848" y="2312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7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3" name="Rectangle 76"/>
            <p:cNvSpPr>
              <a:spLocks noChangeArrowheads="1"/>
            </p:cNvSpPr>
            <p:nvPr/>
          </p:nvSpPr>
          <p:spPr bwMode="auto">
            <a:xfrm>
              <a:off x="1848" y="2310"/>
              <a:ext cx="459" cy="2"/>
            </a:xfrm>
            <a:prstGeom prst="rect">
              <a:avLst/>
            </a:prstGeom>
            <a:solidFill>
              <a:srgbClr val="8A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4" name="Rectangle 77"/>
            <p:cNvSpPr>
              <a:spLocks noChangeArrowheads="1"/>
            </p:cNvSpPr>
            <p:nvPr/>
          </p:nvSpPr>
          <p:spPr bwMode="auto">
            <a:xfrm>
              <a:off x="1848" y="2310"/>
              <a:ext cx="459" cy="2"/>
            </a:xfrm>
            <a:prstGeom prst="rect">
              <a:avLst/>
            </a:prstGeom>
            <a:solidFill>
              <a:srgbClr val="8C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5" name="Freeform 78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F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6" name="Freeform 79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F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7" name="Freeform 80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8" name="Freeform 81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4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9" name="Freeform 82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6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0" name="Freeform 83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9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1" name="Freeform 84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9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2" name="Freeform 85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C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3" name="Freeform 86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E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4" name="Freeform 87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E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5" name="Freeform 88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3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6" name="Freeform 89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3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7" name="Freeform 90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6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8" name="Freeform 91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8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9" name="Freeform 92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8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20" name="Freeform 93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B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21" name="Freeform 94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D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22" name="Freeform 95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0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23" name="Freeform 96"/>
            <p:cNvSpPr>
              <a:spLocks/>
            </p:cNvSpPr>
            <p:nvPr/>
          </p:nvSpPr>
          <p:spPr bwMode="auto">
            <a:xfrm>
              <a:off x="1848" y="2310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2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24" name="Rectangle 97"/>
            <p:cNvSpPr>
              <a:spLocks noChangeArrowheads="1"/>
            </p:cNvSpPr>
            <p:nvPr/>
          </p:nvSpPr>
          <p:spPr bwMode="auto">
            <a:xfrm>
              <a:off x="1848" y="2308"/>
              <a:ext cx="459" cy="2"/>
            </a:xfrm>
            <a:prstGeom prst="rect">
              <a:avLst/>
            </a:prstGeom>
            <a:solidFill>
              <a:srgbClr val="B2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25" name="Rectangle 98"/>
            <p:cNvSpPr>
              <a:spLocks noChangeArrowheads="1"/>
            </p:cNvSpPr>
            <p:nvPr/>
          </p:nvSpPr>
          <p:spPr bwMode="auto">
            <a:xfrm>
              <a:off x="1848" y="2308"/>
              <a:ext cx="459" cy="2"/>
            </a:xfrm>
            <a:prstGeom prst="rect">
              <a:avLst/>
            </a:prstGeom>
            <a:solidFill>
              <a:srgbClr val="B5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26" name="Freeform 99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8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27" name="Freeform 100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28" name="Freeform 101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D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29" name="Freeform 102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D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0" name="Freeform 103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F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1" name="Freeform 104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2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2" name="Freeform 105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4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3" name="Freeform 106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7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4" name="Freeform 107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7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5" name="Freeform 108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9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6" name="Freeform 109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7" name="Freeform 110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8" name="Freeform 111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1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9" name="Freeform 112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1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0" name="Freeform 113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4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1" name="Freeform 114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6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2" name="Freeform 115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6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3" name="Freeform 116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9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4" name="Freeform 117"/>
            <p:cNvSpPr>
              <a:spLocks/>
            </p:cNvSpPr>
            <p:nvPr/>
          </p:nvSpPr>
          <p:spPr bwMode="auto">
            <a:xfrm>
              <a:off x="1848" y="230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B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5" name="Rectangle 118"/>
            <p:cNvSpPr>
              <a:spLocks noChangeArrowheads="1"/>
            </p:cNvSpPr>
            <p:nvPr/>
          </p:nvSpPr>
          <p:spPr bwMode="auto">
            <a:xfrm>
              <a:off x="1848" y="2305"/>
              <a:ext cx="459" cy="3"/>
            </a:xfrm>
            <a:prstGeom prst="rect">
              <a:avLst/>
            </a:prstGeom>
            <a:solidFill>
              <a:srgbClr val="DE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6" name="Rectangle 119"/>
            <p:cNvSpPr>
              <a:spLocks noChangeArrowheads="1"/>
            </p:cNvSpPr>
            <p:nvPr/>
          </p:nvSpPr>
          <p:spPr bwMode="auto">
            <a:xfrm>
              <a:off x="1848" y="2305"/>
              <a:ext cx="459" cy="3"/>
            </a:xfrm>
            <a:prstGeom prst="rect">
              <a:avLst/>
            </a:prstGeom>
            <a:solidFill>
              <a:srgbClr val="E0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7" name="Freeform 120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0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8" name="Freeform 121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3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9" name="Freeform 122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0" name="Freeform 123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8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1" name="Freeform 124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B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2" name="Freeform 125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B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3" name="Freeform 126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D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4" name="Freeform 127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0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5" name="Freeform 128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0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6" name="Freeform 129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5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7" name="Freeform 130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5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8" name="Freeform 131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7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9" name="Freeform 132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A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0" name="Freeform 133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A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1" name="Freeform 134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2" name="Freeform 135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3" name="Freeform 136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4" name="Freeform 137"/>
            <p:cNvSpPr>
              <a:spLocks/>
            </p:cNvSpPr>
            <p:nvPr/>
          </p:nvSpPr>
          <p:spPr bwMode="auto">
            <a:xfrm>
              <a:off x="1848" y="2305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5" name="Rectangle 138"/>
            <p:cNvSpPr>
              <a:spLocks noChangeArrowheads="1"/>
            </p:cNvSpPr>
            <p:nvPr/>
          </p:nvSpPr>
          <p:spPr bwMode="auto">
            <a:xfrm>
              <a:off x="1848" y="2303"/>
              <a:ext cx="459" cy="2"/>
            </a:xfrm>
            <a:prstGeom prst="rect">
              <a:avLst/>
            </a:prstGeom>
            <a:solidFill>
              <a:srgbClr val="F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6" name="Rectangle 139"/>
            <p:cNvSpPr>
              <a:spLocks noChangeArrowheads="1"/>
            </p:cNvSpPr>
            <p:nvPr/>
          </p:nvSpPr>
          <p:spPr bwMode="auto">
            <a:xfrm>
              <a:off x="1848" y="2303"/>
              <a:ext cx="459" cy="2"/>
            </a:xfrm>
            <a:prstGeom prst="rect">
              <a:avLst/>
            </a:prstGeom>
            <a:solidFill>
              <a:srgbClr val="F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7" name="Freeform 140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5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8" name="Freeform 141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2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9" name="Freeform 142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2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0" name="Freeform 143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F0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1" name="Freeform 144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D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2" name="Freeform 145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D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3" name="Freeform 146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B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4" name="Freeform 147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8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5" name="Freeform 148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6" name="Freeform 149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7" name="Freeform 150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3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8" name="Freeform 151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E0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9" name="Freeform 152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E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0" name="Freeform 153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B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1" name="Freeform 154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B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2" name="Freeform 155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9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3" name="Freeform 156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6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4" name="Freeform 157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6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5" name="Freeform 158"/>
            <p:cNvSpPr>
              <a:spLocks/>
            </p:cNvSpPr>
            <p:nvPr/>
          </p:nvSpPr>
          <p:spPr bwMode="auto">
            <a:xfrm>
              <a:off x="1848" y="2303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D4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6" name="Rectangle 159"/>
            <p:cNvSpPr>
              <a:spLocks noChangeArrowheads="1"/>
            </p:cNvSpPr>
            <p:nvPr/>
          </p:nvSpPr>
          <p:spPr bwMode="auto">
            <a:xfrm>
              <a:off x="1848" y="2301"/>
              <a:ext cx="459" cy="2"/>
            </a:xfrm>
            <a:prstGeom prst="rect">
              <a:avLst/>
            </a:prstGeom>
            <a:solidFill>
              <a:srgbClr val="D1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7" name="Rectangle 160"/>
            <p:cNvSpPr>
              <a:spLocks noChangeArrowheads="1"/>
            </p:cNvSpPr>
            <p:nvPr/>
          </p:nvSpPr>
          <p:spPr bwMode="auto">
            <a:xfrm>
              <a:off x="1848" y="2301"/>
              <a:ext cx="459" cy="2"/>
            </a:xfrm>
            <a:prstGeom prst="rect">
              <a:avLst/>
            </a:prstGeom>
            <a:solidFill>
              <a:srgbClr val="CF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8" name="Freeform 161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F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9" name="Freeform 162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0" name="Freeform 163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9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1" name="Freeform 164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7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2" name="Freeform 165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4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3" name="Freeform 166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4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4" name="Freeform 167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2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5" name="Freeform 168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2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6" name="Freeform 169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D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7" name="Freeform 170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D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8" name="Freeform 171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A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9" name="Freeform 172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8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0" name="Freeform 173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8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1" name="Freeform 174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5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2" name="Freeform 175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2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3" name="Freeform 176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0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4" name="Freeform 177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D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5" name="Freeform 178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D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6" name="Freeform 179"/>
            <p:cNvSpPr>
              <a:spLocks/>
            </p:cNvSpPr>
            <p:nvPr/>
          </p:nvSpPr>
          <p:spPr bwMode="auto">
            <a:xfrm>
              <a:off x="1848" y="230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B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7" name="Rectangle 180"/>
            <p:cNvSpPr>
              <a:spLocks noChangeArrowheads="1"/>
            </p:cNvSpPr>
            <p:nvPr/>
          </p:nvSpPr>
          <p:spPr bwMode="auto">
            <a:xfrm>
              <a:off x="1848" y="2298"/>
              <a:ext cx="459" cy="3"/>
            </a:xfrm>
            <a:prstGeom prst="rect">
              <a:avLst/>
            </a:prstGeom>
            <a:solidFill>
              <a:srgbClr val="AB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8" name="Rectangle 181"/>
            <p:cNvSpPr>
              <a:spLocks noChangeArrowheads="1"/>
            </p:cNvSpPr>
            <p:nvPr/>
          </p:nvSpPr>
          <p:spPr bwMode="auto">
            <a:xfrm>
              <a:off x="1848" y="2298"/>
              <a:ext cx="459" cy="3"/>
            </a:xfrm>
            <a:prstGeom prst="rect">
              <a:avLst/>
            </a:prstGeom>
            <a:solidFill>
              <a:srgbClr val="A6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9" name="Freeform 182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6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0" name="Freeform 183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3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1" name="Freeform 184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1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2" name="Freeform 185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A1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3" name="Freeform 186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E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4" name="Freeform 187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C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5" name="Freeform 188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9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6" name="Freeform 189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9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7" name="Freeform 190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6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8" name="Freeform 191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4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9" name="Freeform 192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94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0" name="Freeform 193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F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1" name="Freeform 194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F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2" name="Freeform 195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C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3" name="Freeform 196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A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4" name="Freeform 197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A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5" name="Freeform 198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5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6" name="Freeform 199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5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7" name="Freeform 200"/>
            <p:cNvSpPr>
              <a:spLocks/>
            </p:cNvSpPr>
            <p:nvPr/>
          </p:nvSpPr>
          <p:spPr bwMode="auto">
            <a:xfrm>
              <a:off x="1848" y="2298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82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8" name="Rectangle 201"/>
            <p:cNvSpPr>
              <a:spLocks noChangeArrowheads="1"/>
            </p:cNvSpPr>
            <p:nvPr/>
          </p:nvSpPr>
          <p:spPr bwMode="auto">
            <a:xfrm>
              <a:off x="1848" y="2296"/>
              <a:ext cx="459" cy="2"/>
            </a:xfrm>
            <a:prstGeom prst="rect">
              <a:avLst/>
            </a:prstGeom>
            <a:solidFill>
              <a:srgbClr val="82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9" name="Rectangle 202"/>
            <p:cNvSpPr>
              <a:spLocks noChangeArrowheads="1"/>
            </p:cNvSpPr>
            <p:nvPr/>
          </p:nvSpPr>
          <p:spPr bwMode="auto">
            <a:xfrm>
              <a:off x="1848" y="2296"/>
              <a:ext cx="459" cy="2"/>
            </a:xfrm>
            <a:prstGeom prst="rect">
              <a:avLst/>
            </a:prstGeom>
            <a:solidFill>
              <a:srgbClr val="7F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30" name="Freeform 203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D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31" name="Freeform 204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A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</p:grpSp>
      <p:grpSp>
        <p:nvGrpSpPr>
          <p:cNvPr id="232" name="Group 406"/>
          <p:cNvGrpSpPr>
            <a:grpSpLocks/>
          </p:cNvGrpSpPr>
          <p:nvPr/>
        </p:nvGrpSpPr>
        <p:grpSpPr bwMode="auto">
          <a:xfrm>
            <a:off x="2399917" y="1843069"/>
            <a:ext cx="610790" cy="34529"/>
            <a:chOff x="1834" y="2291"/>
            <a:chExt cx="473" cy="29"/>
          </a:xfrm>
        </p:grpSpPr>
        <p:sp>
          <p:nvSpPr>
            <p:cNvPr id="233" name="Freeform 206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8E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34" name="Freeform 207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8E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35" name="Freeform 208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5E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36" name="Freeform 209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3E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37" name="Freeform 210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3E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38" name="Freeform 211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70E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39" name="Freeform 212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E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0" name="Freeform 213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1" name="Freeform 214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2" name="Freeform 215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9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3" name="Freeform 216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6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4" name="Freeform 217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3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5" name="Freeform 218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1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6" name="Freeform 219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61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7" name="Freeform 220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8" name="Freeform 221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C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9" name="Freeform 222"/>
            <p:cNvSpPr>
              <a:spLocks/>
            </p:cNvSpPr>
            <p:nvPr/>
          </p:nvSpPr>
          <p:spPr bwMode="auto">
            <a:xfrm>
              <a:off x="1848" y="2296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C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50" name="Rectangle 223"/>
            <p:cNvSpPr>
              <a:spLocks noChangeArrowheads="1"/>
            </p:cNvSpPr>
            <p:nvPr/>
          </p:nvSpPr>
          <p:spPr bwMode="auto">
            <a:xfrm>
              <a:off x="1848" y="2294"/>
              <a:ext cx="459" cy="2"/>
            </a:xfrm>
            <a:prstGeom prst="rect">
              <a:avLst/>
            </a:prstGeom>
            <a:solidFill>
              <a:srgbClr val="59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51" name="Rectangle 224"/>
            <p:cNvSpPr>
              <a:spLocks noChangeArrowheads="1"/>
            </p:cNvSpPr>
            <p:nvPr/>
          </p:nvSpPr>
          <p:spPr bwMode="auto">
            <a:xfrm>
              <a:off x="1848" y="2294"/>
              <a:ext cx="459" cy="2"/>
            </a:xfrm>
            <a:prstGeom prst="rect">
              <a:avLst/>
            </a:prstGeom>
            <a:solidFill>
              <a:srgbClr val="57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52" name="Freeform 225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4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53" name="Freeform 226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4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54" name="Freeform 227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5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55" name="Freeform 228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F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56" name="Freeform 229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C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57" name="Freeform 230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A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58" name="Freeform 231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A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59" name="Freeform 232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7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0" name="Freeform 233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7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1" name="Freeform 234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2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2" name="Freeform 235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2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3" name="Freeform 236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40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4" name="Freeform 237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3D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5" name="Freeform 238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3D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" name="Freeform 239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3B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7" name="Freeform 240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38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8" name="Freeform 241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36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9" name="Freeform 242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33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0" name="Freeform 243"/>
            <p:cNvSpPr>
              <a:spLocks/>
            </p:cNvSpPr>
            <p:nvPr/>
          </p:nvSpPr>
          <p:spPr bwMode="auto">
            <a:xfrm>
              <a:off x="1848" y="2294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33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1" name="Rectangle 244"/>
            <p:cNvSpPr>
              <a:spLocks noChangeArrowheads="1"/>
            </p:cNvSpPr>
            <p:nvPr/>
          </p:nvSpPr>
          <p:spPr bwMode="auto">
            <a:xfrm>
              <a:off x="1848" y="2291"/>
              <a:ext cx="459" cy="3"/>
            </a:xfrm>
            <a:prstGeom prst="rect">
              <a:avLst/>
            </a:prstGeom>
            <a:solidFill>
              <a:srgbClr val="30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2" name="Rectangle 245"/>
            <p:cNvSpPr>
              <a:spLocks noChangeArrowheads="1"/>
            </p:cNvSpPr>
            <p:nvPr/>
          </p:nvSpPr>
          <p:spPr bwMode="auto">
            <a:xfrm>
              <a:off x="1848" y="2291"/>
              <a:ext cx="459" cy="3"/>
            </a:xfrm>
            <a:prstGeom prst="rect">
              <a:avLst/>
            </a:prstGeom>
            <a:solidFill>
              <a:srgbClr val="30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3" name="Freeform 246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B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4" name="Freeform 247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B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5" name="Freeform 248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9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6" name="Freeform 249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6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7" name="Freeform 250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6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8" name="Freeform 251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4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9" name="Freeform 252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21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80" name="Freeform 253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F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81" name="Freeform 254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F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82" name="Freeform 255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C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83" name="Freeform 256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9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84" name="Freeform 257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9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85" name="Freeform 258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4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86" name="Freeform 259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4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87" name="Freeform 260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12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88" name="Freeform 261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0F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89" name="Rectangle 262"/>
            <p:cNvSpPr>
              <a:spLocks noChangeArrowheads="1"/>
            </p:cNvSpPr>
            <p:nvPr/>
          </p:nvSpPr>
          <p:spPr bwMode="auto">
            <a:xfrm>
              <a:off x="1848" y="2291"/>
              <a:ext cx="459" cy="1"/>
            </a:xfrm>
            <a:prstGeom prst="rect">
              <a:avLst/>
            </a:prstGeom>
            <a:solidFill>
              <a:srgbClr val="0A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90" name="Freeform 263"/>
            <p:cNvSpPr>
              <a:spLocks/>
            </p:cNvSpPr>
            <p:nvPr/>
          </p:nvSpPr>
          <p:spPr bwMode="auto">
            <a:xfrm>
              <a:off x="1848" y="2291"/>
              <a:ext cx="459" cy="1"/>
            </a:xfrm>
            <a:custGeom>
              <a:avLst/>
              <a:gdLst>
                <a:gd name="T0" fmla="*/ 459 w 459"/>
                <a:gd name="T1" fmla="*/ 0 h 1"/>
                <a:gd name="T2" fmla="*/ 0 w 459"/>
                <a:gd name="T3" fmla="*/ 0 h 1"/>
                <a:gd name="T4" fmla="*/ 459 w 459"/>
                <a:gd name="T5" fmla="*/ 0 h 1"/>
                <a:gd name="T6" fmla="*/ 0 60000 65536"/>
                <a:gd name="T7" fmla="*/ 0 60000 65536"/>
                <a:gd name="T8" fmla="*/ 0 60000 65536"/>
                <a:gd name="T9" fmla="*/ 0 w 459"/>
                <a:gd name="T10" fmla="*/ 0 h 1"/>
                <a:gd name="T11" fmla="*/ 459 w 45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" h="1">
                  <a:moveTo>
                    <a:pt x="459" y="0"/>
                  </a:move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0A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91" name="Rectangle 264"/>
            <p:cNvSpPr>
              <a:spLocks noChangeArrowheads="1"/>
            </p:cNvSpPr>
            <p:nvPr/>
          </p:nvSpPr>
          <p:spPr bwMode="auto">
            <a:xfrm>
              <a:off x="1848" y="2291"/>
              <a:ext cx="459" cy="28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92" name="Freeform 265"/>
            <p:cNvSpPr>
              <a:spLocks/>
            </p:cNvSpPr>
            <p:nvPr/>
          </p:nvSpPr>
          <p:spPr bwMode="auto">
            <a:xfrm>
              <a:off x="1845" y="2319"/>
              <a:ext cx="3" cy="1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0 h 1"/>
                <a:gd name="T4" fmla="*/ 3 w 3"/>
                <a:gd name="T5" fmla="*/ 0 h 1"/>
                <a:gd name="T6" fmla="*/ 3 w 3"/>
                <a:gd name="T7" fmla="*/ 0 h 1"/>
                <a:gd name="T8" fmla="*/ 3 w 3"/>
                <a:gd name="T9" fmla="*/ 0 h 1"/>
                <a:gd name="T10" fmla="*/ 3 w 3"/>
                <a:gd name="T11" fmla="*/ 0 h 1"/>
                <a:gd name="T12" fmla="*/ 3 w 3"/>
                <a:gd name="T13" fmla="*/ 0 h 1"/>
                <a:gd name="T14" fmla="*/ 0 w 3"/>
                <a:gd name="T15" fmla="*/ 0 h 1"/>
                <a:gd name="T16" fmla="*/ 0 w 3"/>
                <a:gd name="T17" fmla="*/ 0 h 1"/>
                <a:gd name="T18" fmla="*/ 0 w 3"/>
                <a:gd name="T19" fmla="*/ 0 h 1"/>
                <a:gd name="T20" fmla="*/ 3 w 3"/>
                <a:gd name="T21" fmla="*/ 0 h 1"/>
                <a:gd name="T22" fmla="*/ 3 w 3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"/>
                <a:gd name="T37" fmla="*/ 0 h 1"/>
                <a:gd name="T38" fmla="*/ 3 w 3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" h="1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93" name="Freeform 266"/>
            <p:cNvSpPr>
              <a:spLocks/>
            </p:cNvSpPr>
            <p:nvPr/>
          </p:nvSpPr>
          <p:spPr bwMode="auto">
            <a:xfrm>
              <a:off x="1845" y="2319"/>
              <a:ext cx="3" cy="1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0 h 1"/>
                <a:gd name="T4" fmla="*/ 3 w 3"/>
                <a:gd name="T5" fmla="*/ 0 h 1"/>
                <a:gd name="T6" fmla="*/ 3 w 3"/>
                <a:gd name="T7" fmla="*/ 0 h 1"/>
                <a:gd name="T8" fmla="*/ 3 w 3"/>
                <a:gd name="T9" fmla="*/ 0 h 1"/>
                <a:gd name="T10" fmla="*/ 0 w 3"/>
                <a:gd name="T11" fmla="*/ 0 h 1"/>
                <a:gd name="T12" fmla="*/ 0 w 3"/>
                <a:gd name="T13" fmla="*/ 0 h 1"/>
                <a:gd name="T14" fmla="*/ 0 w 3"/>
                <a:gd name="T15" fmla="*/ 0 h 1"/>
                <a:gd name="T16" fmla="*/ 0 w 3"/>
                <a:gd name="T17" fmla="*/ 0 h 1"/>
                <a:gd name="T18" fmla="*/ 0 w 3"/>
                <a:gd name="T19" fmla="*/ 0 h 1"/>
                <a:gd name="T20" fmla="*/ 3 w 3"/>
                <a:gd name="T21" fmla="*/ 0 h 1"/>
                <a:gd name="T22" fmla="*/ 3 w 3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"/>
                <a:gd name="T37" fmla="*/ 0 h 1"/>
                <a:gd name="T38" fmla="*/ 3 w 3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" h="1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94" name="Freeform 267"/>
            <p:cNvSpPr>
              <a:spLocks/>
            </p:cNvSpPr>
            <p:nvPr/>
          </p:nvSpPr>
          <p:spPr bwMode="auto">
            <a:xfrm>
              <a:off x="1845" y="2319"/>
              <a:ext cx="3" cy="1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0 w 3"/>
                <a:gd name="T9" fmla="*/ 0 h 1"/>
                <a:gd name="T10" fmla="*/ 0 w 3"/>
                <a:gd name="T11" fmla="*/ 0 h 1"/>
                <a:gd name="T12" fmla="*/ 0 w 3"/>
                <a:gd name="T13" fmla="*/ 0 h 1"/>
                <a:gd name="T14" fmla="*/ 0 w 3"/>
                <a:gd name="T15" fmla="*/ 0 h 1"/>
                <a:gd name="T16" fmla="*/ 0 w 3"/>
                <a:gd name="T17" fmla="*/ 0 h 1"/>
                <a:gd name="T18" fmla="*/ 0 w 3"/>
                <a:gd name="T19" fmla="*/ 0 h 1"/>
                <a:gd name="T20" fmla="*/ 3 w 3"/>
                <a:gd name="T21" fmla="*/ 0 h 1"/>
                <a:gd name="T22" fmla="*/ 3 w 3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"/>
                <a:gd name="T37" fmla="*/ 0 h 1"/>
                <a:gd name="T38" fmla="*/ 3 w 3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" h="1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95" name="Freeform 268"/>
            <p:cNvSpPr>
              <a:spLocks/>
            </p:cNvSpPr>
            <p:nvPr/>
          </p:nvSpPr>
          <p:spPr bwMode="auto">
            <a:xfrm>
              <a:off x="1843" y="2319"/>
              <a:ext cx="5" cy="1"/>
            </a:xfrm>
            <a:custGeom>
              <a:avLst/>
              <a:gdLst>
                <a:gd name="T0" fmla="*/ 5 w 5"/>
                <a:gd name="T1" fmla="*/ 0 h 1"/>
                <a:gd name="T2" fmla="*/ 2 w 5"/>
                <a:gd name="T3" fmla="*/ 0 h 1"/>
                <a:gd name="T4" fmla="*/ 2 w 5"/>
                <a:gd name="T5" fmla="*/ 0 h 1"/>
                <a:gd name="T6" fmla="*/ 2 w 5"/>
                <a:gd name="T7" fmla="*/ 0 h 1"/>
                <a:gd name="T8" fmla="*/ 2 w 5"/>
                <a:gd name="T9" fmla="*/ 0 h 1"/>
                <a:gd name="T10" fmla="*/ 2 w 5"/>
                <a:gd name="T11" fmla="*/ 0 h 1"/>
                <a:gd name="T12" fmla="*/ 2 w 5"/>
                <a:gd name="T13" fmla="*/ 0 h 1"/>
                <a:gd name="T14" fmla="*/ 2 w 5"/>
                <a:gd name="T15" fmla="*/ 0 h 1"/>
                <a:gd name="T16" fmla="*/ 2 w 5"/>
                <a:gd name="T17" fmla="*/ 0 h 1"/>
                <a:gd name="T18" fmla="*/ 0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96" name="Freeform 269"/>
            <p:cNvSpPr>
              <a:spLocks/>
            </p:cNvSpPr>
            <p:nvPr/>
          </p:nvSpPr>
          <p:spPr bwMode="auto">
            <a:xfrm>
              <a:off x="1843" y="2319"/>
              <a:ext cx="5" cy="1"/>
            </a:xfrm>
            <a:custGeom>
              <a:avLst/>
              <a:gdLst>
                <a:gd name="T0" fmla="*/ 5 w 5"/>
                <a:gd name="T1" fmla="*/ 0 h 1"/>
                <a:gd name="T2" fmla="*/ 2 w 5"/>
                <a:gd name="T3" fmla="*/ 0 h 1"/>
                <a:gd name="T4" fmla="*/ 2 w 5"/>
                <a:gd name="T5" fmla="*/ 0 h 1"/>
                <a:gd name="T6" fmla="*/ 2 w 5"/>
                <a:gd name="T7" fmla="*/ 0 h 1"/>
                <a:gd name="T8" fmla="*/ 2 w 5"/>
                <a:gd name="T9" fmla="*/ 0 h 1"/>
                <a:gd name="T10" fmla="*/ 0 w 5"/>
                <a:gd name="T11" fmla="*/ 0 h 1"/>
                <a:gd name="T12" fmla="*/ 0 w 5"/>
                <a:gd name="T13" fmla="*/ 0 h 1"/>
                <a:gd name="T14" fmla="*/ 0 w 5"/>
                <a:gd name="T15" fmla="*/ 0 h 1"/>
                <a:gd name="T16" fmla="*/ 0 w 5"/>
                <a:gd name="T17" fmla="*/ 0 h 1"/>
                <a:gd name="T18" fmla="*/ 0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C9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97" name="Freeform 270"/>
            <p:cNvSpPr>
              <a:spLocks/>
            </p:cNvSpPr>
            <p:nvPr/>
          </p:nvSpPr>
          <p:spPr bwMode="auto">
            <a:xfrm>
              <a:off x="1843" y="2317"/>
              <a:ext cx="5" cy="2"/>
            </a:xfrm>
            <a:custGeom>
              <a:avLst/>
              <a:gdLst>
                <a:gd name="T0" fmla="*/ 5 w 5"/>
                <a:gd name="T1" fmla="*/ 2 h 2"/>
                <a:gd name="T2" fmla="*/ 0 w 5"/>
                <a:gd name="T3" fmla="*/ 2 h 2"/>
                <a:gd name="T4" fmla="*/ 0 w 5"/>
                <a:gd name="T5" fmla="*/ 2 h 2"/>
                <a:gd name="T6" fmla="*/ 0 w 5"/>
                <a:gd name="T7" fmla="*/ 2 h 2"/>
                <a:gd name="T8" fmla="*/ 0 w 5"/>
                <a:gd name="T9" fmla="*/ 2 h 2"/>
                <a:gd name="T10" fmla="*/ 0 w 5"/>
                <a:gd name="T11" fmla="*/ 2 h 2"/>
                <a:gd name="T12" fmla="*/ 0 w 5"/>
                <a:gd name="T13" fmla="*/ 2 h 2"/>
                <a:gd name="T14" fmla="*/ 0 w 5"/>
                <a:gd name="T15" fmla="*/ 2 h 2"/>
                <a:gd name="T16" fmla="*/ 0 w 5"/>
                <a:gd name="T17" fmla="*/ 2 h 2"/>
                <a:gd name="T18" fmla="*/ 0 w 5"/>
                <a:gd name="T19" fmla="*/ 0 h 2"/>
                <a:gd name="T20" fmla="*/ 5 w 5"/>
                <a:gd name="T21" fmla="*/ 0 h 2"/>
                <a:gd name="T22" fmla="*/ 5 w 5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2"/>
                <a:gd name="T38" fmla="*/ 5 w 5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2">
                  <a:moveTo>
                    <a:pt x="5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CC9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98" name="Freeform 271"/>
            <p:cNvSpPr>
              <a:spLocks/>
            </p:cNvSpPr>
            <p:nvPr/>
          </p:nvSpPr>
          <p:spPr bwMode="auto">
            <a:xfrm>
              <a:off x="1843" y="2317"/>
              <a:ext cx="5" cy="2"/>
            </a:xfrm>
            <a:custGeom>
              <a:avLst/>
              <a:gdLst>
                <a:gd name="T0" fmla="*/ 5 w 5"/>
                <a:gd name="T1" fmla="*/ 2 h 2"/>
                <a:gd name="T2" fmla="*/ 0 w 5"/>
                <a:gd name="T3" fmla="*/ 2 h 2"/>
                <a:gd name="T4" fmla="*/ 0 w 5"/>
                <a:gd name="T5" fmla="*/ 2 h 2"/>
                <a:gd name="T6" fmla="*/ 0 w 5"/>
                <a:gd name="T7" fmla="*/ 2 h 2"/>
                <a:gd name="T8" fmla="*/ 0 w 5"/>
                <a:gd name="T9" fmla="*/ 2 h 2"/>
                <a:gd name="T10" fmla="*/ 0 w 5"/>
                <a:gd name="T11" fmla="*/ 0 h 2"/>
                <a:gd name="T12" fmla="*/ 0 w 5"/>
                <a:gd name="T13" fmla="*/ 0 h 2"/>
                <a:gd name="T14" fmla="*/ 0 w 5"/>
                <a:gd name="T15" fmla="*/ 0 h 2"/>
                <a:gd name="T16" fmla="*/ 0 w 5"/>
                <a:gd name="T17" fmla="*/ 0 h 2"/>
                <a:gd name="T18" fmla="*/ 0 w 5"/>
                <a:gd name="T19" fmla="*/ 0 h 2"/>
                <a:gd name="T20" fmla="*/ 5 w 5"/>
                <a:gd name="T21" fmla="*/ 0 h 2"/>
                <a:gd name="T22" fmla="*/ 5 w 5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2"/>
                <a:gd name="T38" fmla="*/ 5 w 5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2">
                  <a:moveTo>
                    <a:pt x="5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CC99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99" name="Freeform 272"/>
            <p:cNvSpPr>
              <a:spLocks/>
            </p:cNvSpPr>
            <p:nvPr/>
          </p:nvSpPr>
          <p:spPr bwMode="auto">
            <a:xfrm>
              <a:off x="1843" y="2317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w 5"/>
                <a:gd name="T9" fmla="*/ 0 h 1"/>
                <a:gd name="T10" fmla="*/ 0 w 5"/>
                <a:gd name="T11" fmla="*/ 0 h 1"/>
                <a:gd name="T12" fmla="*/ 0 w 5"/>
                <a:gd name="T13" fmla="*/ 0 h 1"/>
                <a:gd name="T14" fmla="*/ 0 w 5"/>
                <a:gd name="T15" fmla="*/ 0 h 1"/>
                <a:gd name="T16" fmla="*/ 0 w 5"/>
                <a:gd name="T17" fmla="*/ 0 h 1"/>
                <a:gd name="T18" fmla="*/ 0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C99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00" name="Freeform 273"/>
            <p:cNvSpPr>
              <a:spLocks/>
            </p:cNvSpPr>
            <p:nvPr/>
          </p:nvSpPr>
          <p:spPr bwMode="auto">
            <a:xfrm>
              <a:off x="1843" y="2317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w 5"/>
                <a:gd name="T9" fmla="*/ 0 h 1"/>
                <a:gd name="T10" fmla="*/ 0 w 5"/>
                <a:gd name="T11" fmla="*/ 0 h 1"/>
                <a:gd name="T12" fmla="*/ 0 w 5"/>
                <a:gd name="T13" fmla="*/ 0 h 1"/>
                <a:gd name="T14" fmla="*/ 0 w 5"/>
                <a:gd name="T15" fmla="*/ 0 h 1"/>
                <a:gd name="T16" fmla="*/ 0 w 5"/>
                <a:gd name="T17" fmla="*/ 0 h 1"/>
                <a:gd name="T18" fmla="*/ 0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F9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01" name="Freeform 274"/>
            <p:cNvSpPr>
              <a:spLocks/>
            </p:cNvSpPr>
            <p:nvPr/>
          </p:nvSpPr>
          <p:spPr bwMode="auto">
            <a:xfrm>
              <a:off x="1843" y="2317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w 5"/>
                <a:gd name="T9" fmla="*/ 0 h 1"/>
                <a:gd name="T10" fmla="*/ 0 w 5"/>
                <a:gd name="T11" fmla="*/ 0 h 1"/>
                <a:gd name="T12" fmla="*/ 0 w 5"/>
                <a:gd name="T13" fmla="*/ 0 h 1"/>
                <a:gd name="T14" fmla="*/ 0 w 5"/>
                <a:gd name="T15" fmla="*/ 0 h 1"/>
                <a:gd name="T16" fmla="*/ 0 w 5"/>
                <a:gd name="T17" fmla="*/ 0 h 1"/>
                <a:gd name="T18" fmla="*/ 0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F9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02" name="Freeform 275"/>
            <p:cNvSpPr>
              <a:spLocks/>
            </p:cNvSpPr>
            <p:nvPr/>
          </p:nvSpPr>
          <p:spPr bwMode="auto">
            <a:xfrm>
              <a:off x="1843" y="2317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w 5"/>
                <a:gd name="T9" fmla="*/ 0 h 1"/>
                <a:gd name="T10" fmla="*/ 0 w 5"/>
                <a:gd name="T11" fmla="*/ 0 h 1"/>
                <a:gd name="T12" fmla="*/ 0 w 5"/>
                <a:gd name="T13" fmla="*/ 0 h 1"/>
                <a:gd name="T14" fmla="*/ 0 w 5"/>
                <a:gd name="T15" fmla="*/ 0 h 1"/>
                <a:gd name="T16" fmla="*/ 0 w 5"/>
                <a:gd name="T17" fmla="*/ 0 h 1"/>
                <a:gd name="T18" fmla="*/ 0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F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03" name="Freeform 276"/>
            <p:cNvSpPr>
              <a:spLocks/>
            </p:cNvSpPr>
            <p:nvPr/>
          </p:nvSpPr>
          <p:spPr bwMode="auto">
            <a:xfrm>
              <a:off x="1841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2 w 7"/>
                <a:gd name="T3" fmla="*/ 0 h 1"/>
                <a:gd name="T4" fmla="*/ 2 w 7"/>
                <a:gd name="T5" fmla="*/ 0 h 1"/>
                <a:gd name="T6" fmla="*/ 2 w 7"/>
                <a:gd name="T7" fmla="*/ 0 h 1"/>
                <a:gd name="T8" fmla="*/ 2 w 7"/>
                <a:gd name="T9" fmla="*/ 0 h 1"/>
                <a:gd name="T10" fmla="*/ 2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F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04" name="Freeform 277"/>
            <p:cNvSpPr>
              <a:spLocks/>
            </p:cNvSpPr>
            <p:nvPr/>
          </p:nvSpPr>
          <p:spPr bwMode="auto">
            <a:xfrm>
              <a:off x="1841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2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F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05" name="Freeform 278"/>
            <p:cNvSpPr>
              <a:spLocks/>
            </p:cNvSpPr>
            <p:nvPr/>
          </p:nvSpPr>
          <p:spPr bwMode="auto">
            <a:xfrm>
              <a:off x="1841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F9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06" name="Freeform 279"/>
            <p:cNvSpPr>
              <a:spLocks/>
            </p:cNvSpPr>
            <p:nvPr/>
          </p:nvSpPr>
          <p:spPr bwMode="auto">
            <a:xfrm>
              <a:off x="1841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07" name="Freeform 280"/>
            <p:cNvSpPr>
              <a:spLocks/>
            </p:cNvSpPr>
            <p:nvPr/>
          </p:nvSpPr>
          <p:spPr bwMode="auto">
            <a:xfrm>
              <a:off x="1841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08" name="Freeform 281"/>
            <p:cNvSpPr>
              <a:spLocks/>
            </p:cNvSpPr>
            <p:nvPr/>
          </p:nvSpPr>
          <p:spPr bwMode="auto">
            <a:xfrm>
              <a:off x="1841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09" name="Freeform 282"/>
            <p:cNvSpPr>
              <a:spLocks/>
            </p:cNvSpPr>
            <p:nvPr/>
          </p:nvSpPr>
          <p:spPr bwMode="auto">
            <a:xfrm>
              <a:off x="1841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10" name="Freeform 283"/>
            <p:cNvSpPr>
              <a:spLocks/>
            </p:cNvSpPr>
            <p:nvPr/>
          </p:nvSpPr>
          <p:spPr bwMode="auto">
            <a:xfrm>
              <a:off x="1841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11" name="Freeform 284"/>
            <p:cNvSpPr>
              <a:spLocks/>
            </p:cNvSpPr>
            <p:nvPr/>
          </p:nvSpPr>
          <p:spPr bwMode="auto">
            <a:xfrm>
              <a:off x="1841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12" name="Freeform 285"/>
            <p:cNvSpPr>
              <a:spLocks/>
            </p:cNvSpPr>
            <p:nvPr/>
          </p:nvSpPr>
          <p:spPr bwMode="auto">
            <a:xfrm>
              <a:off x="1841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13" name="Freeform 286"/>
            <p:cNvSpPr>
              <a:spLocks/>
            </p:cNvSpPr>
            <p:nvPr/>
          </p:nvSpPr>
          <p:spPr bwMode="auto">
            <a:xfrm>
              <a:off x="1841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14" name="Freeform 287"/>
            <p:cNvSpPr>
              <a:spLocks/>
            </p:cNvSpPr>
            <p:nvPr/>
          </p:nvSpPr>
          <p:spPr bwMode="auto">
            <a:xfrm>
              <a:off x="1838" y="2317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3 w 10"/>
                <a:gd name="T3" fmla="*/ 0 h 1"/>
                <a:gd name="T4" fmla="*/ 3 w 10"/>
                <a:gd name="T5" fmla="*/ 0 h 1"/>
                <a:gd name="T6" fmla="*/ 3 w 10"/>
                <a:gd name="T7" fmla="*/ 0 h 1"/>
                <a:gd name="T8" fmla="*/ 3 w 10"/>
                <a:gd name="T9" fmla="*/ 0 h 1"/>
                <a:gd name="T10" fmla="*/ 3 w 10"/>
                <a:gd name="T11" fmla="*/ 0 h 1"/>
                <a:gd name="T12" fmla="*/ 3 w 10"/>
                <a:gd name="T13" fmla="*/ 0 h 1"/>
                <a:gd name="T14" fmla="*/ 3 w 10"/>
                <a:gd name="T15" fmla="*/ 0 h 1"/>
                <a:gd name="T16" fmla="*/ 3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4A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15" name="Freeform 288"/>
            <p:cNvSpPr>
              <a:spLocks/>
            </p:cNvSpPr>
            <p:nvPr/>
          </p:nvSpPr>
          <p:spPr bwMode="auto">
            <a:xfrm>
              <a:off x="1838" y="2317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3 w 10"/>
                <a:gd name="T3" fmla="*/ 0 h 1"/>
                <a:gd name="T4" fmla="*/ 3 w 10"/>
                <a:gd name="T5" fmla="*/ 0 h 1"/>
                <a:gd name="T6" fmla="*/ 3 w 10"/>
                <a:gd name="T7" fmla="*/ 0 h 1"/>
                <a:gd name="T8" fmla="*/ 3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4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16" name="Freeform 289"/>
            <p:cNvSpPr>
              <a:spLocks/>
            </p:cNvSpPr>
            <p:nvPr/>
          </p:nvSpPr>
          <p:spPr bwMode="auto">
            <a:xfrm>
              <a:off x="1838" y="2317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4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17" name="Freeform 290"/>
            <p:cNvSpPr>
              <a:spLocks/>
            </p:cNvSpPr>
            <p:nvPr/>
          </p:nvSpPr>
          <p:spPr bwMode="auto">
            <a:xfrm>
              <a:off x="1838" y="2317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4A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18" name="Freeform 291"/>
            <p:cNvSpPr>
              <a:spLocks/>
            </p:cNvSpPr>
            <p:nvPr/>
          </p:nvSpPr>
          <p:spPr bwMode="auto">
            <a:xfrm>
              <a:off x="1838" y="2315"/>
              <a:ext cx="10" cy="2"/>
            </a:xfrm>
            <a:custGeom>
              <a:avLst/>
              <a:gdLst>
                <a:gd name="T0" fmla="*/ 10 w 10"/>
                <a:gd name="T1" fmla="*/ 2 h 2"/>
                <a:gd name="T2" fmla="*/ 0 w 10"/>
                <a:gd name="T3" fmla="*/ 2 h 2"/>
                <a:gd name="T4" fmla="*/ 0 w 10"/>
                <a:gd name="T5" fmla="*/ 2 h 2"/>
                <a:gd name="T6" fmla="*/ 0 w 10"/>
                <a:gd name="T7" fmla="*/ 2 h 2"/>
                <a:gd name="T8" fmla="*/ 0 w 10"/>
                <a:gd name="T9" fmla="*/ 2 h 2"/>
                <a:gd name="T10" fmla="*/ 0 w 10"/>
                <a:gd name="T11" fmla="*/ 2 h 2"/>
                <a:gd name="T12" fmla="*/ 0 w 10"/>
                <a:gd name="T13" fmla="*/ 2 h 2"/>
                <a:gd name="T14" fmla="*/ 0 w 10"/>
                <a:gd name="T15" fmla="*/ 2 h 2"/>
                <a:gd name="T16" fmla="*/ 0 w 10"/>
                <a:gd name="T17" fmla="*/ 0 h 2"/>
                <a:gd name="T18" fmla="*/ 0 w 10"/>
                <a:gd name="T19" fmla="*/ 0 h 2"/>
                <a:gd name="T20" fmla="*/ 10 w 10"/>
                <a:gd name="T21" fmla="*/ 0 h 2"/>
                <a:gd name="T22" fmla="*/ 10 w 10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2"/>
                <a:gd name="T38" fmla="*/ 10 w 10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2">
                  <a:moveTo>
                    <a:pt x="1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4A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19" name="Freeform 292"/>
            <p:cNvSpPr>
              <a:spLocks/>
            </p:cNvSpPr>
            <p:nvPr/>
          </p:nvSpPr>
          <p:spPr bwMode="auto">
            <a:xfrm>
              <a:off x="1838" y="2315"/>
              <a:ext cx="10" cy="2"/>
            </a:xfrm>
            <a:custGeom>
              <a:avLst/>
              <a:gdLst>
                <a:gd name="T0" fmla="*/ 10 w 10"/>
                <a:gd name="T1" fmla="*/ 2 h 2"/>
                <a:gd name="T2" fmla="*/ 0 w 10"/>
                <a:gd name="T3" fmla="*/ 2 h 2"/>
                <a:gd name="T4" fmla="*/ 0 w 10"/>
                <a:gd name="T5" fmla="*/ 2 h 2"/>
                <a:gd name="T6" fmla="*/ 0 w 10"/>
                <a:gd name="T7" fmla="*/ 2 h 2"/>
                <a:gd name="T8" fmla="*/ 0 w 10"/>
                <a:gd name="T9" fmla="*/ 0 h 2"/>
                <a:gd name="T10" fmla="*/ 0 w 10"/>
                <a:gd name="T11" fmla="*/ 0 h 2"/>
                <a:gd name="T12" fmla="*/ 0 w 10"/>
                <a:gd name="T13" fmla="*/ 0 h 2"/>
                <a:gd name="T14" fmla="*/ 0 w 10"/>
                <a:gd name="T15" fmla="*/ 0 h 2"/>
                <a:gd name="T16" fmla="*/ 0 w 10"/>
                <a:gd name="T17" fmla="*/ 0 h 2"/>
                <a:gd name="T18" fmla="*/ 0 w 10"/>
                <a:gd name="T19" fmla="*/ 0 h 2"/>
                <a:gd name="T20" fmla="*/ 10 w 10"/>
                <a:gd name="T21" fmla="*/ 0 h 2"/>
                <a:gd name="T22" fmla="*/ 10 w 10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2"/>
                <a:gd name="T38" fmla="*/ 10 w 10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2">
                  <a:moveTo>
                    <a:pt x="1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6A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20" name="Freeform 293"/>
            <p:cNvSpPr>
              <a:spLocks/>
            </p:cNvSpPr>
            <p:nvPr/>
          </p:nvSpPr>
          <p:spPr bwMode="auto">
            <a:xfrm>
              <a:off x="1838" y="2315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6A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21" name="Freeform 294"/>
            <p:cNvSpPr>
              <a:spLocks/>
            </p:cNvSpPr>
            <p:nvPr/>
          </p:nvSpPr>
          <p:spPr bwMode="auto">
            <a:xfrm>
              <a:off x="1838" y="2315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6A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22" name="Freeform 295"/>
            <p:cNvSpPr>
              <a:spLocks/>
            </p:cNvSpPr>
            <p:nvPr/>
          </p:nvSpPr>
          <p:spPr bwMode="auto">
            <a:xfrm>
              <a:off x="1838" y="2315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6A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23" name="Freeform 296"/>
            <p:cNvSpPr>
              <a:spLocks/>
            </p:cNvSpPr>
            <p:nvPr/>
          </p:nvSpPr>
          <p:spPr bwMode="auto">
            <a:xfrm>
              <a:off x="1838" y="2315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6A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24" name="Freeform 297"/>
            <p:cNvSpPr>
              <a:spLocks/>
            </p:cNvSpPr>
            <p:nvPr/>
          </p:nvSpPr>
          <p:spPr bwMode="auto">
            <a:xfrm>
              <a:off x="1838" y="2315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6A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25" name="Freeform 298"/>
            <p:cNvSpPr>
              <a:spLocks/>
            </p:cNvSpPr>
            <p:nvPr/>
          </p:nvSpPr>
          <p:spPr bwMode="auto">
            <a:xfrm>
              <a:off x="1838" y="2315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6A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26" name="Freeform 299"/>
            <p:cNvSpPr>
              <a:spLocks/>
            </p:cNvSpPr>
            <p:nvPr/>
          </p:nvSpPr>
          <p:spPr bwMode="auto">
            <a:xfrm>
              <a:off x="1838" y="2315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9B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27" name="Freeform 300"/>
            <p:cNvSpPr>
              <a:spLocks/>
            </p:cNvSpPr>
            <p:nvPr/>
          </p:nvSpPr>
          <p:spPr bwMode="auto">
            <a:xfrm>
              <a:off x="1838" y="2315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9B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28" name="Freeform 301"/>
            <p:cNvSpPr>
              <a:spLocks/>
            </p:cNvSpPr>
            <p:nvPr/>
          </p:nvSpPr>
          <p:spPr bwMode="auto">
            <a:xfrm>
              <a:off x="1838" y="2315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9B3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29" name="Freeform 302"/>
            <p:cNvSpPr>
              <a:spLocks/>
            </p:cNvSpPr>
            <p:nvPr/>
          </p:nvSpPr>
          <p:spPr bwMode="auto">
            <a:xfrm>
              <a:off x="1838" y="2315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9B3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30" name="Freeform 303"/>
            <p:cNvSpPr>
              <a:spLocks/>
            </p:cNvSpPr>
            <p:nvPr/>
          </p:nvSpPr>
          <p:spPr bwMode="auto">
            <a:xfrm>
              <a:off x="1838" y="2315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9B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31" name="Freeform 304"/>
            <p:cNvSpPr>
              <a:spLocks/>
            </p:cNvSpPr>
            <p:nvPr/>
          </p:nvSpPr>
          <p:spPr bwMode="auto">
            <a:xfrm>
              <a:off x="1838" y="2315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9B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32" name="Freeform 305"/>
            <p:cNvSpPr>
              <a:spLocks/>
            </p:cNvSpPr>
            <p:nvPr/>
          </p:nvSpPr>
          <p:spPr bwMode="auto">
            <a:xfrm>
              <a:off x="1836" y="2315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2 w 12"/>
                <a:gd name="T3" fmla="*/ 0 h 1"/>
                <a:gd name="T4" fmla="*/ 2 w 12"/>
                <a:gd name="T5" fmla="*/ 0 h 1"/>
                <a:gd name="T6" fmla="*/ 2 w 12"/>
                <a:gd name="T7" fmla="*/ 0 h 1"/>
                <a:gd name="T8" fmla="*/ 2 w 12"/>
                <a:gd name="T9" fmla="*/ 0 h 1"/>
                <a:gd name="T10" fmla="*/ 2 w 12"/>
                <a:gd name="T11" fmla="*/ 0 h 1"/>
                <a:gd name="T12" fmla="*/ 2 w 12"/>
                <a:gd name="T13" fmla="*/ 0 h 1"/>
                <a:gd name="T14" fmla="*/ 2 w 12"/>
                <a:gd name="T15" fmla="*/ 0 h 1"/>
                <a:gd name="T16" fmla="*/ 2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B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33" name="Freeform 306"/>
            <p:cNvSpPr>
              <a:spLocks/>
            </p:cNvSpPr>
            <p:nvPr/>
          </p:nvSpPr>
          <p:spPr bwMode="auto">
            <a:xfrm>
              <a:off x="1836" y="2315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2 w 12"/>
                <a:gd name="T3" fmla="*/ 0 h 1"/>
                <a:gd name="T4" fmla="*/ 2 w 12"/>
                <a:gd name="T5" fmla="*/ 0 h 1"/>
                <a:gd name="T6" fmla="*/ 2 w 12"/>
                <a:gd name="T7" fmla="*/ 0 h 1"/>
                <a:gd name="T8" fmla="*/ 2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B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34" name="Freeform 307"/>
            <p:cNvSpPr>
              <a:spLocks/>
            </p:cNvSpPr>
            <p:nvPr/>
          </p:nvSpPr>
          <p:spPr bwMode="auto">
            <a:xfrm>
              <a:off x="1836" y="2315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B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35" name="Freeform 308"/>
            <p:cNvSpPr>
              <a:spLocks/>
            </p:cNvSpPr>
            <p:nvPr/>
          </p:nvSpPr>
          <p:spPr bwMode="auto">
            <a:xfrm>
              <a:off x="1836" y="2315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B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36" name="Freeform 309"/>
            <p:cNvSpPr>
              <a:spLocks/>
            </p:cNvSpPr>
            <p:nvPr/>
          </p:nvSpPr>
          <p:spPr bwMode="auto">
            <a:xfrm>
              <a:off x="1836" y="2315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B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37" name="Freeform 310"/>
            <p:cNvSpPr>
              <a:spLocks/>
            </p:cNvSpPr>
            <p:nvPr/>
          </p:nvSpPr>
          <p:spPr bwMode="auto">
            <a:xfrm>
              <a:off x="1836" y="2315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B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38" name="Freeform 311"/>
            <p:cNvSpPr>
              <a:spLocks/>
            </p:cNvSpPr>
            <p:nvPr/>
          </p:nvSpPr>
          <p:spPr bwMode="auto">
            <a:xfrm>
              <a:off x="1836" y="2315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B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39" name="Freeform 312"/>
            <p:cNvSpPr>
              <a:spLocks/>
            </p:cNvSpPr>
            <p:nvPr/>
          </p:nvSpPr>
          <p:spPr bwMode="auto">
            <a:xfrm>
              <a:off x="1836" y="2312"/>
              <a:ext cx="12" cy="3"/>
            </a:xfrm>
            <a:custGeom>
              <a:avLst/>
              <a:gdLst>
                <a:gd name="T0" fmla="*/ 12 w 12"/>
                <a:gd name="T1" fmla="*/ 3 h 3"/>
                <a:gd name="T2" fmla="*/ 0 w 12"/>
                <a:gd name="T3" fmla="*/ 3 h 3"/>
                <a:gd name="T4" fmla="*/ 0 w 12"/>
                <a:gd name="T5" fmla="*/ 3 h 3"/>
                <a:gd name="T6" fmla="*/ 0 w 12"/>
                <a:gd name="T7" fmla="*/ 3 h 3"/>
                <a:gd name="T8" fmla="*/ 0 w 12"/>
                <a:gd name="T9" fmla="*/ 3 h 3"/>
                <a:gd name="T10" fmla="*/ 0 w 12"/>
                <a:gd name="T11" fmla="*/ 3 h 3"/>
                <a:gd name="T12" fmla="*/ 0 w 12"/>
                <a:gd name="T13" fmla="*/ 3 h 3"/>
                <a:gd name="T14" fmla="*/ 0 w 12"/>
                <a:gd name="T15" fmla="*/ 3 h 3"/>
                <a:gd name="T16" fmla="*/ 0 w 12"/>
                <a:gd name="T17" fmla="*/ 0 h 3"/>
                <a:gd name="T18" fmla="*/ 0 w 12"/>
                <a:gd name="T19" fmla="*/ 0 h 3"/>
                <a:gd name="T20" fmla="*/ 12 w 12"/>
                <a:gd name="T21" fmla="*/ 0 h 3"/>
                <a:gd name="T22" fmla="*/ 12 w 12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3"/>
                <a:gd name="T38" fmla="*/ 12 w 12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3">
                  <a:moveTo>
                    <a:pt x="12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DE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40" name="Freeform 313"/>
            <p:cNvSpPr>
              <a:spLocks/>
            </p:cNvSpPr>
            <p:nvPr/>
          </p:nvSpPr>
          <p:spPr bwMode="auto">
            <a:xfrm>
              <a:off x="1836" y="2312"/>
              <a:ext cx="12" cy="3"/>
            </a:xfrm>
            <a:custGeom>
              <a:avLst/>
              <a:gdLst>
                <a:gd name="T0" fmla="*/ 12 w 12"/>
                <a:gd name="T1" fmla="*/ 3 h 3"/>
                <a:gd name="T2" fmla="*/ 0 w 12"/>
                <a:gd name="T3" fmla="*/ 3 h 3"/>
                <a:gd name="T4" fmla="*/ 0 w 12"/>
                <a:gd name="T5" fmla="*/ 3 h 3"/>
                <a:gd name="T6" fmla="*/ 0 w 12"/>
                <a:gd name="T7" fmla="*/ 3 h 3"/>
                <a:gd name="T8" fmla="*/ 0 w 12"/>
                <a:gd name="T9" fmla="*/ 0 h 3"/>
                <a:gd name="T10" fmla="*/ 0 w 12"/>
                <a:gd name="T11" fmla="*/ 0 h 3"/>
                <a:gd name="T12" fmla="*/ 0 w 12"/>
                <a:gd name="T13" fmla="*/ 0 h 3"/>
                <a:gd name="T14" fmla="*/ 0 w 12"/>
                <a:gd name="T15" fmla="*/ 0 h 3"/>
                <a:gd name="T16" fmla="*/ 0 w 12"/>
                <a:gd name="T17" fmla="*/ 0 h 3"/>
                <a:gd name="T18" fmla="*/ 0 w 12"/>
                <a:gd name="T19" fmla="*/ 0 h 3"/>
                <a:gd name="T20" fmla="*/ 12 w 12"/>
                <a:gd name="T21" fmla="*/ 0 h 3"/>
                <a:gd name="T22" fmla="*/ 12 w 12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3"/>
                <a:gd name="T38" fmla="*/ 12 w 12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3">
                  <a:moveTo>
                    <a:pt x="12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DEB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41" name="Freeform 314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EB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42" name="Freeform 315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EB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43" name="Freeform 316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EB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44" name="Freeform 317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EB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45" name="Freeform 318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46" name="Freeform 319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47" name="Freeform 320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48" name="Freeform 321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49" name="Freeform 322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50" name="Freeform 323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51" name="Freeform 324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52" name="Freeform 325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53" name="Freeform 326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54" name="Freeform 327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55" name="Freeform 328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56" name="Freeform 329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57" name="Freeform 330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58" name="Freeform 331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59" name="Freeform 332"/>
            <p:cNvSpPr>
              <a:spLocks/>
            </p:cNvSpPr>
            <p:nvPr/>
          </p:nvSpPr>
          <p:spPr bwMode="auto">
            <a:xfrm>
              <a:off x="1836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60" name="Freeform 333"/>
            <p:cNvSpPr>
              <a:spLocks/>
            </p:cNvSpPr>
            <p:nvPr/>
          </p:nvSpPr>
          <p:spPr bwMode="auto">
            <a:xfrm>
              <a:off x="1836" y="2310"/>
              <a:ext cx="12" cy="2"/>
            </a:xfrm>
            <a:custGeom>
              <a:avLst/>
              <a:gdLst>
                <a:gd name="T0" fmla="*/ 12 w 12"/>
                <a:gd name="T1" fmla="*/ 2 h 2"/>
                <a:gd name="T2" fmla="*/ 0 w 12"/>
                <a:gd name="T3" fmla="*/ 2 h 2"/>
                <a:gd name="T4" fmla="*/ 0 w 12"/>
                <a:gd name="T5" fmla="*/ 2 h 2"/>
                <a:gd name="T6" fmla="*/ 0 w 12"/>
                <a:gd name="T7" fmla="*/ 2 h 2"/>
                <a:gd name="T8" fmla="*/ 0 w 12"/>
                <a:gd name="T9" fmla="*/ 2 h 2"/>
                <a:gd name="T10" fmla="*/ 0 w 12"/>
                <a:gd name="T11" fmla="*/ 2 h 2"/>
                <a:gd name="T12" fmla="*/ 0 w 12"/>
                <a:gd name="T13" fmla="*/ 2 h 2"/>
                <a:gd name="T14" fmla="*/ 0 w 12"/>
                <a:gd name="T15" fmla="*/ 0 h 2"/>
                <a:gd name="T16" fmla="*/ 0 w 12"/>
                <a:gd name="T17" fmla="*/ 0 h 2"/>
                <a:gd name="T18" fmla="*/ 0 w 12"/>
                <a:gd name="T19" fmla="*/ 0 h 2"/>
                <a:gd name="T20" fmla="*/ 12 w 12"/>
                <a:gd name="T21" fmla="*/ 0 h 2"/>
                <a:gd name="T22" fmla="*/ 12 w 12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2"/>
                <a:gd name="T38" fmla="*/ 12 w 12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2">
                  <a:moveTo>
                    <a:pt x="1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E5C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61" name="Freeform 334"/>
            <p:cNvSpPr>
              <a:spLocks/>
            </p:cNvSpPr>
            <p:nvPr/>
          </p:nvSpPr>
          <p:spPr bwMode="auto">
            <a:xfrm>
              <a:off x="1836" y="2310"/>
              <a:ext cx="12" cy="2"/>
            </a:xfrm>
            <a:custGeom>
              <a:avLst/>
              <a:gdLst>
                <a:gd name="T0" fmla="*/ 12 w 12"/>
                <a:gd name="T1" fmla="*/ 2 h 2"/>
                <a:gd name="T2" fmla="*/ 0 w 12"/>
                <a:gd name="T3" fmla="*/ 2 h 2"/>
                <a:gd name="T4" fmla="*/ 0 w 12"/>
                <a:gd name="T5" fmla="*/ 2 h 2"/>
                <a:gd name="T6" fmla="*/ 0 w 12"/>
                <a:gd name="T7" fmla="*/ 0 h 2"/>
                <a:gd name="T8" fmla="*/ 0 w 12"/>
                <a:gd name="T9" fmla="*/ 0 h 2"/>
                <a:gd name="T10" fmla="*/ 0 w 12"/>
                <a:gd name="T11" fmla="*/ 0 h 2"/>
                <a:gd name="T12" fmla="*/ 0 w 12"/>
                <a:gd name="T13" fmla="*/ 0 h 2"/>
                <a:gd name="T14" fmla="*/ 0 w 12"/>
                <a:gd name="T15" fmla="*/ 0 h 2"/>
                <a:gd name="T16" fmla="*/ 0 w 12"/>
                <a:gd name="T17" fmla="*/ 0 h 2"/>
                <a:gd name="T18" fmla="*/ 0 w 12"/>
                <a:gd name="T19" fmla="*/ 0 h 2"/>
                <a:gd name="T20" fmla="*/ 12 w 12"/>
                <a:gd name="T21" fmla="*/ 0 h 2"/>
                <a:gd name="T22" fmla="*/ 12 w 12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2"/>
                <a:gd name="T38" fmla="*/ 12 w 12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2">
                  <a:moveTo>
                    <a:pt x="1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E5C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62" name="Freeform 335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2 w 14"/>
                <a:gd name="T3" fmla="*/ 0 h 1"/>
                <a:gd name="T4" fmla="*/ 2 w 14"/>
                <a:gd name="T5" fmla="*/ 0 h 1"/>
                <a:gd name="T6" fmla="*/ 2 w 14"/>
                <a:gd name="T7" fmla="*/ 0 h 1"/>
                <a:gd name="T8" fmla="*/ 2 w 14"/>
                <a:gd name="T9" fmla="*/ 0 h 1"/>
                <a:gd name="T10" fmla="*/ 2 w 14"/>
                <a:gd name="T11" fmla="*/ 0 h 1"/>
                <a:gd name="T12" fmla="*/ 2 w 14"/>
                <a:gd name="T13" fmla="*/ 0 h 1"/>
                <a:gd name="T14" fmla="*/ 2 w 14"/>
                <a:gd name="T15" fmla="*/ 0 h 1"/>
                <a:gd name="T16" fmla="*/ 2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5C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63" name="Freeform 336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2 w 14"/>
                <a:gd name="T3" fmla="*/ 0 h 1"/>
                <a:gd name="T4" fmla="*/ 2 w 14"/>
                <a:gd name="T5" fmla="*/ 0 h 1"/>
                <a:gd name="T6" fmla="*/ 2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5C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64" name="Freeform 337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8D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65" name="Freeform 338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8D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66" name="Freeform 339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8D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67" name="Freeform 340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8D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68" name="Freeform 341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8D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69" name="Freeform 342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8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70" name="Freeform 343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BD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71" name="Freeform 344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BD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72" name="Freeform 345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BD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73" name="Freeform 346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BD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74" name="Freeform 347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BD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75" name="Freeform 348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BD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76" name="Freeform 349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BD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77" name="Freeform 350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78" name="Freeform 351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79" name="Freeform 352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80" name="Freeform 353"/>
            <p:cNvSpPr>
              <a:spLocks/>
            </p:cNvSpPr>
            <p:nvPr/>
          </p:nvSpPr>
          <p:spPr bwMode="auto">
            <a:xfrm>
              <a:off x="1834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81" name="Freeform 354"/>
            <p:cNvSpPr>
              <a:spLocks/>
            </p:cNvSpPr>
            <p:nvPr/>
          </p:nvSpPr>
          <p:spPr bwMode="auto">
            <a:xfrm>
              <a:off x="1834" y="2308"/>
              <a:ext cx="14" cy="2"/>
            </a:xfrm>
            <a:custGeom>
              <a:avLst/>
              <a:gdLst>
                <a:gd name="T0" fmla="*/ 14 w 14"/>
                <a:gd name="T1" fmla="*/ 2 h 2"/>
                <a:gd name="T2" fmla="*/ 0 w 14"/>
                <a:gd name="T3" fmla="*/ 2 h 2"/>
                <a:gd name="T4" fmla="*/ 0 w 14"/>
                <a:gd name="T5" fmla="*/ 2 h 2"/>
                <a:gd name="T6" fmla="*/ 0 w 14"/>
                <a:gd name="T7" fmla="*/ 2 h 2"/>
                <a:gd name="T8" fmla="*/ 0 w 14"/>
                <a:gd name="T9" fmla="*/ 2 h 2"/>
                <a:gd name="T10" fmla="*/ 0 w 14"/>
                <a:gd name="T11" fmla="*/ 2 h 2"/>
                <a:gd name="T12" fmla="*/ 0 w 14"/>
                <a:gd name="T13" fmla="*/ 2 h 2"/>
                <a:gd name="T14" fmla="*/ 0 w 14"/>
                <a:gd name="T15" fmla="*/ 0 h 2"/>
                <a:gd name="T16" fmla="*/ 0 w 14"/>
                <a:gd name="T17" fmla="*/ 0 h 2"/>
                <a:gd name="T18" fmla="*/ 0 w 14"/>
                <a:gd name="T19" fmla="*/ 0 h 2"/>
                <a:gd name="T20" fmla="*/ 14 w 14"/>
                <a:gd name="T21" fmla="*/ 0 h 2"/>
                <a:gd name="T22" fmla="*/ 14 w 14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2"/>
                <a:gd name="T38" fmla="*/ 14 w 14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2">
                  <a:moveTo>
                    <a:pt x="1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EDD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82" name="Freeform 355"/>
            <p:cNvSpPr>
              <a:spLocks/>
            </p:cNvSpPr>
            <p:nvPr/>
          </p:nvSpPr>
          <p:spPr bwMode="auto">
            <a:xfrm>
              <a:off x="1834" y="2308"/>
              <a:ext cx="14" cy="2"/>
            </a:xfrm>
            <a:custGeom>
              <a:avLst/>
              <a:gdLst>
                <a:gd name="T0" fmla="*/ 14 w 14"/>
                <a:gd name="T1" fmla="*/ 2 h 2"/>
                <a:gd name="T2" fmla="*/ 0 w 14"/>
                <a:gd name="T3" fmla="*/ 2 h 2"/>
                <a:gd name="T4" fmla="*/ 0 w 14"/>
                <a:gd name="T5" fmla="*/ 0 h 2"/>
                <a:gd name="T6" fmla="*/ 0 w 14"/>
                <a:gd name="T7" fmla="*/ 0 h 2"/>
                <a:gd name="T8" fmla="*/ 0 w 14"/>
                <a:gd name="T9" fmla="*/ 0 h 2"/>
                <a:gd name="T10" fmla="*/ 0 w 14"/>
                <a:gd name="T11" fmla="*/ 0 h 2"/>
                <a:gd name="T12" fmla="*/ 0 w 14"/>
                <a:gd name="T13" fmla="*/ 0 h 2"/>
                <a:gd name="T14" fmla="*/ 0 w 14"/>
                <a:gd name="T15" fmla="*/ 0 h 2"/>
                <a:gd name="T16" fmla="*/ 0 w 14"/>
                <a:gd name="T17" fmla="*/ 0 h 2"/>
                <a:gd name="T18" fmla="*/ 0 w 14"/>
                <a:gd name="T19" fmla="*/ 0 h 2"/>
                <a:gd name="T20" fmla="*/ 14 w 14"/>
                <a:gd name="T21" fmla="*/ 0 h 2"/>
                <a:gd name="T22" fmla="*/ 14 w 14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2"/>
                <a:gd name="T38" fmla="*/ 14 w 14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2">
                  <a:moveTo>
                    <a:pt x="1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EDD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83" name="Freeform 356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84" name="Freeform 357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85" name="Freeform 358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86" name="Freeform 359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87" name="Freeform 360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88" name="Freeform 361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89" name="Freeform 362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90" name="Freeform 363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91" name="Freeform 364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92" name="Freeform 365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93" name="Freeform 366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94" name="Freeform 367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95" name="Freeform 368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96" name="Freeform 369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97" name="Freeform 370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98" name="Freeform 371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99" name="Freeform 372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00" name="Freeform 373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01" name="Freeform 374"/>
            <p:cNvSpPr>
              <a:spLocks/>
            </p:cNvSpPr>
            <p:nvPr/>
          </p:nvSpPr>
          <p:spPr bwMode="auto">
            <a:xfrm>
              <a:off x="1834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02" name="Freeform 375"/>
            <p:cNvSpPr>
              <a:spLocks/>
            </p:cNvSpPr>
            <p:nvPr/>
          </p:nvSpPr>
          <p:spPr bwMode="auto">
            <a:xfrm>
              <a:off x="1834" y="2305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0 w 14"/>
                <a:gd name="T3" fmla="*/ 3 h 3"/>
                <a:gd name="T4" fmla="*/ 0 w 14"/>
                <a:gd name="T5" fmla="*/ 3 h 3"/>
                <a:gd name="T6" fmla="*/ 0 w 14"/>
                <a:gd name="T7" fmla="*/ 3 h 3"/>
                <a:gd name="T8" fmla="*/ 0 w 14"/>
                <a:gd name="T9" fmla="*/ 3 h 3"/>
                <a:gd name="T10" fmla="*/ 0 w 14"/>
                <a:gd name="T11" fmla="*/ 3 h 3"/>
                <a:gd name="T12" fmla="*/ 0 w 14"/>
                <a:gd name="T13" fmla="*/ 0 h 3"/>
                <a:gd name="T14" fmla="*/ 0 w 14"/>
                <a:gd name="T15" fmla="*/ 0 h 3"/>
                <a:gd name="T16" fmla="*/ 0 w 14"/>
                <a:gd name="T17" fmla="*/ 0 h 3"/>
                <a:gd name="T18" fmla="*/ 0 w 14"/>
                <a:gd name="T19" fmla="*/ 0 h 3"/>
                <a:gd name="T20" fmla="*/ 14 w 14"/>
                <a:gd name="T21" fmla="*/ 0 h 3"/>
                <a:gd name="T22" fmla="*/ 14 w 14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3"/>
                <a:gd name="T38" fmla="*/ 14 w 14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3">
                  <a:moveTo>
                    <a:pt x="14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5E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03" name="Freeform 376"/>
            <p:cNvSpPr>
              <a:spLocks/>
            </p:cNvSpPr>
            <p:nvPr/>
          </p:nvSpPr>
          <p:spPr bwMode="auto">
            <a:xfrm>
              <a:off x="1834" y="2305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0 w 14"/>
                <a:gd name="T3" fmla="*/ 3 h 3"/>
                <a:gd name="T4" fmla="*/ 0 w 14"/>
                <a:gd name="T5" fmla="*/ 0 h 3"/>
                <a:gd name="T6" fmla="*/ 0 w 14"/>
                <a:gd name="T7" fmla="*/ 0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  <a:gd name="T16" fmla="*/ 0 w 14"/>
                <a:gd name="T17" fmla="*/ 0 h 3"/>
                <a:gd name="T18" fmla="*/ 0 w 14"/>
                <a:gd name="T19" fmla="*/ 0 h 3"/>
                <a:gd name="T20" fmla="*/ 14 w 14"/>
                <a:gd name="T21" fmla="*/ 0 h 3"/>
                <a:gd name="T22" fmla="*/ 14 w 14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3"/>
                <a:gd name="T38" fmla="*/ 14 w 14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3">
                  <a:moveTo>
                    <a:pt x="14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7E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04" name="Freeform 377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05" name="Freeform 378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06" name="Freeform 379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07" name="Freeform 380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08" name="Freeform 381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09" name="Freeform 382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10" name="Freeform 383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11" name="Freeform 384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12" name="Freeform 385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13" name="Freeform 386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14" name="Freeform 387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15" name="Freeform 388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16" name="Freeform 389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17" name="Freeform 390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18" name="Freeform 391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19" name="Freeform 392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20" name="Freeform 393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0 w 14"/>
                <a:gd name="T21" fmla="*/ 0 h 1"/>
                <a:gd name="T22" fmla="*/ 0 w 14"/>
                <a:gd name="T23" fmla="*/ 0 h 1"/>
                <a:gd name="T24" fmla="*/ 0 w 14"/>
                <a:gd name="T25" fmla="*/ 0 h 1"/>
                <a:gd name="T26" fmla="*/ 0 w 14"/>
                <a:gd name="T27" fmla="*/ 0 h 1"/>
                <a:gd name="T28" fmla="*/ 0 w 14"/>
                <a:gd name="T29" fmla="*/ 0 h 1"/>
                <a:gd name="T30" fmla="*/ 0 w 14"/>
                <a:gd name="T31" fmla="*/ 0 h 1"/>
                <a:gd name="T32" fmla="*/ 0 w 14"/>
                <a:gd name="T33" fmla="*/ 0 h 1"/>
                <a:gd name="T34" fmla="*/ 0 w 14"/>
                <a:gd name="T35" fmla="*/ 0 h 1"/>
                <a:gd name="T36" fmla="*/ 14 w 14"/>
                <a:gd name="T37" fmla="*/ 0 h 1"/>
                <a:gd name="T38" fmla="*/ 14 w 14"/>
                <a:gd name="T39" fmla="*/ 0 h 1"/>
                <a:gd name="T40" fmla="*/ 14 w 14"/>
                <a:gd name="T41" fmla="*/ 0 h 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"/>
                <a:gd name="T64" fmla="*/ 0 h 1"/>
                <a:gd name="T65" fmla="*/ 14 w 14"/>
                <a:gd name="T66" fmla="*/ 1 h 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21" name="Freeform 394"/>
            <p:cNvSpPr>
              <a:spLocks/>
            </p:cNvSpPr>
            <p:nvPr/>
          </p:nvSpPr>
          <p:spPr bwMode="auto">
            <a:xfrm>
              <a:off x="1834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0 w 14"/>
                <a:gd name="T21" fmla="*/ 0 h 1"/>
                <a:gd name="T22" fmla="*/ 14 w 14"/>
                <a:gd name="T23" fmla="*/ 0 h 1"/>
                <a:gd name="T24" fmla="*/ 14 w 14"/>
                <a:gd name="T25" fmla="*/ 0 h 1"/>
                <a:gd name="T26" fmla="*/ 14 w 14"/>
                <a:gd name="T27" fmla="*/ 0 h 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"/>
                <a:gd name="T44" fmla="*/ 14 w 14"/>
                <a:gd name="T45" fmla="*/ 1 h 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22" name="Freeform 395"/>
            <p:cNvSpPr>
              <a:spLocks/>
            </p:cNvSpPr>
            <p:nvPr/>
          </p:nvSpPr>
          <p:spPr bwMode="auto">
            <a:xfrm>
              <a:off x="1834" y="2303"/>
              <a:ext cx="14" cy="2"/>
            </a:xfrm>
            <a:custGeom>
              <a:avLst/>
              <a:gdLst>
                <a:gd name="T0" fmla="*/ 14 w 14"/>
                <a:gd name="T1" fmla="*/ 2 h 2"/>
                <a:gd name="T2" fmla="*/ 0 w 14"/>
                <a:gd name="T3" fmla="*/ 2 h 2"/>
                <a:gd name="T4" fmla="*/ 0 w 14"/>
                <a:gd name="T5" fmla="*/ 2 h 2"/>
                <a:gd name="T6" fmla="*/ 0 w 14"/>
                <a:gd name="T7" fmla="*/ 2 h 2"/>
                <a:gd name="T8" fmla="*/ 0 w 14"/>
                <a:gd name="T9" fmla="*/ 2 h 2"/>
                <a:gd name="T10" fmla="*/ 0 w 14"/>
                <a:gd name="T11" fmla="*/ 2 h 2"/>
                <a:gd name="T12" fmla="*/ 0 w 14"/>
                <a:gd name="T13" fmla="*/ 2 h 2"/>
                <a:gd name="T14" fmla="*/ 0 w 14"/>
                <a:gd name="T15" fmla="*/ 2 h 2"/>
                <a:gd name="T16" fmla="*/ 0 w 14"/>
                <a:gd name="T17" fmla="*/ 2 h 2"/>
                <a:gd name="T18" fmla="*/ 0 w 14"/>
                <a:gd name="T19" fmla="*/ 0 h 2"/>
                <a:gd name="T20" fmla="*/ 14 w 14"/>
                <a:gd name="T21" fmla="*/ 0 h 2"/>
                <a:gd name="T22" fmla="*/ 14 w 14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2"/>
                <a:gd name="T38" fmla="*/ 14 w 14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2">
                  <a:moveTo>
                    <a:pt x="1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23" name="Freeform 396"/>
            <p:cNvSpPr>
              <a:spLocks/>
            </p:cNvSpPr>
            <p:nvPr/>
          </p:nvSpPr>
          <p:spPr bwMode="auto">
            <a:xfrm>
              <a:off x="1834" y="2303"/>
              <a:ext cx="14" cy="2"/>
            </a:xfrm>
            <a:custGeom>
              <a:avLst/>
              <a:gdLst>
                <a:gd name="T0" fmla="*/ 14 w 14"/>
                <a:gd name="T1" fmla="*/ 2 h 2"/>
                <a:gd name="T2" fmla="*/ 0 w 14"/>
                <a:gd name="T3" fmla="*/ 2 h 2"/>
                <a:gd name="T4" fmla="*/ 0 w 14"/>
                <a:gd name="T5" fmla="*/ 2 h 2"/>
                <a:gd name="T6" fmla="*/ 0 w 14"/>
                <a:gd name="T7" fmla="*/ 2 h 2"/>
                <a:gd name="T8" fmla="*/ 0 w 14"/>
                <a:gd name="T9" fmla="*/ 2 h 2"/>
                <a:gd name="T10" fmla="*/ 0 w 14"/>
                <a:gd name="T11" fmla="*/ 0 h 2"/>
                <a:gd name="T12" fmla="*/ 0 w 14"/>
                <a:gd name="T13" fmla="*/ 0 h 2"/>
                <a:gd name="T14" fmla="*/ 0 w 14"/>
                <a:gd name="T15" fmla="*/ 0 h 2"/>
                <a:gd name="T16" fmla="*/ 0 w 14"/>
                <a:gd name="T17" fmla="*/ 0 h 2"/>
                <a:gd name="T18" fmla="*/ 0 w 14"/>
                <a:gd name="T19" fmla="*/ 0 h 2"/>
                <a:gd name="T20" fmla="*/ 14 w 14"/>
                <a:gd name="T21" fmla="*/ 0 h 2"/>
                <a:gd name="T22" fmla="*/ 14 w 14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2"/>
                <a:gd name="T38" fmla="*/ 14 w 14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2">
                  <a:moveTo>
                    <a:pt x="1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24" name="Freeform 397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25" name="Freeform 398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26" name="Freeform 399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27" name="Freeform 400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28" name="Freeform 401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29" name="Freeform 402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30" name="Freeform 403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31" name="Freeform 404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32" name="Freeform 405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</p:grpSp>
      <p:grpSp>
        <p:nvGrpSpPr>
          <p:cNvPr id="433" name="Group 607"/>
          <p:cNvGrpSpPr>
            <a:grpSpLocks/>
          </p:cNvGrpSpPr>
          <p:nvPr/>
        </p:nvGrpSpPr>
        <p:grpSpPr bwMode="auto">
          <a:xfrm>
            <a:off x="2190367" y="1662094"/>
            <a:ext cx="835819" cy="215504"/>
            <a:chOff x="1671" y="2139"/>
            <a:chExt cx="648" cy="181"/>
          </a:xfrm>
        </p:grpSpPr>
        <p:sp>
          <p:nvSpPr>
            <p:cNvPr id="434" name="Freeform 407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35" name="Freeform 408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36" name="Freeform 409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37" name="Freeform 410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38" name="Freeform 411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39" name="Freeform 412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40" name="Freeform 413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41" name="Freeform 414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42" name="Freeform 415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43" name="Freeform 416"/>
            <p:cNvSpPr>
              <a:spLocks/>
            </p:cNvSpPr>
            <p:nvPr/>
          </p:nvSpPr>
          <p:spPr bwMode="auto">
            <a:xfrm>
              <a:off x="1834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44" name="Freeform 417"/>
            <p:cNvSpPr>
              <a:spLocks/>
            </p:cNvSpPr>
            <p:nvPr/>
          </p:nvSpPr>
          <p:spPr bwMode="auto">
            <a:xfrm>
              <a:off x="1834" y="2301"/>
              <a:ext cx="14" cy="2"/>
            </a:xfrm>
            <a:custGeom>
              <a:avLst/>
              <a:gdLst>
                <a:gd name="T0" fmla="*/ 14 w 14"/>
                <a:gd name="T1" fmla="*/ 2 h 2"/>
                <a:gd name="T2" fmla="*/ 0 w 14"/>
                <a:gd name="T3" fmla="*/ 2 h 2"/>
                <a:gd name="T4" fmla="*/ 0 w 14"/>
                <a:gd name="T5" fmla="*/ 2 h 2"/>
                <a:gd name="T6" fmla="*/ 0 w 14"/>
                <a:gd name="T7" fmla="*/ 2 h 2"/>
                <a:gd name="T8" fmla="*/ 0 w 14"/>
                <a:gd name="T9" fmla="*/ 2 h 2"/>
                <a:gd name="T10" fmla="*/ 0 w 14"/>
                <a:gd name="T11" fmla="*/ 2 h 2"/>
                <a:gd name="T12" fmla="*/ 0 w 14"/>
                <a:gd name="T13" fmla="*/ 2 h 2"/>
                <a:gd name="T14" fmla="*/ 0 w 14"/>
                <a:gd name="T15" fmla="*/ 2 h 2"/>
                <a:gd name="T16" fmla="*/ 0 w 14"/>
                <a:gd name="T17" fmla="*/ 2 h 2"/>
                <a:gd name="T18" fmla="*/ 0 w 14"/>
                <a:gd name="T19" fmla="*/ 0 h 2"/>
                <a:gd name="T20" fmla="*/ 14 w 14"/>
                <a:gd name="T21" fmla="*/ 0 h 2"/>
                <a:gd name="T22" fmla="*/ 14 w 14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2"/>
                <a:gd name="T38" fmla="*/ 14 w 14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2">
                  <a:moveTo>
                    <a:pt x="1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F7E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45" name="Freeform 418"/>
            <p:cNvSpPr>
              <a:spLocks/>
            </p:cNvSpPr>
            <p:nvPr/>
          </p:nvSpPr>
          <p:spPr bwMode="auto">
            <a:xfrm>
              <a:off x="1834" y="2301"/>
              <a:ext cx="14" cy="2"/>
            </a:xfrm>
            <a:custGeom>
              <a:avLst/>
              <a:gdLst>
                <a:gd name="T0" fmla="*/ 14 w 14"/>
                <a:gd name="T1" fmla="*/ 2 h 2"/>
                <a:gd name="T2" fmla="*/ 0 w 14"/>
                <a:gd name="T3" fmla="*/ 2 h 2"/>
                <a:gd name="T4" fmla="*/ 0 w 14"/>
                <a:gd name="T5" fmla="*/ 2 h 2"/>
                <a:gd name="T6" fmla="*/ 0 w 14"/>
                <a:gd name="T7" fmla="*/ 2 h 2"/>
                <a:gd name="T8" fmla="*/ 0 w 14"/>
                <a:gd name="T9" fmla="*/ 2 h 2"/>
                <a:gd name="T10" fmla="*/ 0 w 14"/>
                <a:gd name="T11" fmla="*/ 0 h 2"/>
                <a:gd name="T12" fmla="*/ 0 w 14"/>
                <a:gd name="T13" fmla="*/ 0 h 2"/>
                <a:gd name="T14" fmla="*/ 0 w 14"/>
                <a:gd name="T15" fmla="*/ 0 h 2"/>
                <a:gd name="T16" fmla="*/ 0 w 14"/>
                <a:gd name="T17" fmla="*/ 0 h 2"/>
                <a:gd name="T18" fmla="*/ 0 w 14"/>
                <a:gd name="T19" fmla="*/ 0 h 2"/>
                <a:gd name="T20" fmla="*/ 14 w 14"/>
                <a:gd name="T21" fmla="*/ 0 h 2"/>
                <a:gd name="T22" fmla="*/ 14 w 14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2"/>
                <a:gd name="T38" fmla="*/ 14 w 14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2">
                  <a:moveTo>
                    <a:pt x="1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F7E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46" name="Freeform 419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47" name="Freeform 420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48" name="Freeform 421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49" name="Freeform 422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50" name="Freeform 423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51" name="Freeform 424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52" name="Freeform 425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53" name="Freeform 426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54" name="Freeform 427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55" name="Freeform 428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56" name="Freeform 429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57" name="Freeform 430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58" name="Freeform 431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59" name="Freeform 432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60" name="Freeform 433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61" name="Freeform 434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62" name="Freeform 435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63" name="Freeform 436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64" name="Freeform 437"/>
            <p:cNvSpPr>
              <a:spLocks/>
            </p:cNvSpPr>
            <p:nvPr/>
          </p:nvSpPr>
          <p:spPr bwMode="auto">
            <a:xfrm>
              <a:off x="1834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65" name="Freeform 438"/>
            <p:cNvSpPr>
              <a:spLocks/>
            </p:cNvSpPr>
            <p:nvPr/>
          </p:nvSpPr>
          <p:spPr bwMode="auto">
            <a:xfrm>
              <a:off x="1834" y="2298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0 w 14"/>
                <a:gd name="T3" fmla="*/ 3 h 3"/>
                <a:gd name="T4" fmla="*/ 0 w 14"/>
                <a:gd name="T5" fmla="*/ 3 h 3"/>
                <a:gd name="T6" fmla="*/ 0 w 14"/>
                <a:gd name="T7" fmla="*/ 3 h 3"/>
                <a:gd name="T8" fmla="*/ 0 w 14"/>
                <a:gd name="T9" fmla="*/ 3 h 3"/>
                <a:gd name="T10" fmla="*/ 0 w 14"/>
                <a:gd name="T11" fmla="*/ 3 h 3"/>
                <a:gd name="T12" fmla="*/ 0 w 14"/>
                <a:gd name="T13" fmla="*/ 3 h 3"/>
                <a:gd name="T14" fmla="*/ 0 w 14"/>
                <a:gd name="T15" fmla="*/ 3 h 3"/>
                <a:gd name="T16" fmla="*/ 0 w 14"/>
                <a:gd name="T17" fmla="*/ 0 h 3"/>
                <a:gd name="T18" fmla="*/ 0 w 14"/>
                <a:gd name="T19" fmla="*/ 0 h 3"/>
                <a:gd name="T20" fmla="*/ 14 w 14"/>
                <a:gd name="T21" fmla="*/ 0 h 3"/>
                <a:gd name="T22" fmla="*/ 14 w 14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3"/>
                <a:gd name="T38" fmla="*/ 14 w 14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3">
                  <a:moveTo>
                    <a:pt x="14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0E1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66" name="Freeform 439"/>
            <p:cNvSpPr>
              <a:spLocks/>
            </p:cNvSpPr>
            <p:nvPr/>
          </p:nvSpPr>
          <p:spPr bwMode="auto">
            <a:xfrm>
              <a:off x="1834" y="2298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0 w 14"/>
                <a:gd name="T3" fmla="*/ 3 h 3"/>
                <a:gd name="T4" fmla="*/ 0 w 14"/>
                <a:gd name="T5" fmla="*/ 3 h 3"/>
                <a:gd name="T6" fmla="*/ 0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  <a:gd name="T16" fmla="*/ 0 w 14"/>
                <a:gd name="T17" fmla="*/ 0 h 3"/>
                <a:gd name="T18" fmla="*/ 0 w 14"/>
                <a:gd name="T19" fmla="*/ 0 h 3"/>
                <a:gd name="T20" fmla="*/ 14 w 14"/>
                <a:gd name="T21" fmla="*/ 0 h 3"/>
                <a:gd name="T22" fmla="*/ 14 w 14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3"/>
                <a:gd name="T38" fmla="*/ 14 w 14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3">
                  <a:moveTo>
                    <a:pt x="14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0E1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67" name="Freeform 440"/>
            <p:cNvSpPr>
              <a:spLocks/>
            </p:cNvSpPr>
            <p:nvPr/>
          </p:nvSpPr>
          <p:spPr bwMode="auto">
            <a:xfrm>
              <a:off x="1834" y="229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68" name="Freeform 441"/>
            <p:cNvSpPr>
              <a:spLocks/>
            </p:cNvSpPr>
            <p:nvPr/>
          </p:nvSpPr>
          <p:spPr bwMode="auto">
            <a:xfrm>
              <a:off x="1834" y="229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69" name="Freeform 442"/>
            <p:cNvSpPr>
              <a:spLocks/>
            </p:cNvSpPr>
            <p:nvPr/>
          </p:nvSpPr>
          <p:spPr bwMode="auto">
            <a:xfrm>
              <a:off x="1834" y="229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70" name="Freeform 443"/>
            <p:cNvSpPr>
              <a:spLocks/>
            </p:cNvSpPr>
            <p:nvPr/>
          </p:nvSpPr>
          <p:spPr bwMode="auto">
            <a:xfrm>
              <a:off x="1834" y="229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71" name="Freeform 444"/>
            <p:cNvSpPr>
              <a:spLocks/>
            </p:cNvSpPr>
            <p:nvPr/>
          </p:nvSpPr>
          <p:spPr bwMode="auto">
            <a:xfrm>
              <a:off x="1834" y="229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72" name="Freeform 445"/>
            <p:cNvSpPr>
              <a:spLocks/>
            </p:cNvSpPr>
            <p:nvPr/>
          </p:nvSpPr>
          <p:spPr bwMode="auto">
            <a:xfrm>
              <a:off x="1834" y="229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73" name="Freeform 446"/>
            <p:cNvSpPr>
              <a:spLocks/>
            </p:cNvSpPr>
            <p:nvPr/>
          </p:nvSpPr>
          <p:spPr bwMode="auto">
            <a:xfrm>
              <a:off x="1834" y="229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74" name="Freeform 447"/>
            <p:cNvSpPr>
              <a:spLocks/>
            </p:cNvSpPr>
            <p:nvPr/>
          </p:nvSpPr>
          <p:spPr bwMode="auto">
            <a:xfrm>
              <a:off x="1834" y="229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BD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75" name="Freeform 448"/>
            <p:cNvSpPr>
              <a:spLocks/>
            </p:cNvSpPr>
            <p:nvPr/>
          </p:nvSpPr>
          <p:spPr bwMode="auto">
            <a:xfrm>
              <a:off x="1834" y="229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BD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76" name="Freeform 449"/>
            <p:cNvSpPr>
              <a:spLocks/>
            </p:cNvSpPr>
            <p:nvPr/>
          </p:nvSpPr>
          <p:spPr bwMode="auto">
            <a:xfrm>
              <a:off x="1834" y="229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BD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77" name="Freeform 450"/>
            <p:cNvSpPr>
              <a:spLocks/>
            </p:cNvSpPr>
            <p:nvPr/>
          </p:nvSpPr>
          <p:spPr bwMode="auto">
            <a:xfrm>
              <a:off x="1834" y="229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0 w 14"/>
                <a:gd name="T13" fmla="*/ 0 h 1"/>
                <a:gd name="T14" fmla="*/ 0 w 14"/>
                <a:gd name="T15" fmla="*/ 0 h 1"/>
                <a:gd name="T16" fmla="*/ 0 w 14"/>
                <a:gd name="T17" fmla="*/ 0 h 1"/>
                <a:gd name="T18" fmla="*/ 0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BD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78" name="Freeform 451"/>
            <p:cNvSpPr>
              <a:spLocks/>
            </p:cNvSpPr>
            <p:nvPr/>
          </p:nvSpPr>
          <p:spPr bwMode="auto">
            <a:xfrm>
              <a:off x="1834" y="229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0 w 14"/>
                <a:gd name="T9" fmla="*/ 0 h 1"/>
                <a:gd name="T10" fmla="*/ 0 w 14"/>
                <a:gd name="T11" fmla="*/ 0 h 1"/>
                <a:gd name="T12" fmla="*/ 2 w 14"/>
                <a:gd name="T13" fmla="*/ 0 h 1"/>
                <a:gd name="T14" fmla="*/ 2 w 14"/>
                <a:gd name="T15" fmla="*/ 0 h 1"/>
                <a:gd name="T16" fmla="*/ 2 w 14"/>
                <a:gd name="T17" fmla="*/ 0 h 1"/>
                <a:gd name="T18" fmla="*/ 2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BD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79" name="Freeform 452"/>
            <p:cNvSpPr>
              <a:spLocks/>
            </p:cNvSpPr>
            <p:nvPr/>
          </p:nvSpPr>
          <p:spPr bwMode="auto">
            <a:xfrm>
              <a:off x="1834" y="229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2 w 14"/>
                <a:gd name="T5" fmla="*/ 0 h 1"/>
                <a:gd name="T6" fmla="*/ 2 w 14"/>
                <a:gd name="T7" fmla="*/ 0 h 1"/>
                <a:gd name="T8" fmla="*/ 2 w 14"/>
                <a:gd name="T9" fmla="*/ 0 h 1"/>
                <a:gd name="T10" fmla="*/ 2 w 14"/>
                <a:gd name="T11" fmla="*/ 0 h 1"/>
                <a:gd name="T12" fmla="*/ 2 w 14"/>
                <a:gd name="T13" fmla="*/ 0 h 1"/>
                <a:gd name="T14" fmla="*/ 2 w 14"/>
                <a:gd name="T15" fmla="*/ 0 h 1"/>
                <a:gd name="T16" fmla="*/ 2 w 14"/>
                <a:gd name="T17" fmla="*/ 0 h 1"/>
                <a:gd name="T18" fmla="*/ 2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BD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80" name="Freeform 453"/>
            <p:cNvSpPr>
              <a:spLocks/>
            </p:cNvSpPr>
            <p:nvPr/>
          </p:nvSpPr>
          <p:spPr bwMode="auto">
            <a:xfrm>
              <a:off x="1836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81" name="Freeform 454"/>
            <p:cNvSpPr>
              <a:spLocks/>
            </p:cNvSpPr>
            <p:nvPr/>
          </p:nvSpPr>
          <p:spPr bwMode="auto">
            <a:xfrm>
              <a:off x="1836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82" name="Freeform 455"/>
            <p:cNvSpPr>
              <a:spLocks/>
            </p:cNvSpPr>
            <p:nvPr/>
          </p:nvSpPr>
          <p:spPr bwMode="auto">
            <a:xfrm>
              <a:off x="1836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83" name="Freeform 456"/>
            <p:cNvSpPr>
              <a:spLocks/>
            </p:cNvSpPr>
            <p:nvPr/>
          </p:nvSpPr>
          <p:spPr bwMode="auto">
            <a:xfrm>
              <a:off x="1836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84" name="Freeform 457"/>
            <p:cNvSpPr>
              <a:spLocks/>
            </p:cNvSpPr>
            <p:nvPr/>
          </p:nvSpPr>
          <p:spPr bwMode="auto">
            <a:xfrm>
              <a:off x="1836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85" name="Freeform 458"/>
            <p:cNvSpPr>
              <a:spLocks/>
            </p:cNvSpPr>
            <p:nvPr/>
          </p:nvSpPr>
          <p:spPr bwMode="auto">
            <a:xfrm>
              <a:off x="1836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86" name="Freeform 459"/>
            <p:cNvSpPr>
              <a:spLocks/>
            </p:cNvSpPr>
            <p:nvPr/>
          </p:nvSpPr>
          <p:spPr bwMode="auto">
            <a:xfrm>
              <a:off x="1836" y="2296"/>
              <a:ext cx="12" cy="2"/>
            </a:xfrm>
            <a:custGeom>
              <a:avLst/>
              <a:gdLst>
                <a:gd name="T0" fmla="*/ 12 w 12"/>
                <a:gd name="T1" fmla="*/ 2 h 2"/>
                <a:gd name="T2" fmla="*/ 0 w 12"/>
                <a:gd name="T3" fmla="*/ 2 h 2"/>
                <a:gd name="T4" fmla="*/ 0 w 12"/>
                <a:gd name="T5" fmla="*/ 2 h 2"/>
                <a:gd name="T6" fmla="*/ 0 w 12"/>
                <a:gd name="T7" fmla="*/ 2 h 2"/>
                <a:gd name="T8" fmla="*/ 0 w 12"/>
                <a:gd name="T9" fmla="*/ 2 h 2"/>
                <a:gd name="T10" fmla="*/ 0 w 12"/>
                <a:gd name="T11" fmla="*/ 2 h 2"/>
                <a:gd name="T12" fmla="*/ 0 w 12"/>
                <a:gd name="T13" fmla="*/ 2 h 2"/>
                <a:gd name="T14" fmla="*/ 0 w 12"/>
                <a:gd name="T15" fmla="*/ 2 h 2"/>
                <a:gd name="T16" fmla="*/ 0 w 12"/>
                <a:gd name="T17" fmla="*/ 0 h 2"/>
                <a:gd name="T18" fmla="*/ 0 w 12"/>
                <a:gd name="T19" fmla="*/ 0 h 2"/>
                <a:gd name="T20" fmla="*/ 12 w 12"/>
                <a:gd name="T21" fmla="*/ 0 h 2"/>
                <a:gd name="T22" fmla="*/ 12 w 12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2"/>
                <a:gd name="T38" fmla="*/ 12 w 12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2">
                  <a:moveTo>
                    <a:pt x="1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E5C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87" name="Freeform 460"/>
            <p:cNvSpPr>
              <a:spLocks/>
            </p:cNvSpPr>
            <p:nvPr/>
          </p:nvSpPr>
          <p:spPr bwMode="auto">
            <a:xfrm>
              <a:off x="1836" y="2296"/>
              <a:ext cx="12" cy="2"/>
            </a:xfrm>
            <a:custGeom>
              <a:avLst/>
              <a:gdLst>
                <a:gd name="T0" fmla="*/ 12 w 12"/>
                <a:gd name="T1" fmla="*/ 2 h 2"/>
                <a:gd name="T2" fmla="*/ 0 w 12"/>
                <a:gd name="T3" fmla="*/ 2 h 2"/>
                <a:gd name="T4" fmla="*/ 0 w 12"/>
                <a:gd name="T5" fmla="*/ 2 h 2"/>
                <a:gd name="T6" fmla="*/ 0 w 12"/>
                <a:gd name="T7" fmla="*/ 2 h 2"/>
                <a:gd name="T8" fmla="*/ 0 w 12"/>
                <a:gd name="T9" fmla="*/ 0 h 2"/>
                <a:gd name="T10" fmla="*/ 0 w 12"/>
                <a:gd name="T11" fmla="*/ 0 h 2"/>
                <a:gd name="T12" fmla="*/ 0 w 12"/>
                <a:gd name="T13" fmla="*/ 0 h 2"/>
                <a:gd name="T14" fmla="*/ 0 w 12"/>
                <a:gd name="T15" fmla="*/ 0 h 2"/>
                <a:gd name="T16" fmla="*/ 0 w 12"/>
                <a:gd name="T17" fmla="*/ 0 h 2"/>
                <a:gd name="T18" fmla="*/ 0 w 12"/>
                <a:gd name="T19" fmla="*/ 0 h 2"/>
                <a:gd name="T20" fmla="*/ 12 w 12"/>
                <a:gd name="T21" fmla="*/ 0 h 2"/>
                <a:gd name="T22" fmla="*/ 12 w 12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2"/>
                <a:gd name="T38" fmla="*/ 12 w 12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2">
                  <a:moveTo>
                    <a:pt x="1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E5C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88" name="Freeform 461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89" name="Freeform 462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90" name="Freeform 463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91" name="Freeform 464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92" name="Freeform 465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93" name="Freeform 466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94" name="Freeform 467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95" name="Freeform 468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96" name="Freeform 469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97" name="Freeform 470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98" name="Freeform 471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99" name="Freeform 472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00" name="Freeform 473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01" name="Freeform 474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02" name="Freeform 475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03" name="Freeform 476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04" name="Freeform 477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05" name="Freeform 478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06" name="Freeform 479"/>
            <p:cNvSpPr>
              <a:spLocks/>
            </p:cNvSpPr>
            <p:nvPr/>
          </p:nvSpPr>
          <p:spPr bwMode="auto">
            <a:xfrm>
              <a:off x="1836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0 h 1"/>
                <a:gd name="T16" fmla="*/ 0 w 12"/>
                <a:gd name="T17" fmla="*/ 0 h 1"/>
                <a:gd name="T18" fmla="*/ 0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EB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07" name="Freeform 480"/>
            <p:cNvSpPr>
              <a:spLocks/>
            </p:cNvSpPr>
            <p:nvPr/>
          </p:nvSpPr>
          <p:spPr bwMode="auto">
            <a:xfrm>
              <a:off x="1836" y="2294"/>
              <a:ext cx="12" cy="2"/>
            </a:xfrm>
            <a:custGeom>
              <a:avLst/>
              <a:gdLst>
                <a:gd name="T0" fmla="*/ 12 w 12"/>
                <a:gd name="T1" fmla="*/ 2 h 2"/>
                <a:gd name="T2" fmla="*/ 0 w 12"/>
                <a:gd name="T3" fmla="*/ 2 h 2"/>
                <a:gd name="T4" fmla="*/ 0 w 12"/>
                <a:gd name="T5" fmla="*/ 2 h 2"/>
                <a:gd name="T6" fmla="*/ 0 w 12"/>
                <a:gd name="T7" fmla="*/ 2 h 2"/>
                <a:gd name="T8" fmla="*/ 0 w 12"/>
                <a:gd name="T9" fmla="*/ 2 h 2"/>
                <a:gd name="T10" fmla="*/ 0 w 12"/>
                <a:gd name="T11" fmla="*/ 2 h 2"/>
                <a:gd name="T12" fmla="*/ 0 w 12"/>
                <a:gd name="T13" fmla="*/ 2 h 2"/>
                <a:gd name="T14" fmla="*/ 0 w 12"/>
                <a:gd name="T15" fmla="*/ 0 h 2"/>
                <a:gd name="T16" fmla="*/ 0 w 12"/>
                <a:gd name="T17" fmla="*/ 0 h 2"/>
                <a:gd name="T18" fmla="*/ 0 w 12"/>
                <a:gd name="T19" fmla="*/ 0 h 2"/>
                <a:gd name="T20" fmla="*/ 12 w 12"/>
                <a:gd name="T21" fmla="*/ 0 h 2"/>
                <a:gd name="T22" fmla="*/ 12 w 12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2"/>
                <a:gd name="T38" fmla="*/ 12 w 12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2">
                  <a:moveTo>
                    <a:pt x="1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DEB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08" name="Freeform 481"/>
            <p:cNvSpPr>
              <a:spLocks/>
            </p:cNvSpPr>
            <p:nvPr/>
          </p:nvSpPr>
          <p:spPr bwMode="auto">
            <a:xfrm>
              <a:off x="1836" y="2294"/>
              <a:ext cx="12" cy="2"/>
            </a:xfrm>
            <a:custGeom>
              <a:avLst/>
              <a:gdLst>
                <a:gd name="T0" fmla="*/ 12 w 12"/>
                <a:gd name="T1" fmla="*/ 2 h 2"/>
                <a:gd name="T2" fmla="*/ 0 w 12"/>
                <a:gd name="T3" fmla="*/ 2 h 2"/>
                <a:gd name="T4" fmla="*/ 0 w 12"/>
                <a:gd name="T5" fmla="*/ 2 h 2"/>
                <a:gd name="T6" fmla="*/ 0 w 12"/>
                <a:gd name="T7" fmla="*/ 0 h 2"/>
                <a:gd name="T8" fmla="*/ 0 w 12"/>
                <a:gd name="T9" fmla="*/ 0 h 2"/>
                <a:gd name="T10" fmla="*/ 0 w 12"/>
                <a:gd name="T11" fmla="*/ 0 h 2"/>
                <a:gd name="T12" fmla="*/ 2 w 12"/>
                <a:gd name="T13" fmla="*/ 0 h 2"/>
                <a:gd name="T14" fmla="*/ 2 w 12"/>
                <a:gd name="T15" fmla="*/ 0 h 2"/>
                <a:gd name="T16" fmla="*/ 2 w 12"/>
                <a:gd name="T17" fmla="*/ 0 h 2"/>
                <a:gd name="T18" fmla="*/ 2 w 12"/>
                <a:gd name="T19" fmla="*/ 0 h 2"/>
                <a:gd name="T20" fmla="*/ 12 w 12"/>
                <a:gd name="T21" fmla="*/ 0 h 2"/>
                <a:gd name="T22" fmla="*/ 12 w 12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2"/>
                <a:gd name="T38" fmla="*/ 12 w 12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2">
                  <a:moveTo>
                    <a:pt x="1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2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DEB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09" name="Freeform 482"/>
            <p:cNvSpPr>
              <a:spLocks/>
            </p:cNvSpPr>
            <p:nvPr/>
          </p:nvSpPr>
          <p:spPr bwMode="auto">
            <a:xfrm>
              <a:off x="1836" y="2294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2 w 12"/>
                <a:gd name="T5" fmla="*/ 0 h 1"/>
                <a:gd name="T6" fmla="*/ 2 w 12"/>
                <a:gd name="T7" fmla="*/ 0 h 1"/>
                <a:gd name="T8" fmla="*/ 2 w 12"/>
                <a:gd name="T9" fmla="*/ 0 h 1"/>
                <a:gd name="T10" fmla="*/ 2 w 12"/>
                <a:gd name="T11" fmla="*/ 0 h 1"/>
                <a:gd name="T12" fmla="*/ 2 w 12"/>
                <a:gd name="T13" fmla="*/ 0 h 1"/>
                <a:gd name="T14" fmla="*/ 2 w 12"/>
                <a:gd name="T15" fmla="*/ 0 h 1"/>
                <a:gd name="T16" fmla="*/ 2 w 12"/>
                <a:gd name="T17" fmla="*/ 0 h 1"/>
                <a:gd name="T18" fmla="*/ 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E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10" name="Freeform 483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E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11" name="Freeform 484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EB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12" name="Freeform 485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BB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13" name="Freeform 486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BB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14" name="Freeform 487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BB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15" name="Freeform 488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BB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16" name="Freeform 489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BB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17" name="Freeform 490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BB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18" name="Freeform 491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B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19" name="Freeform 492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9B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20" name="Freeform 493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9B3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21" name="Freeform 494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9B3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22" name="Freeform 495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9B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23" name="Freeform 496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9B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24" name="Freeform 497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9B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25" name="Freeform 498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0 w 10"/>
                <a:gd name="T13" fmla="*/ 0 h 1"/>
                <a:gd name="T14" fmla="*/ 0 w 10"/>
                <a:gd name="T15" fmla="*/ 0 h 1"/>
                <a:gd name="T16" fmla="*/ 0 w 10"/>
                <a:gd name="T17" fmla="*/ 0 h 1"/>
                <a:gd name="T18" fmla="*/ 0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6A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26" name="Freeform 499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3 w 10"/>
                <a:gd name="T13" fmla="*/ 0 h 1"/>
                <a:gd name="T14" fmla="*/ 3 w 10"/>
                <a:gd name="T15" fmla="*/ 0 h 1"/>
                <a:gd name="T16" fmla="*/ 3 w 10"/>
                <a:gd name="T17" fmla="*/ 0 h 1"/>
                <a:gd name="T18" fmla="*/ 3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6A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27" name="Freeform 500"/>
            <p:cNvSpPr>
              <a:spLocks/>
            </p:cNvSpPr>
            <p:nvPr/>
          </p:nvSpPr>
          <p:spPr bwMode="auto">
            <a:xfrm>
              <a:off x="1838" y="229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0 h 1"/>
                <a:gd name="T4" fmla="*/ 3 w 10"/>
                <a:gd name="T5" fmla="*/ 0 h 1"/>
                <a:gd name="T6" fmla="*/ 3 w 10"/>
                <a:gd name="T7" fmla="*/ 0 h 1"/>
                <a:gd name="T8" fmla="*/ 3 w 10"/>
                <a:gd name="T9" fmla="*/ 0 h 1"/>
                <a:gd name="T10" fmla="*/ 3 w 10"/>
                <a:gd name="T11" fmla="*/ 0 h 1"/>
                <a:gd name="T12" fmla="*/ 3 w 10"/>
                <a:gd name="T13" fmla="*/ 0 h 1"/>
                <a:gd name="T14" fmla="*/ 3 w 10"/>
                <a:gd name="T15" fmla="*/ 0 h 1"/>
                <a:gd name="T16" fmla="*/ 3 w 10"/>
                <a:gd name="T17" fmla="*/ 0 h 1"/>
                <a:gd name="T18" fmla="*/ 3 w 10"/>
                <a:gd name="T19" fmla="*/ 0 h 1"/>
                <a:gd name="T20" fmla="*/ 10 w 10"/>
                <a:gd name="T21" fmla="*/ 0 h 1"/>
                <a:gd name="T22" fmla="*/ 10 w 10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"/>
                <a:gd name="T38" fmla="*/ 10 w 10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">
                  <a:moveTo>
                    <a:pt x="1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6A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28" name="Freeform 501"/>
            <p:cNvSpPr>
              <a:spLocks/>
            </p:cNvSpPr>
            <p:nvPr/>
          </p:nvSpPr>
          <p:spPr bwMode="auto">
            <a:xfrm>
              <a:off x="1841" y="2291"/>
              <a:ext cx="7" cy="3"/>
            </a:xfrm>
            <a:custGeom>
              <a:avLst/>
              <a:gdLst>
                <a:gd name="T0" fmla="*/ 7 w 7"/>
                <a:gd name="T1" fmla="*/ 3 h 3"/>
                <a:gd name="T2" fmla="*/ 0 w 7"/>
                <a:gd name="T3" fmla="*/ 3 h 3"/>
                <a:gd name="T4" fmla="*/ 0 w 7"/>
                <a:gd name="T5" fmla="*/ 3 h 3"/>
                <a:gd name="T6" fmla="*/ 0 w 7"/>
                <a:gd name="T7" fmla="*/ 3 h 3"/>
                <a:gd name="T8" fmla="*/ 0 w 7"/>
                <a:gd name="T9" fmla="*/ 3 h 3"/>
                <a:gd name="T10" fmla="*/ 0 w 7"/>
                <a:gd name="T11" fmla="*/ 3 h 3"/>
                <a:gd name="T12" fmla="*/ 0 w 7"/>
                <a:gd name="T13" fmla="*/ 3 h 3"/>
                <a:gd name="T14" fmla="*/ 0 w 7"/>
                <a:gd name="T15" fmla="*/ 0 h 3"/>
                <a:gd name="T16" fmla="*/ 0 w 7"/>
                <a:gd name="T17" fmla="*/ 0 h 3"/>
                <a:gd name="T18" fmla="*/ 0 w 7"/>
                <a:gd name="T19" fmla="*/ 0 h 3"/>
                <a:gd name="T20" fmla="*/ 7 w 7"/>
                <a:gd name="T21" fmla="*/ 0 h 3"/>
                <a:gd name="T22" fmla="*/ 7 w 7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3"/>
                <a:gd name="T38" fmla="*/ 7 w 7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3">
                  <a:moveTo>
                    <a:pt x="7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6A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29" name="Freeform 502"/>
            <p:cNvSpPr>
              <a:spLocks/>
            </p:cNvSpPr>
            <p:nvPr/>
          </p:nvSpPr>
          <p:spPr bwMode="auto">
            <a:xfrm>
              <a:off x="1841" y="2291"/>
              <a:ext cx="7" cy="3"/>
            </a:xfrm>
            <a:custGeom>
              <a:avLst/>
              <a:gdLst>
                <a:gd name="T0" fmla="*/ 7 w 7"/>
                <a:gd name="T1" fmla="*/ 3 h 3"/>
                <a:gd name="T2" fmla="*/ 0 w 7"/>
                <a:gd name="T3" fmla="*/ 3 h 3"/>
                <a:gd name="T4" fmla="*/ 0 w 7"/>
                <a:gd name="T5" fmla="*/ 3 h 3"/>
                <a:gd name="T6" fmla="*/ 0 w 7"/>
                <a:gd name="T7" fmla="*/ 0 h 3"/>
                <a:gd name="T8" fmla="*/ 0 w 7"/>
                <a:gd name="T9" fmla="*/ 0 h 3"/>
                <a:gd name="T10" fmla="*/ 0 w 7"/>
                <a:gd name="T11" fmla="*/ 0 h 3"/>
                <a:gd name="T12" fmla="*/ 0 w 7"/>
                <a:gd name="T13" fmla="*/ 0 h 3"/>
                <a:gd name="T14" fmla="*/ 0 w 7"/>
                <a:gd name="T15" fmla="*/ 0 h 3"/>
                <a:gd name="T16" fmla="*/ 0 w 7"/>
                <a:gd name="T17" fmla="*/ 0 h 3"/>
                <a:gd name="T18" fmla="*/ 0 w 7"/>
                <a:gd name="T19" fmla="*/ 0 h 3"/>
                <a:gd name="T20" fmla="*/ 7 w 7"/>
                <a:gd name="T21" fmla="*/ 0 h 3"/>
                <a:gd name="T22" fmla="*/ 7 w 7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3"/>
                <a:gd name="T38" fmla="*/ 7 w 7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3">
                  <a:moveTo>
                    <a:pt x="7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6A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30" name="Freeform 503"/>
            <p:cNvSpPr>
              <a:spLocks/>
            </p:cNvSpPr>
            <p:nvPr/>
          </p:nvSpPr>
          <p:spPr bwMode="auto">
            <a:xfrm>
              <a:off x="1841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6A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31" name="Freeform 504"/>
            <p:cNvSpPr>
              <a:spLocks/>
            </p:cNvSpPr>
            <p:nvPr/>
          </p:nvSpPr>
          <p:spPr bwMode="auto">
            <a:xfrm>
              <a:off x="1841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6AD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32" name="Freeform 505"/>
            <p:cNvSpPr>
              <a:spLocks/>
            </p:cNvSpPr>
            <p:nvPr/>
          </p:nvSpPr>
          <p:spPr bwMode="auto">
            <a:xfrm>
              <a:off x="1841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33" name="Freeform 506"/>
            <p:cNvSpPr>
              <a:spLocks/>
            </p:cNvSpPr>
            <p:nvPr/>
          </p:nvSpPr>
          <p:spPr bwMode="auto">
            <a:xfrm>
              <a:off x="1841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34" name="Freeform 507"/>
            <p:cNvSpPr>
              <a:spLocks/>
            </p:cNvSpPr>
            <p:nvPr/>
          </p:nvSpPr>
          <p:spPr bwMode="auto">
            <a:xfrm>
              <a:off x="1841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35" name="Freeform 508"/>
            <p:cNvSpPr>
              <a:spLocks/>
            </p:cNvSpPr>
            <p:nvPr/>
          </p:nvSpPr>
          <p:spPr bwMode="auto">
            <a:xfrm>
              <a:off x="1841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36" name="Freeform 509"/>
            <p:cNvSpPr>
              <a:spLocks/>
            </p:cNvSpPr>
            <p:nvPr/>
          </p:nvSpPr>
          <p:spPr bwMode="auto">
            <a:xfrm>
              <a:off x="1841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37" name="Freeform 510"/>
            <p:cNvSpPr>
              <a:spLocks/>
            </p:cNvSpPr>
            <p:nvPr/>
          </p:nvSpPr>
          <p:spPr bwMode="auto">
            <a:xfrm>
              <a:off x="1841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0 h 1"/>
                <a:gd name="T12" fmla="*/ 0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2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38" name="Freeform 511"/>
            <p:cNvSpPr>
              <a:spLocks/>
            </p:cNvSpPr>
            <p:nvPr/>
          </p:nvSpPr>
          <p:spPr bwMode="auto">
            <a:xfrm>
              <a:off x="1841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2 w 7"/>
                <a:gd name="T11" fmla="*/ 0 h 1"/>
                <a:gd name="T12" fmla="*/ 2 w 7"/>
                <a:gd name="T13" fmla="*/ 0 h 1"/>
                <a:gd name="T14" fmla="*/ 2 w 7"/>
                <a:gd name="T15" fmla="*/ 0 h 1"/>
                <a:gd name="T16" fmla="*/ 2 w 7"/>
                <a:gd name="T17" fmla="*/ 0 h 1"/>
                <a:gd name="T18" fmla="*/ 2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39" name="Freeform 512"/>
            <p:cNvSpPr>
              <a:spLocks/>
            </p:cNvSpPr>
            <p:nvPr/>
          </p:nvSpPr>
          <p:spPr bwMode="auto">
            <a:xfrm>
              <a:off x="1843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w 5"/>
                <a:gd name="T9" fmla="*/ 0 h 1"/>
                <a:gd name="T10" fmla="*/ 0 w 5"/>
                <a:gd name="T11" fmla="*/ 0 h 1"/>
                <a:gd name="T12" fmla="*/ 0 w 5"/>
                <a:gd name="T13" fmla="*/ 0 h 1"/>
                <a:gd name="T14" fmla="*/ 0 w 5"/>
                <a:gd name="T15" fmla="*/ 0 h 1"/>
                <a:gd name="T16" fmla="*/ 0 w 5"/>
                <a:gd name="T17" fmla="*/ 0 h 1"/>
                <a:gd name="T18" fmla="*/ 0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40" name="Freeform 513"/>
            <p:cNvSpPr>
              <a:spLocks/>
            </p:cNvSpPr>
            <p:nvPr/>
          </p:nvSpPr>
          <p:spPr bwMode="auto">
            <a:xfrm>
              <a:off x="1843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w 5"/>
                <a:gd name="T9" fmla="*/ 0 h 1"/>
                <a:gd name="T10" fmla="*/ 0 w 5"/>
                <a:gd name="T11" fmla="*/ 0 h 1"/>
                <a:gd name="T12" fmla="*/ 0 w 5"/>
                <a:gd name="T13" fmla="*/ 0 h 1"/>
                <a:gd name="T14" fmla="*/ 0 w 5"/>
                <a:gd name="T15" fmla="*/ 0 h 1"/>
                <a:gd name="T16" fmla="*/ 0 w 5"/>
                <a:gd name="T17" fmla="*/ 0 h 1"/>
                <a:gd name="T18" fmla="*/ 0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41" name="Freeform 514"/>
            <p:cNvSpPr>
              <a:spLocks/>
            </p:cNvSpPr>
            <p:nvPr/>
          </p:nvSpPr>
          <p:spPr bwMode="auto">
            <a:xfrm>
              <a:off x="1843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w 5"/>
                <a:gd name="T9" fmla="*/ 0 h 1"/>
                <a:gd name="T10" fmla="*/ 0 w 5"/>
                <a:gd name="T11" fmla="*/ 0 h 1"/>
                <a:gd name="T12" fmla="*/ 0 w 5"/>
                <a:gd name="T13" fmla="*/ 0 h 1"/>
                <a:gd name="T14" fmla="*/ 0 w 5"/>
                <a:gd name="T15" fmla="*/ 0 h 1"/>
                <a:gd name="T16" fmla="*/ 0 w 5"/>
                <a:gd name="T17" fmla="*/ 0 h 1"/>
                <a:gd name="T18" fmla="*/ 0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42" name="Freeform 515"/>
            <p:cNvSpPr>
              <a:spLocks/>
            </p:cNvSpPr>
            <p:nvPr/>
          </p:nvSpPr>
          <p:spPr bwMode="auto">
            <a:xfrm>
              <a:off x="1843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w 5"/>
                <a:gd name="T9" fmla="*/ 0 h 1"/>
                <a:gd name="T10" fmla="*/ 0 w 5"/>
                <a:gd name="T11" fmla="*/ 0 h 1"/>
                <a:gd name="T12" fmla="*/ 0 w 5"/>
                <a:gd name="T13" fmla="*/ 0 h 1"/>
                <a:gd name="T14" fmla="*/ 0 w 5"/>
                <a:gd name="T15" fmla="*/ 0 h 1"/>
                <a:gd name="T16" fmla="*/ 0 w 5"/>
                <a:gd name="T17" fmla="*/ 0 h 1"/>
                <a:gd name="T18" fmla="*/ 0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43" name="Freeform 516"/>
            <p:cNvSpPr>
              <a:spLocks/>
            </p:cNvSpPr>
            <p:nvPr/>
          </p:nvSpPr>
          <p:spPr bwMode="auto">
            <a:xfrm>
              <a:off x="1843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w 5"/>
                <a:gd name="T9" fmla="*/ 0 h 1"/>
                <a:gd name="T10" fmla="*/ 0 w 5"/>
                <a:gd name="T11" fmla="*/ 0 h 1"/>
                <a:gd name="T12" fmla="*/ 0 w 5"/>
                <a:gd name="T13" fmla="*/ 0 h 1"/>
                <a:gd name="T14" fmla="*/ 0 w 5"/>
                <a:gd name="T15" fmla="*/ 0 h 1"/>
                <a:gd name="T16" fmla="*/ 0 w 5"/>
                <a:gd name="T17" fmla="*/ 0 h 1"/>
                <a:gd name="T18" fmla="*/ 0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44" name="Freeform 517"/>
            <p:cNvSpPr>
              <a:spLocks/>
            </p:cNvSpPr>
            <p:nvPr/>
          </p:nvSpPr>
          <p:spPr bwMode="auto">
            <a:xfrm>
              <a:off x="1843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w 5"/>
                <a:gd name="T9" fmla="*/ 0 h 1"/>
                <a:gd name="T10" fmla="*/ 0 w 5"/>
                <a:gd name="T11" fmla="*/ 0 h 1"/>
                <a:gd name="T12" fmla="*/ 0 w 5"/>
                <a:gd name="T13" fmla="*/ 0 h 1"/>
                <a:gd name="T14" fmla="*/ 0 w 5"/>
                <a:gd name="T15" fmla="*/ 0 h 1"/>
                <a:gd name="T16" fmla="*/ 0 w 5"/>
                <a:gd name="T17" fmla="*/ 0 h 1"/>
                <a:gd name="T18" fmla="*/ 0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45" name="Freeform 518"/>
            <p:cNvSpPr>
              <a:spLocks/>
            </p:cNvSpPr>
            <p:nvPr/>
          </p:nvSpPr>
          <p:spPr bwMode="auto">
            <a:xfrm>
              <a:off x="1843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w 5"/>
                <a:gd name="T9" fmla="*/ 0 h 1"/>
                <a:gd name="T10" fmla="*/ 0 w 5"/>
                <a:gd name="T11" fmla="*/ 0 h 1"/>
                <a:gd name="T12" fmla="*/ 2 w 5"/>
                <a:gd name="T13" fmla="*/ 0 h 1"/>
                <a:gd name="T14" fmla="*/ 2 w 5"/>
                <a:gd name="T15" fmla="*/ 0 h 1"/>
                <a:gd name="T16" fmla="*/ 2 w 5"/>
                <a:gd name="T17" fmla="*/ 0 h 1"/>
                <a:gd name="T18" fmla="*/ 2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F9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46" name="Freeform 519"/>
            <p:cNvSpPr>
              <a:spLocks/>
            </p:cNvSpPr>
            <p:nvPr/>
          </p:nvSpPr>
          <p:spPr bwMode="auto">
            <a:xfrm>
              <a:off x="1843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2 w 5"/>
                <a:gd name="T5" fmla="*/ 0 h 1"/>
                <a:gd name="T6" fmla="*/ 2 w 5"/>
                <a:gd name="T7" fmla="*/ 0 h 1"/>
                <a:gd name="T8" fmla="*/ 2 w 5"/>
                <a:gd name="T9" fmla="*/ 0 h 1"/>
                <a:gd name="T10" fmla="*/ 2 w 5"/>
                <a:gd name="T11" fmla="*/ 0 h 1"/>
                <a:gd name="T12" fmla="*/ 2 w 5"/>
                <a:gd name="T13" fmla="*/ 0 h 1"/>
                <a:gd name="T14" fmla="*/ 2 w 5"/>
                <a:gd name="T15" fmla="*/ 0 h 1"/>
                <a:gd name="T16" fmla="*/ 2 w 5"/>
                <a:gd name="T17" fmla="*/ 0 h 1"/>
                <a:gd name="T18" fmla="*/ 2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F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47" name="Freeform 520"/>
            <p:cNvSpPr>
              <a:spLocks/>
            </p:cNvSpPr>
            <p:nvPr/>
          </p:nvSpPr>
          <p:spPr bwMode="auto">
            <a:xfrm>
              <a:off x="1845" y="2291"/>
              <a:ext cx="3" cy="1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0 w 3"/>
                <a:gd name="T9" fmla="*/ 0 h 1"/>
                <a:gd name="T10" fmla="*/ 0 w 3"/>
                <a:gd name="T11" fmla="*/ 0 h 1"/>
                <a:gd name="T12" fmla="*/ 0 w 3"/>
                <a:gd name="T13" fmla="*/ 0 h 1"/>
                <a:gd name="T14" fmla="*/ 0 w 3"/>
                <a:gd name="T15" fmla="*/ 0 h 1"/>
                <a:gd name="T16" fmla="*/ 0 w 3"/>
                <a:gd name="T17" fmla="*/ 0 h 1"/>
                <a:gd name="T18" fmla="*/ 0 w 3"/>
                <a:gd name="T19" fmla="*/ 0 h 1"/>
                <a:gd name="T20" fmla="*/ 3 w 3"/>
                <a:gd name="T21" fmla="*/ 0 h 1"/>
                <a:gd name="T22" fmla="*/ 3 w 3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"/>
                <a:gd name="T37" fmla="*/ 0 h 1"/>
                <a:gd name="T38" fmla="*/ 3 w 3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" h="1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F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48" name="Freeform 521"/>
            <p:cNvSpPr>
              <a:spLocks/>
            </p:cNvSpPr>
            <p:nvPr/>
          </p:nvSpPr>
          <p:spPr bwMode="auto">
            <a:xfrm>
              <a:off x="1845" y="2291"/>
              <a:ext cx="3" cy="1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0 w 3"/>
                <a:gd name="T9" fmla="*/ 0 h 1"/>
                <a:gd name="T10" fmla="*/ 0 w 3"/>
                <a:gd name="T11" fmla="*/ 0 h 1"/>
                <a:gd name="T12" fmla="*/ 3 w 3"/>
                <a:gd name="T13" fmla="*/ 0 h 1"/>
                <a:gd name="T14" fmla="*/ 3 w 3"/>
                <a:gd name="T15" fmla="*/ 0 h 1"/>
                <a:gd name="T16" fmla="*/ 3 w 3"/>
                <a:gd name="T17" fmla="*/ 0 h 1"/>
                <a:gd name="T18" fmla="*/ 3 w 3"/>
                <a:gd name="T19" fmla="*/ 0 h 1"/>
                <a:gd name="T20" fmla="*/ 3 w 3"/>
                <a:gd name="T21" fmla="*/ 0 h 1"/>
                <a:gd name="T22" fmla="*/ 3 w 3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"/>
                <a:gd name="T37" fmla="*/ 0 h 1"/>
                <a:gd name="T38" fmla="*/ 3 w 3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" h="1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F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49" name="Freeform 522"/>
            <p:cNvSpPr>
              <a:spLocks/>
            </p:cNvSpPr>
            <p:nvPr/>
          </p:nvSpPr>
          <p:spPr bwMode="auto">
            <a:xfrm>
              <a:off x="1845" y="2291"/>
              <a:ext cx="3" cy="1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3 w 3"/>
                <a:gd name="T9" fmla="*/ 0 h 1"/>
                <a:gd name="T10" fmla="*/ 3 w 3"/>
                <a:gd name="T11" fmla="*/ 0 h 1"/>
                <a:gd name="T12" fmla="*/ 3 w 3"/>
                <a:gd name="T13" fmla="*/ 0 h 1"/>
                <a:gd name="T14" fmla="*/ 3 w 3"/>
                <a:gd name="T15" fmla="*/ 0 h 1"/>
                <a:gd name="T16" fmla="*/ 3 w 3"/>
                <a:gd name="T17" fmla="*/ 0 h 1"/>
                <a:gd name="T18" fmla="*/ 3 w 3"/>
                <a:gd name="T19" fmla="*/ 0 h 1"/>
                <a:gd name="T20" fmla="*/ 3 w 3"/>
                <a:gd name="T21" fmla="*/ 0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"/>
                <a:gd name="T34" fmla="*/ 0 h 1"/>
                <a:gd name="T35" fmla="*/ 3 w 3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" h="1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C99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50" name="Freeform 523"/>
            <p:cNvSpPr>
              <a:spLocks/>
            </p:cNvSpPr>
            <p:nvPr/>
          </p:nvSpPr>
          <p:spPr bwMode="auto">
            <a:xfrm>
              <a:off x="1834" y="2291"/>
              <a:ext cx="14" cy="28"/>
            </a:xfrm>
            <a:custGeom>
              <a:avLst/>
              <a:gdLst>
                <a:gd name="T0" fmla="*/ 14 w 14"/>
                <a:gd name="T1" fmla="*/ 14 h 28"/>
                <a:gd name="T2" fmla="*/ 14 w 14"/>
                <a:gd name="T3" fmla="*/ 28 h 28"/>
                <a:gd name="T4" fmla="*/ 14 w 14"/>
                <a:gd name="T5" fmla="*/ 28 h 28"/>
                <a:gd name="T6" fmla="*/ 14 w 14"/>
                <a:gd name="T7" fmla="*/ 28 h 28"/>
                <a:gd name="T8" fmla="*/ 14 w 14"/>
                <a:gd name="T9" fmla="*/ 28 h 28"/>
                <a:gd name="T10" fmla="*/ 14 w 14"/>
                <a:gd name="T11" fmla="*/ 28 h 28"/>
                <a:gd name="T12" fmla="*/ 14 w 14"/>
                <a:gd name="T13" fmla="*/ 28 h 28"/>
                <a:gd name="T14" fmla="*/ 14 w 14"/>
                <a:gd name="T15" fmla="*/ 28 h 28"/>
                <a:gd name="T16" fmla="*/ 14 w 14"/>
                <a:gd name="T17" fmla="*/ 28 h 28"/>
                <a:gd name="T18" fmla="*/ 14 w 14"/>
                <a:gd name="T19" fmla="*/ 28 h 28"/>
                <a:gd name="T20" fmla="*/ 11 w 14"/>
                <a:gd name="T21" fmla="*/ 28 h 28"/>
                <a:gd name="T22" fmla="*/ 9 w 14"/>
                <a:gd name="T23" fmla="*/ 26 h 28"/>
                <a:gd name="T24" fmla="*/ 7 w 14"/>
                <a:gd name="T25" fmla="*/ 26 h 28"/>
                <a:gd name="T26" fmla="*/ 4 w 14"/>
                <a:gd name="T27" fmla="*/ 24 h 28"/>
                <a:gd name="T28" fmla="*/ 2 w 14"/>
                <a:gd name="T29" fmla="*/ 21 h 28"/>
                <a:gd name="T30" fmla="*/ 0 w 14"/>
                <a:gd name="T31" fmla="*/ 19 h 28"/>
                <a:gd name="T32" fmla="*/ 0 w 14"/>
                <a:gd name="T33" fmla="*/ 17 h 28"/>
                <a:gd name="T34" fmla="*/ 0 w 14"/>
                <a:gd name="T35" fmla="*/ 14 h 28"/>
                <a:gd name="T36" fmla="*/ 0 w 14"/>
                <a:gd name="T37" fmla="*/ 10 h 28"/>
                <a:gd name="T38" fmla="*/ 0 w 14"/>
                <a:gd name="T39" fmla="*/ 7 h 28"/>
                <a:gd name="T40" fmla="*/ 2 w 14"/>
                <a:gd name="T41" fmla="*/ 5 h 28"/>
                <a:gd name="T42" fmla="*/ 4 w 14"/>
                <a:gd name="T43" fmla="*/ 3 h 28"/>
                <a:gd name="T44" fmla="*/ 7 w 14"/>
                <a:gd name="T45" fmla="*/ 3 h 28"/>
                <a:gd name="T46" fmla="*/ 9 w 14"/>
                <a:gd name="T47" fmla="*/ 0 h 28"/>
                <a:gd name="T48" fmla="*/ 11 w 14"/>
                <a:gd name="T49" fmla="*/ 0 h 28"/>
                <a:gd name="T50" fmla="*/ 14 w 14"/>
                <a:gd name="T51" fmla="*/ 0 h 28"/>
                <a:gd name="T52" fmla="*/ 14 w 14"/>
                <a:gd name="T53" fmla="*/ 14 h 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"/>
                <a:gd name="T82" fmla="*/ 0 h 28"/>
                <a:gd name="T83" fmla="*/ 14 w 14"/>
                <a:gd name="T84" fmla="*/ 28 h 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" h="28">
                  <a:moveTo>
                    <a:pt x="14" y="14"/>
                  </a:moveTo>
                  <a:lnTo>
                    <a:pt x="14" y="28"/>
                  </a:lnTo>
                  <a:lnTo>
                    <a:pt x="11" y="28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51" name="Freeform 524"/>
            <p:cNvSpPr>
              <a:spLocks/>
            </p:cNvSpPr>
            <p:nvPr/>
          </p:nvSpPr>
          <p:spPr bwMode="auto">
            <a:xfrm>
              <a:off x="1754" y="2221"/>
              <a:ext cx="82" cy="82"/>
            </a:xfrm>
            <a:custGeom>
              <a:avLst/>
              <a:gdLst>
                <a:gd name="T0" fmla="*/ 82 w 82"/>
                <a:gd name="T1" fmla="*/ 82 h 82"/>
                <a:gd name="T2" fmla="*/ 66 w 82"/>
                <a:gd name="T3" fmla="*/ 82 h 82"/>
                <a:gd name="T4" fmla="*/ 49 w 82"/>
                <a:gd name="T5" fmla="*/ 77 h 82"/>
                <a:gd name="T6" fmla="*/ 35 w 82"/>
                <a:gd name="T7" fmla="*/ 68 h 82"/>
                <a:gd name="T8" fmla="*/ 24 w 82"/>
                <a:gd name="T9" fmla="*/ 59 h 82"/>
                <a:gd name="T10" fmla="*/ 14 w 82"/>
                <a:gd name="T11" fmla="*/ 47 h 82"/>
                <a:gd name="T12" fmla="*/ 7 w 82"/>
                <a:gd name="T13" fmla="*/ 33 h 82"/>
                <a:gd name="T14" fmla="*/ 0 w 82"/>
                <a:gd name="T15" fmla="*/ 17 h 82"/>
                <a:gd name="T16" fmla="*/ 0 w 82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82"/>
                <a:gd name="T29" fmla="*/ 82 w 82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82">
                  <a:moveTo>
                    <a:pt x="82" y="82"/>
                  </a:moveTo>
                  <a:lnTo>
                    <a:pt x="66" y="82"/>
                  </a:lnTo>
                  <a:lnTo>
                    <a:pt x="49" y="77"/>
                  </a:lnTo>
                  <a:lnTo>
                    <a:pt x="35" y="68"/>
                  </a:lnTo>
                  <a:lnTo>
                    <a:pt x="24" y="59"/>
                  </a:lnTo>
                  <a:lnTo>
                    <a:pt x="14" y="47"/>
                  </a:lnTo>
                  <a:lnTo>
                    <a:pt x="7" y="33"/>
                  </a:ln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52" name="Freeform 525"/>
            <p:cNvSpPr>
              <a:spLocks/>
            </p:cNvSpPr>
            <p:nvPr/>
          </p:nvSpPr>
          <p:spPr bwMode="auto">
            <a:xfrm>
              <a:off x="1671" y="2139"/>
              <a:ext cx="83" cy="82"/>
            </a:xfrm>
            <a:custGeom>
              <a:avLst/>
              <a:gdLst>
                <a:gd name="T0" fmla="*/ 0 w 83"/>
                <a:gd name="T1" fmla="*/ 0 h 82"/>
                <a:gd name="T2" fmla="*/ 16 w 83"/>
                <a:gd name="T3" fmla="*/ 0 h 82"/>
                <a:gd name="T4" fmla="*/ 32 w 83"/>
                <a:gd name="T5" fmla="*/ 5 h 82"/>
                <a:gd name="T6" fmla="*/ 46 w 83"/>
                <a:gd name="T7" fmla="*/ 14 h 82"/>
                <a:gd name="T8" fmla="*/ 58 w 83"/>
                <a:gd name="T9" fmla="*/ 24 h 82"/>
                <a:gd name="T10" fmla="*/ 69 w 83"/>
                <a:gd name="T11" fmla="*/ 35 h 82"/>
                <a:gd name="T12" fmla="*/ 76 w 83"/>
                <a:gd name="T13" fmla="*/ 49 h 82"/>
                <a:gd name="T14" fmla="*/ 81 w 83"/>
                <a:gd name="T15" fmla="*/ 66 h 82"/>
                <a:gd name="T16" fmla="*/ 83 w 83"/>
                <a:gd name="T17" fmla="*/ 82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"/>
                <a:gd name="T28" fmla="*/ 0 h 82"/>
                <a:gd name="T29" fmla="*/ 83 w 83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" h="82">
                  <a:moveTo>
                    <a:pt x="0" y="0"/>
                  </a:moveTo>
                  <a:lnTo>
                    <a:pt x="16" y="0"/>
                  </a:lnTo>
                  <a:lnTo>
                    <a:pt x="32" y="5"/>
                  </a:lnTo>
                  <a:lnTo>
                    <a:pt x="46" y="14"/>
                  </a:lnTo>
                  <a:lnTo>
                    <a:pt x="58" y="24"/>
                  </a:lnTo>
                  <a:lnTo>
                    <a:pt x="69" y="35"/>
                  </a:lnTo>
                  <a:lnTo>
                    <a:pt x="76" y="49"/>
                  </a:lnTo>
                  <a:lnTo>
                    <a:pt x="81" y="66"/>
                  </a:lnTo>
                  <a:lnTo>
                    <a:pt x="83" y="82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53" name="Freeform 526"/>
            <p:cNvSpPr>
              <a:spLocks/>
            </p:cNvSpPr>
            <p:nvPr/>
          </p:nvSpPr>
          <p:spPr bwMode="auto">
            <a:xfrm>
              <a:off x="2307" y="2319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0 h 1"/>
                <a:gd name="T8" fmla="*/ 0 w 2"/>
                <a:gd name="T9" fmla="*/ 0 h 1"/>
                <a:gd name="T10" fmla="*/ 0 w 2"/>
                <a:gd name="T11" fmla="*/ 0 h 1"/>
                <a:gd name="T12" fmla="*/ 0 w 2"/>
                <a:gd name="T13" fmla="*/ 0 h 1"/>
                <a:gd name="T14" fmla="*/ 0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0 h 1"/>
                <a:gd name="T22" fmla="*/ 0 w 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54" name="Freeform 527"/>
            <p:cNvSpPr>
              <a:spLocks/>
            </p:cNvSpPr>
            <p:nvPr/>
          </p:nvSpPr>
          <p:spPr bwMode="auto">
            <a:xfrm>
              <a:off x="2307" y="2319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0 h 1"/>
                <a:gd name="T8" fmla="*/ 2 w 2"/>
                <a:gd name="T9" fmla="*/ 0 h 1"/>
                <a:gd name="T10" fmla="*/ 2 w 2"/>
                <a:gd name="T11" fmla="*/ 0 h 1"/>
                <a:gd name="T12" fmla="*/ 0 w 2"/>
                <a:gd name="T13" fmla="*/ 0 h 1"/>
                <a:gd name="T14" fmla="*/ 0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0 h 1"/>
                <a:gd name="T22" fmla="*/ 0 w 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55" name="Freeform 528"/>
            <p:cNvSpPr>
              <a:spLocks/>
            </p:cNvSpPr>
            <p:nvPr/>
          </p:nvSpPr>
          <p:spPr bwMode="auto">
            <a:xfrm>
              <a:off x="2307" y="231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0 h 1"/>
                <a:gd name="T8" fmla="*/ 2 w 2"/>
                <a:gd name="T9" fmla="*/ 0 h 1"/>
                <a:gd name="T10" fmla="*/ 2 w 2"/>
                <a:gd name="T11" fmla="*/ 0 h 1"/>
                <a:gd name="T12" fmla="*/ 2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2 w 2"/>
                <a:gd name="T19" fmla="*/ 0 h 1"/>
                <a:gd name="T20" fmla="*/ 2 w 2"/>
                <a:gd name="T21" fmla="*/ 0 h 1"/>
                <a:gd name="T22" fmla="*/ 2 w 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56" name="Freeform 529"/>
            <p:cNvSpPr>
              <a:spLocks/>
            </p:cNvSpPr>
            <p:nvPr/>
          </p:nvSpPr>
          <p:spPr bwMode="auto">
            <a:xfrm>
              <a:off x="2307" y="231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0 h 1"/>
                <a:gd name="T8" fmla="*/ 2 w 2"/>
                <a:gd name="T9" fmla="*/ 0 h 1"/>
                <a:gd name="T10" fmla="*/ 2 w 2"/>
                <a:gd name="T11" fmla="*/ 0 h 1"/>
                <a:gd name="T12" fmla="*/ 2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2 w 2"/>
                <a:gd name="T19" fmla="*/ 0 h 1"/>
                <a:gd name="T20" fmla="*/ 2 w 2"/>
                <a:gd name="T21" fmla="*/ 0 h 1"/>
                <a:gd name="T22" fmla="*/ 2 w 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57" name="Freeform 530"/>
            <p:cNvSpPr>
              <a:spLocks/>
            </p:cNvSpPr>
            <p:nvPr/>
          </p:nvSpPr>
          <p:spPr bwMode="auto">
            <a:xfrm>
              <a:off x="2307" y="231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0 h 1"/>
                <a:gd name="T8" fmla="*/ 2 w 2"/>
                <a:gd name="T9" fmla="*/ 0 h 1"/>
                <a:gd name="T10" fmla="*/ 2 w 2"/>
                <a:gd name="T11" fmla="*/ 0 h 1"/>
                <a:gd name="T12" fmla="*/ 2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2 w 2"/>
                <a:gd name="T19" fmla="*/ 0 h 1"/>
                <a:gd name="T20" fmla="*/ 2 w 2"/>
                <a:gd name="T21" fmla="*/ 0 h 1"/>
                <a:gd name="T22" fmla="*/ 2 w 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9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58" name="Freeform 531"/>
            <p:cNvSpPr>
              <a:spLocks/>
            </p:cNvSpPr>
            <p:nvPr/>
          </p:nvSpPr>
          <p:spPr bwMode="auto">
            <a:xfrm>
              <a:off x="2307" y="2319"/>
              <a:ext cx="5" cy="1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5 w 5"/>
                <a:gd name="T7" fmla="*/ 0 h 1"/>
                <a:gd name="T8" fmla="*/ 5 w 5"/>
                <a:gd name="T9" fmla="*/ 0 h 1"/>
                <a:gd name="T10" fmla="*/ 5 w 5"/>
                <a:gd name="T11" fmla="*/ 0 h 1"/>
                <a:gd name="T12" fmla="*/ 2 w 5"/>
                <a:gd name="T13" fmla="*/ 0 h 1"/>
                <a:gd name="T14" fmla="*/ 2 w 5"/>
                <a:gd name="T15" fmla="*/ 0 h 1"/>
                <a:gd name="T16" fmla="*/ 2 w 5"/>
                <a:gd name="T17" fmla="*/ 0 h 1"/>
                <a:gd name="T18" fmla="*/ 2 w 5"/>
                <a:gd name="T19" fmla="*/ 0 h 1"/>
                <a:gd name="T20" fmla="*/ 2 w 5"/>
                <a:gd name="T21" fmla="*/ 0 h 1"/>
                <a:gd name="T22" fmla="*/ 2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2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9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59" name="Freeform 532"/>
            <p:cNvSpPr>
              <a:spLocks/>
            </p:cNvSpPr>
            <p:nvPr/>
          </p:nvSpPr>
          <p:spPr bwMode="auto">
            <a:xfrm>
              <a:off x="2307" y="2319"/>
              <a:ext cx="5" cy="1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5 w 5"/>
                <a:gd name="T7" fmla="*/ 0 h 1"/>
                <a:gd name="T8" fmla="*/ 5 w 5"/>
                <a:gd name="T9" fmla="*/ 0 h 1"/>
                <a:gd name="T10" fmla="*/ 5 w 5"/>
                <a:gd name="T11" fmla="*/ 0 h 1"/>
                <a:gd name="T12" fmla="*/ 5 w 5"/>
                <a:gd name="T13" fmla="*/ 0 h 1"/>
                <a:gd name="T14" fmla="*/ 5 w 5"/>
                <a:gd name="T15" fmla="*/ 0 h 1"/>
                <a:gd name="T16" fmla="*/ 5 w 5"/>
                <a:gd name="T17" fmla="*/ 0 h 1"/>
                <a:gd name="T18" fmla="*/ 5 w 5"/>
                <a:gd name="T19" fmla="*/ 0 h 1"/>
                <a:gd name="T20" fmla="*/ 2 w 5"/>
                <a:gd name="T21" fmla="*/ 0 h 1"/>
                <a:gd name="T22" fmla="*/ 2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2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99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60" name="Freeform 533"/>
            <p:cNvSpPr>
              <a:spLocks/>
            </p:cNvSpPr>
            <p:nvPr/>
          </p:nvSpPr>
          <p:spPr bwMode="auto">
            <a:xfrm>
              <a:off x="2307" y="2317"/>
              <a:ext cx="5" cy="2"/>
            </a:xfrm>
            <a:custGeom>
              <a:avLst/>
              <a:gdLst>
                <a:gd name="T0" fmla="*/ 5 w 5"/>
                <a:gd name="T1" fmla="*/ 2 h 2"/>
                <a:gd name="T2" fmla="*/ 0 w 5"/>
                <a:gd name="T3" fmla="*/ 2 h 2"/>
                <a:gd name="T4" fmla="*/ 0 w 5"/>
                <a:gd name="T5" fmla="*/ 0 h 2"/>
                <a:gd name="T6" fmla="*/ 5 w 5"/>
                <a:gd name="T7" fmla="*/ 0 h 2"/>
                <a:gd name="T8" fmla="*/ 5 w 5"/>
                <a:gd name="T9" fmla="*/ 0 h 2"/>
                <a:gd name="T10" fmla="*/ 5 w 5"/>
                <a:gd name="T11" fmla="*/ 0 h 2"/>
                <a:gd name="T12" fmla="*/ 5 w 5"/>
                <a:gd name="T13" fmla="*/ 2 h 2"/>
                <a:gd name="T14" fmla="*/ 5 w 5"/>
                <a:gd name="T15" fmla="*/ 2 h 2"/>
                <a:gd name="T16" fmla="*/ 5 w 5"/>
                <a:gd name="T17" fmla="*/ 2 h 2"/>
                <a:gd name="T18" fmla="*/ 5 w 5"/>
                <a:gd name="T19" fmla="*/ 2 h 2"/>
                <a:gd name="T20" fmla="*/ 5 w 5"/>
                <a:gd name="T21" fmla="*/ 2 h 2"/>
                <a:gd name="T22" fmla="*/ 5 w 5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2"/>
                <a:gd name="T38" fmla="*/ 5 w 5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2">
                  <a:moveTo>
                    <a:pt x="5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CC99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61" name="Freeform 534"/>
            <p:cNvSpPr>
              <a:spLocks/>
            </p:cNvSpPr>
            <p:nvPr/>
          </p:nvSpPr>
          <p:spPr bwMode="auto">
            <a:xfrm>
              <a:off x="2307" y="2317"/>
              <a:ext cx="5" cy="2"/>
            </a:xfrm>
            <a:custGeom>
              <a:avLst/>
              <a:gdLst>
                <a:gd name="T0" fmla="*/ 5 w 5"/>
                <a:gd name="T1" fmla="*/ 2 h 2"/>
                <a:gd name="T2" fmla="*/ 0 w 5"/>
                <a:gd name="T3" fmla="*/ 2 h 2"/>
                <a:gd name="T4" fmla="*/ 0 w 5"/>
                <a:gd name="T5" fmla="*/ 0 h 2"/>
                <a:gd name="T6" fmla="*/ 5 w 5"/>
                <a:gd name="T7" fmla="*/ 0 h 2"/>
                <a:gd name="T8" fmla="*/ 5 w 5"/>
                <a:gd name="T9" fmla="*/ 0 h 2"/>
                <a:gd name="T10" fmla="*/ 5 w 5"/>
                <a:gd name="T11" fmla="*/ 0 h 2"/>
                <a:gd name="T12" fmla="*/ 5 w 5"/>
                <a:gd name="T13" fmla="*/ 0 h 2"/>
                <a:gd name="T14" fmla="*/ 5 w 5"/>
                <a:gd name="T15" fmla="*/ 0 h 2"/>
                <a:gd name="T16" fmla="*/ 5 w 5"/>
                <a:gd name="T17" fmla="*/ 0 h 2"/>
                <a:gd name="T18" fmla="*/ 5 w 5"/>
                <a:gd name="T19" fmla="*/ 0 h 2"/>
                <a:gd name="T20" fmla="*/ 5 w 5"/>
                <a:gd name="T21" fmla="*/ 0 h 2"/>
                <a:gd name="T22" fmla="*/ 5 w 5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2"/>
                <a:gd name="T38" fmla="*/ 5 w 5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2">
                  <a:moveTo>
                    <a:pt x="5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CF9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62" name="Freeform 535"/>
            <p:cNvSpPr>
              <a:spLocks/>
            </p:cNvSpPr>
            <p:nvPr/>
          </p:nvSpPr>
          <p:spPr bwMode="auto">
            <a:xfrm>
              <a:off x="2307" y="2317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5 w 5"/>
                <a:gd name="T7" fmla="*/ 0 h 1"/>
                <a:gd name="T8" fmla="*/ 5 w 5"/>
                <a:gd name="T9" fmla="*/ 0 h 1"/>
                <a:gd name="T10" fmla="*/ 5 w 5"/>
                <a:gd name="T11" fmla="*/ 0 h 1"/>
                <a:gd name="T12" fmla="*/ 5 w 5"/>
                <a:gd name="T13" fmla="*/ 0 h 1"/>
                <a:gd name="T14" fmla="*/ 5 w 5"/>
                <a:gd name="T15" fmla="*/ 0 h 1"/>
                <a:gd name="T16" fmla="*/ 5 w 5"/>
                <a:gd name="T17" fmla="*/ 0 h 1"/>
                <a:gd name="T18" fmla="*/ 5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F9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63" name="Freeform 536"/>
            <p:cNvSpPr>
              <a:spLocks/>
            </p:cNvSpPr>
            <p:nvPr/>
          </p:nvSpPr>
          <p:spPr bwMode="auto">
            <a:xfrm>
              <a:off x="2307" y="2317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5 w 5"/>
                <a:gd name="T7" fmla="*/ 0 h 1"/>
                <a:gd name="T8" fmla="*/ 5 w 5"/>
                <a:gd name="T9" fmla="*/ 0 h 1"/>
                <a:gd name="T10" fmla="*/ 5 w 5"/>
                <a:gd name="T11" fmla="*/ 0 h 1"/>
                <a:gd name="T12" fmla="*/ 5 w 5"/>
                <a:gd name="T13" fmla="*/ 0 h 1"/>
                <a:gd name="T14" fmla="*/ 5 w 5"/>
                <a:gd name="T15" fmla="*/ 0 h 1"/>
                <a:gd name="T16" fmla="*/ 5 w 5"/>
                <a:gd name="T17" fmla="*/ 0 h 1"/>
                <a:gd name="T18" fmla="*/ 5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F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64" name="Freeform 537"/>
            <p:cNvSpPr>
              <a:spLocks/>
            </p:cNvSpPr>
            <p:nvPr/>
          </p:nvSpPr>
          <p:spPr bwMode="auto">
            <a:xfrm>
              <a:off x="2307" y="2317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5 w 5"/>
                <a:gd name="T7" fmla="*/ 0 h 1"/>
                <a:gd name="T8" fmla="*/ 5 w 5"/>
                <a:gd name="T9" fmla="*/ 0 h 1"/>
                <a:gd name="T10" fmla="*/ 5 w 5"/>
                <a:gd name="T11" fmla="*/ 0 h 1"/>
                <a:gd name="T12" fmla="*/ 5 w 5"/>
                <a:gd name="T13" fmla="*/ 0 h 1"/>
                <a:gd name="T14" fmla="*/ 5 w 5"/>
                <a:gd name="T15" fmla="*/ 0 h 1"/>
                <a:gd name="T16" fmla="*/ 5 w 5"/>
                <a:gd name="T17" fmla="*/ 0 h 1"/>
                <a:gd name="T18" fmla="*/ 5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F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65" name="Freeform 538"/>
            <p:cNvSpPr>
              <a:spLocks/>
            </p:cNvSpPr>
            <p:nvPr/>
          </p:nvSpPr>
          <p:spPr bwMode="auto">
            <a:xfrm>
              <a:off x="2307" y="2317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5 w 5"/>
                <a:gd name="T7" fmla="*/ 0 h 1"/>
                <a:gd name="T8" fmla="*/ 5 w 5"/>
                <a:gd name="T9" fmla="*/ 0 h 1"/>
                <a:gd name="T10" fmla="*/ 5 w 5"/>
                <a:gd name="T11" fmla="*/ 0 h 1"/>
                <a:gd name="T12" fmla="*/ 5 w 5"/>
                <a:gd name="T13" fmla="*/ 0 h 1"/>
                <a:gd name="T14" fmla="*/ 5 w 5"/>
                <a:gd name="T15" fmla="*/ 0 h 1"/>
                <a:gd name="T16" fmla="*/ 5 w 5"/>
                <a:gd name="T17" fmla="*/ 0 h 1"/>
                <a:gd name="T18" fmla="*/ 5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F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66" name="Freeform 539"/>
            <p:cNvSpPr>
              <a:spLocks/>
            </p:cNvSpPr>
            <p:nvPr/>
          </p:nvSpPr>
          <p:spPr bwMode="auto">
            <a:xfrm>
              <a:off x="2307" y="2317"/>
              <a:ext cx="7" cy="1"/>
            </a:xfrm>
            <a:custGeom>
              <a:avLst/>
              <a:gdLst>
                <a:gd name="T0" fmla="*/ 5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5 w 7"/>
                <a:gd name="T11" fmla="*/ 0 h 1"/>
                <a:gd name="T12" fmla="*/ 5 w 7"/>
                <a:gd name="T13" fmla="*/ 0 h 1"/>
                <a:gd name="T14" fmla="*/ 5 w 7"/>
                <a:gd name="T15" fmla="*/ 0 h 1"/>
                <a:gd name="T16" fmla="*/ 5 w 7"/>
                <a:gd name="T17" fmla="*/ 0 h 1"/>
                <a:gd name="T18" fmla="*/ 5 w 7"/>
                <a:gd name="T19" fmla="*/ 0 h 1"/>
                <a:gd name="T20" fmla="*/ 5 w 7"/>
                <a:gd name="T21" fmla="*/ 0 h 1"/>
                <a:gd name="T22" fmla="*/ 5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5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F9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67" name="Freeform 540"/>
            <p:cNvSpPr>
              <a:spLocks/>
            </p:cNvSpPr>
            <p:nvPr/>
          </p:nvSpPr>
          <p:spPr bwMode="auto">
            <a:xfrm>
              <a:off x="2307" y="2317"/>
              <a:ext cx="7" cy="1"/>
            </a:xfrm>
            <a:custGeom>
              <a:avLst/>
              <a:gdLst>
                <a:gd name="T0" fmla="*/ 5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5 w 7"/>
                <a:gd name="T19" fmla="*/ 0 h 1"/>
                <a:gd name="T20" fmla="*/ 5 w 7"/>
                <a:gd name="T21" fmla="*/ 0 h 1"/>
                <a:gd name="T22" fmla="*/ 5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5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68" name="Freeform 541"/>
            <p:cNvSpPr>
              <a:spLocks/>
            </p:cNvSpPr>
            <p:nvPr/>
          </p:nvSpPr>
          <p:spPr bwMode="auto">
            <a:xfrm>
              <a:off x="2307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69" name="Freeform 542"/>
            <p:cNvSpPr>
              <a:spLocks/>
            </p:cNvSpPr>
            <p:nvPr/>
          </p:nvSpPr>
          <p:spPr bwMode="auto">
            <a:xfrm>
              <a:off x="2307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70" name="Freeform 543"/>
            <p:cNvSpPr>
              <a:spLocks/>
            </p:cNvSpPr>
            <p:nvPr/>
          </p:nvSpPr>
          <p:spPr bwMode="auto">
            <a:xfrm>
              <a:off x="2307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71" name="Freeform 544"/>
            <p:cNvSpPr>
              <a:spLocks/>
            </p:cNvSpPr>
            <p:nvPr/>
          </p:nvSpPr>
          <p:spPr bwMode="auto">
            <a:xfrm>
              <a:off x="2307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72" name="Freeform 545"/>
            <p:cNvSpPr>
              <a:spLocks/>
            </p:cNvSpPr>
            <p:nvPr/>
          </p:nvSpPr>
          <p:spPr bwMode="auto">
            <a:xfrm>
              <a:off x="2307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73" name="Freeform 546"/>
            <p:cNvSpPr>
              <a:spLocks/>
            </p:cNvSpPr>
            <p:nvPr/>
          </p:nvSpPr>
          <p:spPr bwMode="auto">
            <a:xfrm>
              <a:off x="2307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1A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74" name="Freeform 547"/>
            <p:cNvSpPr>
              <a:spLocks/>
            </p:cNvSpPr>
            <p:nvPr/>
          </p:nvSpPr>
          <p:spPr bwMode="auto">
            <a:xfrm>
              <a:off x="2307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75" name="Freeform 548"/>
            <p:cNvSpPr>
              <a:spLocks/>
            </p:cNvSpPr>
            <p:nvPr/>
          </p:nvSpPr>
          <p:spPr bwMode="auto">
            <a:xfrm>
              <a:off x="2307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76" name="Freeform 549"/>
            <p:cNvSpPr>
              <a:spLocks/>
            </p:cNvSpPr>
            <p:nvPr/>
          </p:nvSpPr>
          <p:spPr bwMode="auto">
            <a:xfrm>
              <a:off x="2307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77" name="Freeform 550"/>
            <p:cNvSpPr>
              <a:spLocks/>
            </p:cNvSpPr>
            <p:nvPr/>
          </p:nvSpPr>
          <p:spPr bwMode="auto">
            <a:xfrm>
              <a:off x="2307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78" name="Freeform 551"/>
            <p:cNvSpPr>
              <a:spLocks/>
            </p:cNvSpPr>
            <p:nvPr/>
          </p:nvSpPr>
          <p:spPr bwMode="auto">
            <a:xfrm>
              <a:off x="2307" y="2317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79" name="Freeform 552"/>
            <p:cNvSpPr>
              <a:spLocks/>
            </p:cNvSpPr>
            <p:nvPr/>
          </p:nvSpPr>
          <p:spPr bwMode="auto">
            <a:xfrm>
              <a:off x="2307" y="2317"/>
              <a:ext cx="9" cy="1"/>
            </a:xfrm>
            <a:custGeom>
              <a:avLst/>
              <a:gdLst>
                <a:gd name="T0" fmla="*/ 7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7 w 9"/>
                <a:gd name="T9" fmla="*/ 0 h 1"/>
                <a:gd name="T10" fmla="*/ 7 w 9"/>
                <a:gd name="T11" fmla="*/ 0 h 1"/>
                <a:gd name="T12" fmla="*/ 7 w 9"/>
                <a:gd name="T13" fmla="*/ 0 h 1"/>
                <a:gd name="T14" fmla="*/ 7 w 9"/>
                <a:gd name="T15" fmla="*/ 0 h 1"/>
                <a:gd name="T16" fmla="*/ 7 w 9"/>
                <a:gd name="T17" fmla="*/ 0 h 1"/>
                <a:gd name="T18" fmla="*/ 7 w 9"/>
                <a:gd name="T19" fmla="*/ 0 h 1"/>
                <a:gd name="T20" fmla="*/ 7 w 9"/>
                <a:gd name="T21" fmla="*/ 0 h 1"/>
                <a:gd name="T22" fmla="*/ 7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7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80" name="Freeform 553"/>
            <p:cNvSpPr>
              <a:spLocks/>
            </p:cNvSpPr>
            <p:nvPr/>
          </p:nvSpPr>
          <p:spPr bwMode="auto">
            <a:xfrm>
              <a:off x="2307" y="2317"/>
              <a:ext cx="9" cy="1"/>
            </a:xfrm>
            <a:custGeom>
              <a:avLst/>
              <a:gdLst>
                <a:gd name="T0" fmla="*/ 7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7 w 9"/>
                <a:gd name="T17" fmla="*/ 0 h 1"/>
                <a:gd name="T18" fmla="*/ 7 w 9"/>
                <a:gd name="T19" fmla="*/ 0 h 1"/>
                <a:gd name="T20" fmla="*/ 7 w 9"/>
                <a:gd name="T21" fmla="*/ 0 h 1"/>
                <a:gd name="T22" fmla="*/ 7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7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6A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81" name="Freeform 554"/>
            <p:cNvSpPr>
              <a:spLocks/>
            </p:cNvSpPr>
            <p:nvPr/>
          </p:nvSpPr>
          <p:spPr bwMode="auto">
            <a:xfrm>
              <a:off x="2307" y="2315"/>
              <a:ext cx="9" cy="2"/>
            </a:xfrm>
            <a:custGeom>
              <a:avLst/>
              <a:gdLst>
                <a:gd name="T0" fmla="*/ 9 w 9"/>
                <a:gd name="T1" fmla="*/ 2 h 2"/>
                <a:gd name="T2" fmla="*/ 0 w 9"/>
                <a:gd name="T3" fmla="*/ 2 h 2"/>
                <a:gd name="T4" fmla="*/ 0 w 9"/>
                <a:gd name="T5" fmla="*/ 0 h 2"/>
                <a:gd name="T6" fmla="*/ 9 w 9"/>
                <a:gd name="T7" fmla="*/ 0 h 2"/>
                <a:gd name="T8" fmla="*/ 9 w 9"/>
                <a:gd name="T9" fmla="*/ 0 h 2"/>
                <a:gd name="T10" fmla="*/ 9 w 9"/>
                <a:gd name="T11" fmla="*/ 0 h 2"/>
                <a:gd name="T12" fmla="*/ 9 w 9"/>
                <a:gd name="T13" fmla="*/ 0 h 2"/>
                <a:gd name="T14" fmla="*/ 9 w 9"/>
                <a:gd name="T15" fmla="*/ 2 h 2"/>
                <a:gd name="T16" fmla="*/ 9 w 9"/>
                <a:gd name="T17" fmla="*/ 2 h 2"/>
                <a:gd name="T18" fmla="*/ 9 w 9"/>
                <a:gd name="T19" fmla="*/ 2 h 2"/>
                <a:gd name="T20" fmla="*/ 9 w 9"/>
                <a:gd name="T21" fmla="*/ 2 h 2"/>
                <a:gd name="T22" fmla="*/ 9 w 9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2"/>
                <a:gd name="T38" fmla="*/ 9 w 9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2">
                  <a:moveTo>
                    <a:pt x="9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D6A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82" name="Freeform 555"/>
            <p:cNvSpPr>
              <a:spLocks/>
            </p:cNvSpPr>
            <p:nvPr/>
          </p:nvSpPr>
          <p:spPr bwMode="auto">
            <a:xfrm>
              <a:off x="2307" y="2315"/>
              <a:ext cx="9" cy="2"/>
            </a:xfrm>
            <a:custGeom>
              <a:avLst/>
              <a:gdLst>
                <a:gd name="T0" fmla="*/ 9 w 9"/>
                <a:gd name="T1" fmla="*/ 2 h 2"/>
                <a:gd name="T2" fmla="*/ 0 w 9"/>
                <a:gd name="T3" fmla="*/ 2 h 2"/>
                <a:gd name="T4" fmla="*/ 0 w 9"/>
                <a:gd name="T5" fmla="*/ 0 h 2"/>
                <a:gd name="T6" fmla="*/ 9 w 9"/>
                <a:gd name="T7" fmla="*/ 0 h 2"/>
                <a:gd name="T8" fmla="*/ 9 w 9"/>
                <a:gd name="T9" fmla="*/ 0 h 2"/>
                <a:gd name="T10" fmla="*/ 9 w 9"/>
                <a:gd name="T11" fmla="*/ 0 h 2"/>
                <a:gd name="T12" fmla="*/ 9 w 9"/>
                <a:gd name="T13" fmla="*/ 0 h 2"/>
                <a:gd name="T14" fmla="*/ 9 w 9"/>
                <a:gd name="T15" fmla="*/ 0 h 2"/>
                <a:gd name="T16" fmla="*/ 9 w 9"/>
                <a:gd name="T17" fmla="*/ 0 h 2"/>
                <a:gd name="T18" fmla="*/ 9 w 9"/>
                <a:gd name="T19" fmla="*/ 0 h 2"/>
                <a:gd name="T20" fmla="*/ 9 w 9"/>
                <a:gd name="T21" fmla="*/ 0 h 2"/>
                <a:gd name="T22" fmla="*/ 9 w 9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2"/>
                <a:gd name="T38" fmla="*/ 9 w 9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2">
                  <a:moveTo>
                    <a:pt x="9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D6A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83" name="Freeform 556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6A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84" name="Freeform 557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6A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85" name="Freeform 558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6A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86" name="Freeform 559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6A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87" name="Freeform 560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9B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88" name="Freeform 561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9B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89" name="Freeform 562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9B3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90" name="Freeform 563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9B3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91" name="Freeform 564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9B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92" name="Freeform 565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9B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93" name="Freeform 566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94" name="Freeform 567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95" name="Freeform 568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96" name="Freeform 569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97" name="Freeform 570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98" name="Freeform 571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99" name="Freeform 572"/>
            <p:cNvSpPr>
              <a:spLocks/>
            </p:cNvSpPr>
            <p:nvPr/>
          </p:nvSpPr>
          <p:spPr bwMode="auto">
            <a:xfrm>
              <a:off x="2307" y="2315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00" name="Freeform 573"/>
            <p:cNvSpPr>
              <a:spLocks/>
            </p:cNvSpPr>
            <p:nvPr/>
          </p:nvSpPr>
          <p:spPr bwMode="auto">
            <a:xfrm>
              <a:off x="2307" y="2315"/>
              <a:ext cx="12" cy="1"/>
            </a:xfrm>
            <a:custGeom>
              <a:avLst/>
              <a:gdLst>
                <a:gd name="T0" fmla="*/ 9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9 w 12"/>
                <a:gd name="T15" fmla="*/ 0 h 1"/>
                <a:gd name="T16" fmla="*/ 9 w 12"/>
                <a:gd name="T17" fmla="*/ 0 h 1"/>
                <a:gd name="T18" fmla="*/ 9 w 12"/>
                <a:gd name="T19" fmla="*/ 0 h 1"/>
                <a:gd name="T20" fmla="*/ 9 w 12"/>
                <a:gd name="T21" fmla="*/ 0 h 1"/>
                <a:gd name="T22" fmla="*/ 9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9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E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01" name="Freeform 574"/>
            <p:cNvSpPr>
              <a:spLocks/>
            </p:cNvSpPr>
            <p:nvPr/>
          </p:nvSpPr>
          <p:spPr bwMode="auto">
            <a:xfrm>
              <a:off x="2307" y="2312"/>
              <a:ext cx="12" cy="3"/>
            </a:xfrm>
            <a:custGeom>
              <a:avLst/>
              <a:gdLst>
                <a:gd name="T0" fmla="*/ 9 w 12"/>
                <a:gd name="T1" fmla="*/ 3 h 3"/>
                <a:gd name="T2" fmla="*/ 0 w 12"/>
                <a:gd name="T3" fmla="*/ 3 h 3"/>
                <a:gd name="T4" fmla="*/ 0 w 12"/>
                <a:gd name="T5" fmla="*/ 0 h 3"/>
                <a:gd name="T6" fmla="*/ 12 w 12"/>
                <a:gd name="T7" fmla="*/ 0 h 3"/>
                <a:gd name="T8" fmla="*/ 12 w 12"/>
                <a:gd name="T9" fmla="*/ 3 h 3"/>
                <a:gd name="T10" fmla="*/ 12 w 12"/>
                <a:gd name="T11" fmla="*/ 3 h 3"/>
                <a:gd name="T12" fmla="*/ 12 w 12"/>
                <a:gd name="T13" fmla="*/ 3 h 3"/>
                <a:gd name="T14" fmla="*/ 12 w 12"/>
                <a:gd name="T15" fmla="*/ 3 h 3"/>
                <a:gd name="T16" fmla="*/ 12 w 12"/>
                <a:gd name="T17" fmla="*/ 3 h 3"/>
                <a:gd name="T18" fmla="*/ 12 w 12"/>
                <a:gd name="T19" fmla="*/ 3 h 3"/>
                <a:gd name="T20" fmla="*/ 12 w 12"/>
                <a:gd name="T21" fmla="*/ 3 h 3"/>
                <a:gd name="T22" fmla="*/ 9 w 12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3"/>
                <a:gd name="T38" fmla="*/ 12 w 12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3">
                  <a:moveTo>
                    <a:pt x="9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DEB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02" name="Freeform 575"/>
            <p:cNvSpPr>
              <a:spLocks/>
            </p:cNvSpPr>
            <p:nvPr/>
          </p:nvSpPr>
          <p:spPr bwMode="auto">
            <a:xfrm>
              <a:off x="2307" y="2312"/>
              <a:ext cx="12" cy="3"/>
            </a:xfrm>
            <a:custGeom>
              <a:avLst/>
              <a:gdLst>
                <a:gd name="T0" fmla="*/ 12 w 12"/>
                <a:gd name="T1" fmla="*/ 3 h 3"/>
                <a:gd name="T2" fmla="*/ 0 w 12"/>
                <a:gd name="T3" fmla="*/ 3 h 3"/>
                <a:gd name="T4" fmla="*/ 0 w 12"/>
                <a:gd name="T5" fmla="*/ 0 h 3"/>
                <a:gd name="T6" fmla="*/ 12 w 12"/>
                <a:gd name="T7" fmla="*/ 0 h 3"/>
                <a:gd name="T8" fmla="*/ 12 w 12"/>
                <a:gd name="T9" fmla="*/ 0 h 3"/>
                <a:gd name="T10" fmla="*/ 12 w 12"/>
                <a:gd name="T11" fmla="*/ 0 h 3"/>
                <a:gd name="T12" fmla="*/ 12 w 12"/>
                <a:gd name="T13" fmla="*/ 0 h 3"/>
                <a:gd name="T14" fmla="*/ 12 w 12"/>
                <a:gd name="T15" fmla="*/ 0 h 3"/>
                <a:gd name="T16" fmla="*/ 12 w 12"/>
                <a:gd name="T17" fmla="*/ 3 h 3"/>
                <a:gd name="T18" fmla="*/ 12 w 12"/>
                <a:gd name="T19" fmla="*/ 3 h 3"/>
                <a:gd name="T20" fmla="*/ 12 w 12"/>
                <a:gd name="T21" fmla="*/ 3 h 3"/>
                <a:gd name="T22" fmla="*/ 12 w 12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3"/>
                <a:gd name="T38" fmla="*/ 12 w 12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3">
                  <a:moveTo>
                    <a:pt x="12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DEB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03" name="Rectangle 576"/>
            <p:cNvSpPr>
              <a:spLocks noChangeArrowheads="1"/>
            </p:cNvSpPr>
            <p:nvPr/>
          </p:nvSpPr>
          <p:spPr bwMode="auto">
            <a:xfrm>
              <a:off x="2307" y="2312"/>
              <a:ext cx="12" cy="1"/>
            </a:xfrm>
            <a:prstGeom prst="rect">
              <a:avLst/>
            </a:prstGeom>
            <a:solidFill>
              <a:srgbClr val="DEB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04" name="Freeform 577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EB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05" name="Freeform 578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EB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06" name="Freeform 579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07" name="Freeform 580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08" name="Freeform 581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09" name="Freeform 582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10" name="Freeform 583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11" name="Freeform 584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12" name="Freeform 585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13" name="Freeform 586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14" name="Freeform 587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15" name="Freeform 588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16" name="Freeform 589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17" name="Freeform 590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18" name="Freeform 591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19" name="Freeform 592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20" name="Freeform 593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21" name="Freeform 594"/>
            <p:cNvSpPr>
              <a:spLocks/>
            </p:cNvSpPr>
            <p:nvPr/>
          </p:nvSpPr>
          <p:spPr bwMode="auto">
            <a:xfrm>
              <a:off x="2307" y="231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22" name="Freeform 595"/>
            <p:cNvSpPr>
              <a:spLocks/>
            </p:cNvSpPr>
            <p:nvPr/>
          </p:nvSpPr>
          <p:spPr bwMode="auto">
            <a:xfrm>
              <a:off x="2307" y="2310"/>
              <a:ext cx="12" cy="2"/>
            </a:xfrm>
            <a:custGeom>
              <a:avLst/>
              <a:gdLst>
                <a:gd name="T0" fmla="*/ 12 w 12"/>
                <a:gd name="T1" fmla="*/ 2 h 2"/>
                <a:gd name="T2" fmla="*/ 0 w 12"/>
                <a:gd name="T3" fmla="*/ 2 h 2"/>
                <a:gd name="T4" fmla="*/ 0 w 12"/>
                <a:gd name="T5" fmla="*/ 0 h 2"/>
                <a:gd name="T6" fmla="*/ 12 w 12"/>
                <a:gd name="T7" fmla="*/ 0 h 2"/>
                <a:gd name="T8" fmla="*/ 12 w 12"/>
                <a:gd name="T9" fmla="*/ 2 h 2"/>
                <a:gd name="T10" fmla="*/ 12 w 12"/>
                <a:gd name="T11" fmla="*/ 2 h 2"/>
                <a:gd name="T12" fmla="*/ 12 w 12"/>
                <a:gd name="T13" fmla="*/ 2 h 2"/>
                <a:gd name="T14" fmla="*/ 12 w 12"/>
                <a:gd name="T15" fmla="*/ 2 h 2"/>
                <a:gd name="T16" fmla="*/ 12 w 12"/>
                <a:gd name="T17" fmla="*/ 2 h 2"/>
                <a:gd name="T18" fmla="*/ 12 w 12"/>
                <a:gd name="T19" fmla="*/ 2 h 2"/>
                <a:gd name="T20" fmla="*/ 12 w 12"/>
                <a:gd name="T21" fmla="*/ 2 h 2"/>
                <a:gd name="T22" fmla="*/ 12 w 12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2"/>
                <a:gd name="T38" fmla="*/ 12 w 12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2">
                  <a:moveTo>
                    <a:pt x="1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E5C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23" name="Freeform 596"/>
            <p:cNvSpPr>
              <a:spLocks/>
            </p:cNvSpPr>
            <p:nvPr/>
          </p:nvSpPr>
          <p:spPr bwMode="auto">
            <a:xfrm>
              <a:off x="2307" y="2310"/>
              <a:ext cx="12" cy="2"/>
            </a:xfrm>
            <a:custGeom>
              <a:avLst/>
              <a:gdLst>
                <a:gd name="T0" fmla="*/ 12 w 12"/>
                <a:gd name="T1" fmla="*/ 2 h 2"/>
                <a:gd name="T2" fmla="*/ 0 w 12"/>
                <a:gd name="T3" fmla="*/ 2 h 2"/>
                <a:gd name="T4" fmla="*/ 0 w 12"/>
                <a:gd name="T5" fmla="*/ 0 h 2"/>
                <a:gd name="T6" fmla="*/ 12 w 12"/>
                <a:gd name="T7" fmla="*/ 0 h 2"/>
                <a:gd name="T8" fmla="*/ 12 w 12"/>
                <a:gd name="T9" fmla="*/ 0 h 2"/>
                <a:gd name="T10" fmla="*/ 12 w 12"/>
                <a:gd name="T11" fmla="*/ 0 h 2"/>
                <a:gd name="T12" fmla="*/ 12 w 12"/>
                <a:gd name="T13" fmla="*/ 0 h 2"/>
                <a:gd name="T14" fmla="*/ 12 w 12"/>
                <a:gd name="T15" fmla="*/ 0 h 2"/>
                <a:gd name="T16" fmla="*/ 12 w 12"/>
                <a:gd name="T17" fmla="*/ 2 h 2"/>
                <a:gd name="T18" fmla="*/ 12 w 12"/>
                <a:gd name="T19" fmla="*/ 2 h 2"/>
                <a:gd name="T20" fmla="*/ 12 w 12"/>
                <a:gd name="T21" fmla="*/ 2 h 2"/>
                <a:gd name="T22" fmla="*/ 12 w 12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2"/>
                <a:gd name="T38" fmla="*/ 12 w 12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2">
                  <a:moveTo>
                    <a:pt x="1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E5C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24" name="Freeform 597"/>
            <p:cNvSpPr>
              <a:spLocks/>
            </p:cNvSpPr>
            <p:nvPr/>
          </p:nvSpPr>
          <p:spPr bwMode="auto">
            <a:xfrm>
              <a:off x="2307" y="2310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25" name="Freeform 598"/>
            <p:cNvSpPr>
              <a:spLocks/>
            </p:cNvSpPr>
            <p:nvPr/>
          </p:nvSpPr>
          <p:spPr bwMode="auto">
            <a:xfrm>
              <a:off x="2307" y="2310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26" name="Freeform 599"/>
            <p:cNvSpPr>
              <a:spLocks/>
            </p:cNvSpPr>
            <p:nvPr/>
          </p:nvSpPr>
          <p:spPr bwMode="auto">
            <a:xfrm>
              <a:off x="2307" y="2310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27" name="Freeform 600"/>
            <p:cNvSpPr>
              <a:spLocks/>
            </p:cNvSpPr>
            <p:nvPr/>
          </p:nvSpPr>
          <p:spPr bwMode="auto">
            <a:xfrm>
              <a:off x="2307" y="2310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28" name="Freeform 601"/>
            <p:cNvSpPr>
              <a:spLocks/>
            </p:cNvSpPr>
            <p:nvPr/>
          </p:nvSpPr>
          <p:spPr bwMode="auto">
            <a:xfrm>
              <a:off x="2307" y="2310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29" name="Freeform 602"/>
            <p:cNvSpPr>
              <a:spLocks/>
            </p:cNvSpPr>
            <p:nvPr/>
          </p:nvSpPr>
          <p:spPr bwMode="auto">
            <a:xfrm>
              <a:off x="2307" y="2310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30" name="Freeform 603"/>
            <p:cNvSpPr>
              <a:spLocks/>
            </p:cNvSpPr>
            <p:nvPr/>
          </p:nvSpPr>
          <p:spPr bwMode="auto">
            <a:xfrm>
              <a:off x="2307" y="2310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31" name="Freeform 604"/>
            <p:cNvSpPr>
              <a:spLocks/>
            </p:cNvSpPr>
            <p:nvPr/>
          </p:nvSpPr>
          <p:spPr bwMode="auto">
            <a:xfrm>
              <a:off x="2307" y="2310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32" name="Freeform 605"/>
            <p:cNvSpPr>
              <a:spLocks/>
            </p:cNvSpPr>
            <p:nvPr/>
          </p:nvSpPr>
          <p:spPr bwMode="auto">
            <a:xfrm>
              <a:off x="2307" y="2310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33" name="Freeform 606"/>
            <p:cNvSpPr>
              <a:spLocks/>
            </p:cNvSpPr>
            <p:nvPr/>
          </p:nvSpPr>
          <p:spPr bwMode="auto">
            <a:xfrm>
              <a:off x="2307" y="2310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</p:grpSp>
      <p:grpSp>
        <p:nvGrpSpPr>
          <p:cNvPr id="634" name="Group 808"/>
          <p:cNvGrpSpPr>
            <a:grpSpLocks/>
          </p:cNvGrpSpPr>
          <p:nvPr/>
        </p:nvGrpSpPr>
        <p:grpSpPr bwMode="auto">
          <a:xfrm>
            <a:off x="3010708" y="1509694"/>
            <a:ext cx="3421856" cy="539354"/>
            <a:chOff x="2307" y="2011"/>
            <a:chExt cx="2653" cy="453"/>
          </a:xfrm>
        </p:grpSpPr>
        <p:sp>
          <p:nvSpPr>
            <p:cNvPr id="635" name="Freeform 608"/>
            <p:cNvSpPr>
              <a:spLocks/>
            </p:cNvSpPr>
            <p:nvPr/>
          </p:nvSpPr>
          <p:spPr bwMode="auto">
            <a:xfrm>
              <a:off x="2307" y="2310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36" name="Freeform 609"/>
            <p:cNvSpPr>
              <a:spLocks/>
            </p:cNvSpPr>
            <p:nvPr/>
          </p:nvSpPr>
          <p:spPr bwMode="auto">
            <a:xfrm>
              <a:off x="2307" y="2310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37" name="Freeform 610"/>
            <p:cNvSpPr>
              <a:spLocks/>
            </p:cNvSpPr>
            <p:nvPr/>
          </p:nvSpPr>
          <p:spPr bwMode="auto">
            <a:xfrm>
              <a:off x="2307" y="2310"/>
              <a:ext cx="14" cy="1"/>
            </a:xfrm>
            <a:custGeom>
              <a:avLst/>
              <a:gdLst>
                <a:gd name="T0" fmla="*/ 12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2 w 14"/>
                <a:gd name="T13" fmla="*/ 0 h 1"/>
                <a:gd name="T14" fmla="*/ 12 w 14"/>
                <a:gd name="T15" fmla="*/ 0 h 1"/>
                <a:gd name="T16" fmla="*/ 12 w 14"/>
                <a:gd name="T17" fmla="*/ 0 h 1"/>
                <a:gd name="T18" fmla="*/ 12 w 14"/>
                <a:gd name="T19" fmla="*/ 0 h 1"/>
                <a:gd name="T20" fmla="*/ 12 w 14"/>
                <a:gd name="T21" fmla="*/ 0 h 1"/>
                <a:gd name="T22" fmla="*/ 12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2" y="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38" name="Freeform 611"/>
            <p:cNvSpPr>
              <a:spLocks/>
            </p:cNvSpPr>
            <p:nvPr/>
          </p:nvSpPr>
          <p:spPr bwMode="auto">
            <a:xfrm>
              <a:off x="2307" y="2310"/>
              <a:ext cx="14" cy="1"/>
            </a:xfrm>
            <a:custGeom>
              <a:avLst/>
              <a:gdLst>
                <a:gd name="T0" fmla="*/ 12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2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2" y="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39" name="Freeform 612"/>
            <p:cNvSpPr>
              <a:spLocks/>
            </p:cNvSpPr>
            <p:nvPr/>
          </p:nvSpPr>
          <p:spPr bwMode="auto">
            <a:xfrm>
              <a:off x="2307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40" name="Freeform 613"/>
            <p:cNvSpPr>
              <a:spLocks/>
            </p:cNvSpPr>
            <p:nvPr/>
          </p:nvSpPr>
          <p:spPr bwMode="auto">
            <a:xfrm>
              <a:off x="2307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41" name="Freeform 614"/>
            <p:cNvSpPr>
              <a:spLocks/>
            </p:cNvSpPr>
            <p:nvPr/>
          </p:nvSpPr>
          <p:spPr bwMode="auto">
            <a:xfrm>
              <a:off x="2307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42" name="Freeform 615"/>
            <p:cNvSpPr>
              <a:spLocks/>
            </p:cNvSpPr>
            <p:nvPr/>
          </p:nvSpPr>
          <p:spPr bwMode="auto">
            <a:xfrm>
              <a:off x="2307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43" name="Freeform 616"/>
            <p:cNvSpPr>
              <a:spLocks/>
            </p:cNvSpPr>
            <p:nvPr/>
          </p:nvSpPr>
          <p:spPr bwMode="auto">
            <a:xfrm>
              <a:off x="2307" y="2310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44" name="Freeform 617"/>
            <p:cNvSpPr>
              <a:spLocks/>
            </p:cNvSpPr>
            <p:nvPr/>
          </p:nvSpPr>
          <p:spPr bwMode="auto">
            <a:xfrm>
              <a:off x="2307" y="2308"/>
              <a:ext cx="14" cy="2"/>
            </a:xfrm>
            <a:custGeom>
              <a:avLst/>
              <a:gdLst>
                <a:gd name="T0" fmla="*/ 14 w 14"/>
                <a:gd name="T1" fmla="*/ 2 h 2"/>
                <a:gd name="T2" fmla="*/ 0 w 14"/>
                <a:gd name="T3" fmla="*/ 2 h 2"/>
                <a:gd name="T4" fmla="*/ 0 w 14"/>
                <a:gd name="T5" fmla="*/ 0 h 2"/>
                <a:gd name="T6" fmla="*/ 14 w 14"/>
                <a:gd name="T7" fmla="*/ 0 h 2"/>
                <a:gd name="T8" fmla="*/ 14 w 14"/>
                <a:gd name="T9" fmla="*/ 0 h 2"/>
                <a:gd name="T10" fmla="*/ 14 w 14"/>
                <a:gd name="T11" fmla="*/ 2 h 2"/>
                <a:gd name="T12" fmla="*/ 14 w 14"/>
                <a:gd name="T13" fmla="*/ 2 h 2"/>
                <a:gd name="T14" fmla="*/ 14 w 14"/>
                <a:gd name="T15" fmla="*/ 2 h 2"/>
                <a:gd name="T16" fmla="*/ 14 w 14"/>
                <a:gd name="T17" fmla="*/ 2 h 2"/>
                <a:gd name="T18" fmla="*/ 14 w 14"/>
                <a:gd name="T19" fmla="*/ 2 h 2"/>
                <a:gd name="T20" fmla="*/ 14 w 14"/>
                <a:gd name="T21" fmla="*/ 2 h 2"/>
                <a:gd name="T22" fmla="*/ 14 w 14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2"/>
                <a:gd name="T38" fmla="*/ 14 w 14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2">
                  <a:moveTo>
                    <a:pt x="1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EDD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45" name="Rectangle 618"/>
            <p:cNvSpPr>
              <a:spLocks noChangeArrowheads="1"/>
            </p:cNvSpPr>
            <p:nvPr/>
          </p:nvSpPr>
          <p:spPr bwMode="auto">
            <a:xfrm>
              <a:off x="2307" y="2308"/>
              <a:ext cx="14" cy="2"/>
            </a:xfrm>
            <a:prstGeom prst="rect">
              <a:avLst/>
            </a:prstGeom>
            <a:solidFill>
              <a:srgbClr val="F0E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46" name="Freeform 619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47" name="Freeform 620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48" name="Rectangle 621"/>
            <p:cNvSpPr>
              <a:spLocks noChangeArrowheads="1"/>
            </p:cNvSpPr>
            <p:nvPr/>
          </p:nvSpPr>
          <p:spPr bwMode="auto">
            <a:xfrm>
              <a:off x="2307" y="2308"/>
              <a:ext cx="14" cy="1"/>
            </a:xfrm>
            <a:prstGeom prst="rect">
              <a:avLst/>
            </a:prstGeom>
            <a:solidFill>
              <a:srgbClr val="F0E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49" name="Freeform 622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50" name="Freeform 623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51" name="Freeform 624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52" name="Freeform 625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53" name="Freeform 626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54" name="Freeform 627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55" name="Freeform 628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56" name="Freeform 629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57" name="Freeform 630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58" name="Freeform 631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59" name="Freeform 632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60" name="Freeform 633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61" name="Freeform 634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62" name="Freeform 635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63" name="Freeform 636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64" name="Freeform 637"/>
            <p:cNvSpPr>
              <a:spLocks/>
            </p:cNvSpPr>
            <p:nvPr/>
          </p:nvSpPr>
          <p:spPr bwMode="auto">
            <a:xfrm>
              <a:off x="2307" y="2308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65" name="Freeform 638"/>
            <p:cNvSpPr>
              <a:spLocks/>
            </p:cNvSpPr>
            <p:nvPr/>
          </p:nvSpPr>
          <p:spPr bwMode="auto">
            <a:xfrm>
              <a:off x="2307" y="2305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0 w 14"/>
                <a:gd name="T3" fmla="*/ 3 h 3"/>
                <a:gd name="T4" fmla="*/ 0 w 14"/>
                <a:gd name="T5" fmla="*/ 0 h 3"/>
                <a:gd name="T6" fmla="*/ 14 w 14"/>
                <a:gd name="T7" fmla="*/ 0 h 3"/>
                <a:gd name="T8" fmla="*/ 14 w 14"/>
                <a:gd name="T9" fmla="*/ 0 h 3"/>
                <a:gd name="T10" fmla="*/ 14 w 14"/>
                <a:gd name="T11" fmla="*/ 0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14 w 14"/>
                <a:gd name="T21" fmla="*/ 3 h 3"/>
                <a:gd name="T22" fmla="*/ 14 w 14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3"/>
                <a:gd name="T38" fmla="*/ 14 w 14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3">
                  <a:moveTo>
                    <a:pt x="14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7E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66" name="Freeform 639"/>
            <p:cNvSpPr>
              <a:spLocks/>
            </p:cNvSpPr>
            <p:nvPr/>
          </p:nvSpPr>
          <p:spPr bwMode="auto">
            <a:xfrm>
              <a:off x="2307" y="2305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0 w 14"/>
                <a:gd name="T3" fmla="*/ 3 h 3"/>
                <a:gd name="T4" fmla="*/ 0 w 14"/>
                <a:gd name="T5" fmla="*/ 0 h 3"/>
                <a:gd name="T6" fmla="*/ 14 w 14"/>
                <a:gd name="T7" fmla="*/ 0 h 3"/>
                <a:gd name="T8" fmla="*/ 14 w 14"/>
                <a:gd name="T9" fmla="*/ 0 h 3"/>
                <a:gd name="T10" fmla="*/ 14 w 14"/>
                <a:gd name="T11" fmla="*/ 0 h 3"/>
                <a:gd name="T12" fmla="*/ 14 w 14"/>
                <a:gd name="T13" fmla="*/ 0 h 3"/>
                <a:gd name="T14" fmla="*/ 14 w 14"/>
                <a:gd name="T15" fmla="*/ 0 h 3"/>
                <a:gd name="T16" fmla="*/ 14 w 14"/>
                <a:gd name="T17" fmla="*/ 0 h 3"/>
                <a:gd name="T18" fmla="*/ 14 w 14"/>
                <a:gd name="T19" fmla="*/ 3 h 3"/>
                <a:gd name="T20" fmla="*/ 14 w 14"/>
                <a:gd name="T21" fmla="*/ 3 h 3"/>
                <a:gd name="T22" fmla="*/ 14 w 14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3"/>
                <a:gd name="T38" fmla="*/ 14 w 14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3">
                  <a:moveTo>
                    <a:pt x="14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7E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67" name="Freeform 640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68" name="Freeform 641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69" name="Freeform 642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70" name="Freeform 643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71" name="Freeform 644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72" name="Freeform 645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73" name="Freeform 646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74" name="Freeform 647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75" name="Freeform 648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76" name="Freeform 649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77" name="Freeform 650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78" name="Freeform 651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79" name="Freeform 652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80" name="Freeform 653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81" name="Freeform 654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82" name="Freeform 655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0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"/>
                <a:gd name="T23" fmla="*/ 14 w 14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83" name="Freeform 656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84" name="Freeform 657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85" name="Freeform 658"/>
            <p:cNvSpPr>
              <a:spLocks/>
            </p:cNvSpPr>
            <p:nvPr/>
          </p:nvSpPr>
          <p:spPr bwMode="auto">
            <a:xfrm>
              <a:off x="2307" y="2305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86" name="Freeform 659"/>
            <p:cNvSpPr>
              <a:spLocks/>
            </p:cNvSpPr>
            <p:nvPr/>
          </p:nvSpPr>
          <p:spPr bwMode="auto">
            <a:xfrm>
              <a:off x="2307" y="2303"/>
              <a:ext cx="14" cy="2"/>
            </a:xfrm>
            <a:custGeom>
              <a:avLst/>
              <a:gdLst>
                <a:gd name="T0" fmla="*/ 14 w 14"/>
                <a:gd name="T1" fmla="*/ 2 h 2"/>
                <a:gd name="T2" fmla="*/ 0 w 14"/>
                <a:gd name="T3" fmla="*/ 2 h 2"/>
                <a:gd name="T4" fmla="*/ 0 w 14"/>
                <a:gd name="T5" fmla="*/ 0 h 2"/>
                <a:gd name="T6" fmla="*/ 14 w 14"/>
                <a:gd name="T7" fmla="*/ 0 h 2"/>
                <a:gd name="T8" fmla="*/ 14 w 14"/>
                <a:gd name="T9" fmla="*/ 0 h 2"/>
                <a:gd name="T10" fmla="*/ 14 w 14"/>
                <a:gd name="T11" fmla="*/ 0 h 2"/>
                <a:gd name="T12" fmla="*/ 14 w 14"/>
                <a:gd name="T13" fmla="*/ 2 h 2"/>
                <a:gd name="T14" fmla="*/ 14 w 14"/>
                <a:gd name="T15" fmla="*/ 2 h 2"/>
                <a:gd name="T16" fmla="*/ 14 w 14"/>
                <a:gd name="T17" fmla="*/ 2 h 2"/>
                <a:gd name="T18" fmla="*/ 14 w 14"/>
                <a:gd name="T19" fmla="*/ 2 h 2"/>
                <a:gd name="T20" fmla="*/ 14 w 14"/>
                <a:gd name="T21" fmla="*/ 2 h 2"/>
                <a:gd name="T22" fmla="*/ 14 w 14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2"/>
                <a:gd name="T38" fmla="*/ 14 w 14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2">
                  <a:moveTo>
                    <a:pt x="1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87" name="Freeform 660"/>
            <p:cNvSpPr>
              <a:spLocks/>
            </p:cNvSpPr>
            <p:nvPr/>
          </p:nvSpPr>
          <p:spPr bwMode="auto">
            <a:xfrm>
              <a:off x="2307" y="2303"/>
              <a:ext cx="14" cy="2"/>
            </a:xfrm>
            <a:custGeom>
              <a:avLst/>
              <a:gdLst>
                <a:gd name="T0" fmla="*/ 14 w 14"/>
                <a:gd name="T1" fmla="*/ 2 h 2"/>
                <a:gd name="T2" fmla="*/ 0 w 14"/>
                <a:gd name="T3" fmla="*/ 2 h 2"/>
                <a:gd name="T4" fmla="*/ 0 w 14"/>
                <a:gd name="T5" fmla="*/ 0 h 2"/>
                <a:gd name="T6" fmla="*/ 14 w 14"/>
                <a:gd name="T7" fmla="*/ 0 h 2"/>
                <a:gd name="T8" fmla="*/ 14 w 14"/>
                <a:gd name="T9" fmla="*/ 0 h 2"/>
                <a:gd name="T10" fmla="*/ 14 w 14"/>
                <a:gd name="T11" fmla="*/ 0 h 2"/>
                <a:gd name="T12" fmla="*/ 14 w 14"/>
                <a:gd name="T13" fmla="*/ 0 h 2"/>
                <a:gd name="T14" fmla="*/ 14 w 14"/>
                <a:gd name="T15" fmla="*/ 0 h 2"/>
                <a:gd name="T16" fmla="*/ 14 w 14"/>
                <a:gd name="T17" fmla="*/ 0 h 2"/>
                <a:gd name="T18" fmla="*/ 14 w 14"/>
                <a:gd name="T19" fmla="*/ 0 h 2"/>
                <a:gd name="T20" fmla="*/ 14 w 14"/>
                <a:gd name="T21" fmla="*/ 2 h 2"/>
                <a:gd name="T22" fmla="*/ 14 w 14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2"/>
                <a:gd name="T38" fmla="*/ 14 w 14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2">
                  <a:moveTo>
                    <a:pt x="1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88" name="Freeform 661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89" name="Freeform 662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90" name="Freeform 663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91" name="Freeform 664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92" name="Freeform 665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93" name="Freeform 666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94" name="Freeform 667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95" name="Freeform 668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96" name="Freeform 669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97" name="Freeform 670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98" name="Freeform 671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99" name="Freeform 672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00" name="Freeform 673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01" name="Freeform 674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02" name="Freeform 675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AF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03" name="Freeform 676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04" name="Freeform 677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05" name="Freeform 678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06" name="Freeform 679"/>
            <p:cNvSpPr>
              <a:spLocks/>
            </p:cNvSpPr>
            <p:nvPr/>
          </p:nvSpPr>
          <p:spPr bwMode="auto">
            <a:xfrm>
              <a:off x="2307" y="2303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7E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07" name="Freeform 680"/>
            <p:cNvSpPr>
              <a:spLocks/>
            </p:cNvSpPr>
            <p:nvPr/>
          </p:nvSpPr>
          <p:spPr bwMode="auto">
            <a:xfrm>
              <a:off x="2307" y="2301"/>
              <a:ext cx="14" cy="2"/>
            </a:xfrm>
            <a:custGeom>
              <a:avLst/>
              <a:gdLst>
                <a:gd name="T0" fmla="*/ 14 w 14"/>
                <a:gd name="T1" fmla="*/ 2 h 2"/>
                <a:gd name="T2" fmla="*/ 0 w 14"/>
                <a:gd name="T3" fmla="*/ 2 h 2"/>
                <a:gd name="T4" fmla="*/ 0 w 14"/>
                <a:gd name="T5" fmla="*/ 0 h 2"/>
                <a:gd name="T6" fmla="*/ 14 w 14"/>
                <a:gd name="T7" fmla="*/ 0 h 2"/>
                <a:gd name="T8" fmla="*/ 14 w 14"/>
                <a:gd name="T9" fmla="*/ 0 h 2"/>
                <a:gd name="T10" fmla="*/ 14 w 14"/>
                <a:gd name="T11" fmla="*/ 0 h 2"/>
                <a:gd name="T12" fmla="*/ 14 w 14"/>
                <a:gd name="T13" fmla="*/ 2 h 2"/>
                <a:gd name="T14" fmla="*/ 14 w 14"/>
                <a:gd name="T15" fmla="*/ 2 h 2"/>
                <a:gd name="T16" fmla="*/ 14 w 14"/>
                <a:gd name="T17" fmla="*/ 2 h 2"/>
                <a:gd name="T18" fmla="*/ 14 w 14"/>
                <a:gd name="T19" fmla="*/ 2 h 2"/>
                <a:gd name="T20" fmla="*/ 14 w 14"/>
                <a:gd name="T21" fmla="*/ 2 h 2"/>
                <a:gd name="T22" fmla="*/ 14 w 14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2"/>
                <a:gd name="T38" fmla="*/ 14 w 14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2">
                  <a:moveTo>
                    <a:pt x="1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F7E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08" name="Freeform 681"/>
            <p:cNvSpPr>
              <a:spLocks/>
            </p:cNvSpPr>
            <p:nvPr/>
          </p:nvSpPr>
          <p:spPr bwMode="auto">
            <a:xfrm>
              <a:off x="2307" y="2301"/>
              <a:ext cx="14" cy="2"/>
            </a:xfrm>
            <a:custGeom>
              <a:avLst/>
              <a:gdLst>
                <a:gd name="T0" fmla="*/ 14 w 14"/>
                <a:gd name="T1" fmla="*/ 2 h 2"/>
                <a:gd name="T2" fmla="*/ 0 w 14"/>
                <a:gd name="T3" fmla="*/ 2 h 2"/>
                <a:gd name="T4" fmla="*/ 0 w 14"/>
                <a:gd name="T5" fmla="*/ 0 h 2"/>
                <a:gd name="T6" fmla="*/ 14 w 14"/>
                <a:gd name="T7" fmla="*/ 0 h 2"/>
                <a:gd name="T8" fmla="*/ 14 w 14"/>
                <a:gd name="T9" fmla="*/ 0 h 2"/>
                <a:gd name="T10" fmla="*/ 14 w 14"/>
                <a:gd name="T11" fmla="*/ 0 h 2"/>
                <a:gd name="T12" fmla="*/ 14 w 14"/>
                <a:gd name="T13" fmla="*/ 0 h 2"/>
                <a:gd name="T14" fmla="*/ 14 w 14"/>
                <a:gd name="T15" fmla="*/ 0 h 2"/>
                <a:gd name="T16" fmla="*/ 14 w 14"/>
                <a:gd name="T17" fmla="*/ 0 h 2"/>
                <a:gd name="T18" fmla="*/ 14 w 14"/>
                <a:gd name="T19" fmla="*/ 0 h 2"/>
                <a:gd name="T20" fmla="*/ 14 w 14"/>
                <a:gd name="T21" fmla="*/ 0 h 2"/>
                <a:gd name="T22" fmla="*/ 14 w 14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2"/>
                <a:gd name="T38" fmla="*/ 14 w 14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2">
                  <a:moveTo>
                    <a:pt x="1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F7EF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09" name="Freeform 682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10" name="Freeform 683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11" name="Freeform 684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12" name="Freeform 685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13" name="Freeform 686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14" name="Freeform 687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15" name="Freeform 688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E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16" name="Freeform 689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17" name="Freeform 690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18" name="Freeform 691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19" name="Freeform 692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20" name="Freeform 693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21" name="Freeform 694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E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22" name="Freeform 695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23" name="Freeform 696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24" name="Freeform 697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25" name="Freeform 698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0 h 1"/>
                <a:gd name="T8" fmla="*/ 14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26" name="Freeform 699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2 w 14"/>
                <a:gd name="T7" fmla="*/ 0 h 1"/>
                <a:gd name="T8" fmla="*/ 12 w 14"/>
                <a:gd name="T9" fmla="*/ 0 h 1"/>
                <a:gd name="T10" fmla="*/ 14 w 14"/>
                <a:gd name="T11" fmla="*/ 0 h 1"/>
                <a:gd name="T12" fmla="*/ 14 w 14"/>
                <a:gd name="T13" fmla="*/ 0 h 1"/>
                <a:gd name="T14" fmla="*/ 14 w 14"/>
                <a:gd name="T15" fmla="*/ 0 h 1"/>
                <a:gd name="T16" fmla="*/ 14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27" name="Freeform 700"/>
            <p:cNvSpPr>
              <a:spLocks/>
            </p:cNvSpPr>
            <p:nvPr/>
          </p:nvSpPr>
          <p:spPr bwMode="auto">
            <a:xfrm>
              <a:off x="2307" y="2301"/>
              <a:ext cx="14" cy="1"/>
            </a:xfrm>
            <a:custGeom>
              <a:avLst/>
              <a:gdLst>
                <a:gd name="T0" fmla="*/ 14 w 14"/>
                <a:gd name="T1" fmla="*/ 0 h 1"/>
                <a:gd name="T2" fmla="*/ 0 w 14"/>
                <a:gd name="T3" fmla="*/ 0 h 1"/>
                <a:gd name="T4" fmla="*/ 0 w 14"/>
                <a:gd name="T5" fmla="*/ 0 h 1"/>
                <a:gd name="T6" fmla="*/ 12 w 14"/>
                <a:gd name="T7" fmla="*/ 0 h 1"/>
                <a:gd name="T8" fmla="*/ 12 w 14"/>
                <a:gd name="T9" fmla="*/ 0 h 1"/>
                <a:gd name="T10" fmla="*/ 12 w 14"/>
                <a:gd name="T11" fmla="*/ 0 h 1"/>
                <a:gd name="T12" fmla="*/ 12 w 14"/>
                <a:gd name="T13" fmla="*/ 0 h 1"/>
                <a:gd name="T14" fmla="*/ 12 w 14"/>
                <a:gd name="T15" fmla="*/ 0 h 1"/>
                <a:gd name="T16" fmla="*/ 12 w 14"/>
                <a:gd name="T17" fmla="*/ 0 h 1"/>
                <a:gd name="T18" fmla="*/ 14 w 14"/>
                <a:gd name="T19" fmla="*/ 0 h 1"/>
                <a:gd name="T20" fmla="*/ 14 w 14"/>
                <a:gd name="T21" fmla="*/ 0 h 1"/>
                <a:gd name="T22" fmla="*/ 14 w 14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"/>
                <a:gd name="T38" fmla="*/ 14 w 14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">
                  <a:moveTo>
                    <a:pt x="14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0E1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28" name="Freeform 701"/>
            <p:cNvSpPr>
              <a:spLocks/>
            </p:cNvSpPr>
            <p:nvPr/>
          </p:nvSpPr>
          <p:spPr bwMode="auto">
            <a:xfrm>
              <a:off x="2307" y="2298"/>
              <a:ext cx="12" cy="3"/>
            </a:xfrm>
            <a:custGeom>
              <a:avLst/>
              <a:gdLst>
                <a:gd name="T0" fmla="*/ 12 w 12"/>
                <a:gd name="T1" fmla="*/ 3 h 3"/>
                <a:gd name="T2" fmla="*/ 0 w 12"/>
                <a:gd name="T3" fmla="*/ 3 h 3"/>
                <a:gd name="T4" fmla="*/ 0 w 12"/>
                <a:gd name="T5" fmla="*/ 0 h 3"/>
                <a:gd name="T6" fmla="*/ 12 w 12"/>
                <a:gd name="T7" fmla="*/ 0 h 3"/>
                <a:gd name="T8" fmla="*/ 12 w 12"/>
                <a:gd name="T9" fmla="*/ 0 h 3"/>
                <a:gd name="T10" fmla="*/ 12 w 12"/>
                <a:gd name="T11" fmla="*/ 0 h 3"/>
                <a:gd name="T12" fmla="*/ 12 w 12"/>
                <a:gd name="T13" fmla="*/ 0 h 3"/>
                <a:gd name="T14" fmla="*/ 12 w 12"/>
                <a:gd name="T15" fmla="*/ 3 h 3"/>
                <a:gd name="T16" fmla="*/ 12 w 12"/>
                <a:gd name="T17" fmla="*/ 3 h 3"/>
                <a:gd name="T18" fmla="*/ 12 w 12"/>
                <a:gd name="T19" fmla="*/ 3 h 3"/>
                <a:gd name="T20" fmla="*/ 12 w 12"/>
                <a:gd name="T21" fmla="*/ 3 h 3"/>
                <a:gd name="T22" fmla="*/ 12 w 12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3"/>
                <a:gd name="T38" fmla="*/ 12 w 12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3">
                  <a:moveTo>
                    <a:pt x="12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F0E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29" name="Freeform 702"/>
            <p:cNvSpPr>
              <a:spLocks/>
            </p:cNvSpPr>
            <p:nvPr/>
          </p:nvSpPr>
          <p:spPr bwMode="auto">
            <a:xfrm>
              <a:off x="2307" y="2298"/>
              <a:ext cx="12" cy="3"/>
            </a:xfrm>
            <a:custGeom>
              <a:avLst/>
              <a:gdLst>
                <a:gd name="T0" fmla="*/ 12 w 12"/>
                <a:gd name="T1" fmla="*/ 3 h 3"/>
                <a:gd name="T2" fmla="*/ 0 w 12"/>
                <a:gd name="T3" fmla="*/ 3 h 3"/>
                <a:gd name="T4" fmla="*/ 0 w 12"/>
                <a:gd name="T5" fmla="*/ 0 h 3"/>
                <a:gd name="T6" fmla="*/ 12 w 12"/>
                <a:gd name="T7" fmla="*/ 0 h 3"/>
                <a:gd name="T8" fmla="*/ 12 w 12"/>
                <a:gd name="T9" fmla="*/ 0 h 3"/>
                <a:gd name="T10" fmla="*/ 12 w 12"/>
                <a:gd name="T11" fmla="*/ 0 h 3"/>
                <a:gd name="T12" fmla="*/ 12 w 12"/>
                <a:gd name="T13" fmla="*/ 0 h 3"/>
                <a:gd name="T14" fmla="*/ 12 w 12"/>
                <a:gd name="T15" fmla="*/ 0 h 3"/>
                <a:gd name="T16" fmla="*/ 12 w 12"/>
                <a:gd name="T17" fmla="*/ 0 h 3"/>
                <a:gd name="T18" fmla="*/ 12 w 12"/>
                <a:gd name="T19" fmla="*/ 0 h 3"/>
                <a:gd name="T20" fmla="*/ 12 w 12"/>
                <a:gd name="T21" fmla="*/ 0 h 3"/>
                <a:gd name="T22" fmla="*/ 12 w 12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3"/>
                <a:gd name="T38" fmla="*/ 12 w 12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3">
                  <a:moveTo>
                    <a:pt x="12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ED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30" name="Freeform 703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DD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31" name="Freeform 704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DD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32" name="Freeform 705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DD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33" name="Freeform 706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DD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34" name="Freeform 707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DD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35" name="Freeform 708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36" name="Freeform 709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37" name="Freeform 710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38" name="Freeform 711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39" name="Freeform 712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40" name="Freeform 713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41" name="Freeform 714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BD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42" name="Freeform 715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43" name="Freeform 716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44" name="Freeform 717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45" name="Freeform 718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46" name="Freeform 719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8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47" name="Freeform 720"/>
            <p:cNvSpPr>
              <a:spLocks/>
            </p:cNvSpPr>
            <p:nvPr/>
          </p:nvSpPr>
          <p:spPr bwMode="auto">
            <a:xfrm>
              <a:off x="2307" y="229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48" name="Freeform 721"/>
            <p:cNvSpPr>
              <a:spLocks/>
            </p:cNvSpPr>
            <p:nvPr/>
          </p:nvSpPr>
          <p:spPr bwMode="auto">
            <a:xfrm>
              <a:off x="2307" y="2296"/>
              <a:ext cx="12" cy="2"/>
            </a:xfrm>
            <a:custGeom>
              <a:avLst/>
              <a:gdLst>
                <a:gd name="T0" fmla="*/ 12 w 12"/>
                <a:gd name="T1" fmla="*/ 2 h 2"/>
                <a:gd name="T2" fmla="*/ 0 w 12"/>
                <a:gd name="T3" fmla="*/ 2 h 2"/>
                <a:gd name="T4" fmla="*/ 0 w 12"/>
                <a:gd name="T5" fmla="*/ 0 h 2"/>
                <a:gd name="T6" fmla="*/ 12 w 12"/>
                <a:gd name="T7" fmla="*/ 0 h 2"/>
                <a:gd name="T8" fmla="*/ 12 w 12"/>
                <a:gd name="T9" fmla="*/ 2 h 2"/>
                <a:gd name="T10" fmla="*/ 12 w 12"/>
                <a:gd name="T11" fmla="*/ 2 h 2"/>
                <a:gd name="T12" fmla="*/ 12 w 12"/>
                <a:gd name="T13" fmla="*/ 2 h 2"/>
                <a:gd name="T14" fmla="*/ 12 w 12"/>
                <a:gd name="T15" fmla="*/ 2 h 2"/>
                <a:gd name="T16" fmla="*/ 12 w 12"/>
                <a:gd name="T17" fmla="*/ 2 h 2"/>
                <a:gd name="T18" fmla="*/ 12 w 12"/>
                <a:gd name="T19" fmla="*/ 2 h 2"/>
                <a:gd name="T20" fmla="*/ 12 w 12"/>
                <a:gd name="T21" fmla="*/ 2 h 2"/>
                <a:gd name="T22" fmla="*/ 12 w 12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2"/>
                <a:gd name="T38" fmla="*/ 12 w 12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2">
                  <a:moveTo>
                    <a:pt x="1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E5C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49" name="Freeform 722"/>
            <p:cNvSpPr>
              <a:spLocks/>
            </p:cNvSpPr>
            <p:nvPr/>
          </p:nvSpPr>
          <p:spPr bwMode="auto">
            <a:xfrm>
              <a:off x="2307" y="2296"/>
              <a:ext cx="12" cy="2"/>
            </a:xfrm>
            <a:custGeom>
              <a:avLst/>
              <a:gdLst>
                <a:gd name="T0" fmla="*/ 12 w 12"/>
                <a:gd name="T1" fmla="*/ 2 h 2"/>
                <a:gd name="T2" fmla="*/ 0 w 12"/>
                <a:gd name="T3" fmla="*/ 2 h 2"/>
                <a:gd name="T4" fmla="*/ 0 w 12"/>
                <a:gd name="T5" fmla="*/ 0 h 2"/>
                <a:gd name="T6" fmla="*/ 12 w 12"/>
                <a:gd name="T7" fmla="*/ 0 h 2"/>
                <a:gd name="T8" fmla="*/ 12 w 12"/>
                <a:gd name="T9" fmla="*/ 0 h 2"/>
                <a:gd name="T10" fmla="*/ 12 w 12"/>
                <a:gd name="T11" fmla="*/ 0 h 2"/>
                <a:gd name="T12" fmla="*/ 12 w 12"/>
                <a:gd name="T13" fmla="*/ 0 h 2"/>
                <a:gd name="T14" fmla="*/ 12 w 12"/>
                <a:gd name="T15" fmla="*/ 0 h 2"/>
                <a:gd name="T16" fmla="*/ 12 w 12"/>
                <a:gd name="T17" fmla="*/ 2 h 2"/>
                <a:gd name="T18" fmla="*/ 12 w 12"/>
                <a:gd name="T19" fmla="*/ 2 h 2"/>
                <a:gd name="T20" fmla="*/ 12 w 12"/>
                <a:gd name="T21" fmla="*/ 2 h 2"/>
                <a:gd name="T22" fmla="*/ 12 w 12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2"/>
                <a:gd name="T38" fmla="*/ 12 w 12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2">
                  <a:moveTo>
                    <a:pt x="1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E5C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50" name="Freeform 723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51" name="Freeform 724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52" name="Freeform 725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53" name="Freeform 726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C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54" name="Freeform 727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55" name="Freeform 728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56" name="Freeform 729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57" name="Freeform 730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58" name="Freeform 731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59" name="Freeform 732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60" name="Freeform 733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61" name="Freeform 734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62" name="Freeform 735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9 w 12"/>
                <a:gd name="T7" fmla="*/ 0 h 1"/>
                <a:gd name="T8" fmla="*/ 12 w 12"/>
                <a:gd name="T9" fmla="*/ 0 h 1"/>
                <a:gd name="T10" fmla="*/ 12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63" name="Freeform 736"/>
            <p:cNvSpPr>
              <a:spLocks/>
            </p:cNvSpPr>
            <p:nvPr/>
          </p:nvSpPr>
          <p:spPr bwMode="auto">
            <a:xfrm>
              <a:off x="2307" y="2296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9 w 12"/>
                <a:gd name="T7" fmla="*/ 0 h 1"/>
                <a:gd name="T8" fmla="*/ 9 w 12"/>
                <a:gd name="T9" fmla="*/ 0 h 1"/>
                <a:gd name="T10" fmla="*/ 9 w 12"/>
                <a:gd name="T11" fmla="*/ 0 h 1"/>
                <a:gd name="T12" fmla="*/ 9 w 12"/>
                <a:gd name="T13" fmla="*/ 0 h 1"/>
                <a:gd name="T14" fmla="*/ 9 w 12"/>
                <a:gd name="T15" fmla="*/ 0 h 1"/>
                <a:gd name="T16" fmla="*/ 12 w 12"/>
                <a:gd name="T17" fmla="*/ 0 h 1"/>
                <a:gd name="T18" fmla="*/ 12 w 12"/>
                <a:gd name="T19" fmla="*/ 0 h 1"/>
                <a:gd name="T20" fmla="*/ 12 w 12"/>
                <a:gd name="T21" fmla="*/ 0 h 1"/>
                <a:gd name="T22" fmla="*/ 12 w 1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"/>
                <a:gd name="T38" fmla="*/ 12 w 1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">
                  <a:moveTo>
                    <a:pt x="12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C1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64" name="Freeform 737"/>
            <p:cNvSpPr>
              <a:spLocks/>
            </p:cNvSpPr>
            <p:nvPr/>
          </p:nvSpPr>
          <p:spPr bwMode="auto">
            <a:xfrm>
              <a:off x="2307" y="2296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C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65" name="Freeform 738"/>
            <p:cNvSpPr>
              <a:spLocks/>
            </p:cNvSpPr>
            <p:nvPr/>
          </p:nvSpPr>
          <p:spPr bwMode="auto">
            <a:xfrm>
              <a:off x="2307" y="2296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C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66" name="Freeform 739"/>
            <p:cNvSpPr>
              <a:spLocks/>
            </p:cNvSpPr>
            <p:nvPr/>
          </p:nvSpPr>
          <p:spPr bwMode="auto">
            <a:xfrm>
              <a:off x="2307" y="2296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C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67" name="Freeform 740"/>
            <p:cNvSpPr>
              <a:spLocks/>
            </p:cNvSpPr>
            <p:nvPr/>
          </p:nvSpPr>
          <p:spPr bwMode="auto">
            <a:xfrm>
              <a:off x="2307" y="2296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EB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68" name="Freeform 741"/>
            <p:cNvSpPr>
              <a:spLocks/>
            </p:cNvSpPr>
            <p:nvPr/>
          </p:nvSpPr>
          <p:spPr bwMode="auto">
            <a:xfrm>
              <a:off x="2307" y="2296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EB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69" name="Freeform 742"/>
            <p:cNvSpPr>
              <a:spLocks/>
            </p:cNvSpPr>
            <p:nvPr/>
          </p:nvSpPr>
          <p:spPr bwMode="auto">
            <a:xfrm>
              <a:off x="2307" y="2294"/>
              <a:ext cx="9" cy="2"/>
            </a:xfrm>
            <a:custGeom>
              <a:avLst/>
              <a:gdLst>
                <a:gd name="T0" fmla="*/ 9 w 9"/>
                <a:gd name="T1" fmla="*/ 2 h 2"/>
                <a:gd name="T2" fmla="*/ 0 w 9"/>
                <a:gd name="T3" fmla="*/ 2 h 2"/>
                <a:gd name="T4" fmla="*/ 0 w 9"/>
                <a:gd name="T5" fmla="*/ 0 h 2"/>
                <a:gd name="T6" fmla="*/ 9 w 9"/>
                <a:gd name="T7" fmla="*/ 0 h 2"/>
                <a:gd name="T8" fmla="*/ 9 w 9"/>
                <a:gd name="T9" fmla="*/ 2 h 2"/>
                <a:gd name="T10" fmla="*/ 9 w 9"/>
                <a:gd name="T11" fmla="*/ 2 h 2"/>
                <a:gd name="T12" fmla="*/ 9 w 9"/>
                <a:gd name="T13" fmla="*/ 2 h 2"/>
                <a:gd name="T14" fmla="*/ 9 w 9"/>
                <a:gd name="T15" fmla="*/ 2 h 2"/>
                <a:gd name="T16" fmla="*/ 9 w 9"/>
                <a:gd name="T17" fmla="*/ 2 h 2"/>
                <a:gd name="T18" fmla="*/ 9 w 9"/>
                <a:gd name="T19" fmla="*/ 2 h 2"/>
                <a:gd name="T20" fmla="*/ 9 w 9"/>
                <a:gd name="T21" fmla="*/ 2 h 2"/>
                <a:gd name="T22" fmla="*/ 9 w 9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2"/>
                <a:gd name="T38" fmla="*/ 9 w 9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2">
                  <a:moveTo>
                    <a:pt x="9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DEB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70" name="Freeform 743"/>
            <p:cNvSpPr>
              <a:spLocks/>
            </p:cNvSpPr>
            <p:nvPr/>
          </p:nvSpPr>
          <p:spPr bwMode="auto">
            <a:xfrm>
              <a:off x="2307" y="2294"/>
              <a:ext cx="9" cy="2"/>
            </a:xfrm>
            <a:custGeom>
              <a:avLst/>
              <a:gdLst>
                <a:gd name="T0" fmla="*/ 9 w 9"/>
                <a:gd name="T1" fmla="*/ 2 h 2"/>
                <a:gd name="T2" fmla="*/ 0 w 9"/>
                <a:gd name="T3" fmla="*/ 2 h 2"/>
                <a:gd name="T4" fmla="*/ 0 w 9"/>
                <a:gd name="T5" fmla="*/ 0 h 2"/>
                <a:gd name="T6" fmla="*/ 9 w 9"/>
                <a:gd name="T7" fmla="*/ 0 h 2"/>
                <a:gd name="T8" fmla="*/ 9 w 9"/>
                <a:gd name="T9" fmla="*/ 0 h 2"/>
                <a:gd name="T10" fmla="*/ 9 w 9"/>
                <a:gd name="T11" fmla="*/ 0 h 2"/>
                <a:gd name="T12" fmla="*/ 9 w 9"/>
                <a:gd name="T13" fmla="*/ 0 h 2"/>
                <a:gd name="T14" fmla="*/ 9 w 9"/>
                <a:gd name="T15" fmla="*/ 0 h 2"/>
                <a:gd name="T16" fmla="*/ 9 w 9"/>
                <a:gd name="T17" fmla="*/ 2 h 2"/>
                <a:gd name="T18" fmla="*/ 9 w 9"/>
                <a:gd name="T19" fmla="*/ 2 h 2"/>
                <a:gd name="T20" fmla="*/ 9 w 9"/>
                <a:gd name="T21" fmla="*/ 2 h 2"/>
                <a:gd name="T22" fmla="*/ 9 w 9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2"/>
                <a:gd name="T38" fmla="*/ 9 w 9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2">
                  <a:moveTo>
                    <a:pt x="9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DE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71" name="Freeform 744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E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72" name="Freeform 745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EB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73" name="Freeform 746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74" name="Freeform 747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75" name="Freeform 748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76" name="Freeform 749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77" name="Freeform 750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78" name="Freeform 751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79" name="Freeform 752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80" name="Freeform 753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9B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81" name="Freeform 754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9B3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82" name="Freeform 755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9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9B3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83" name="Freeform 756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7 w 9"/>
                <a:gd name="T7" fmla="*/ 0 h 1"/>
                <a:gd name="T8" fmla="*/ 7 w 9"/>
                <a:gd name="T9" fmla="*/ 0 h 1"/>
                <a:gd name="T10" fmla="*/ 7 w 9"/>
                <a:gd name="T11" fmla="*/ 0 h 1"/>
                <a:gd name="T12" fmla="*/ 7 w 9"/>
                <a:gd name="T13" fmla="*/ 0 h 1"/>
                <a:gd name="T14" fmla="*/ 9 w 9"/>
                <a:gd name="T15" fmla="*/ 0 h 1"/>
                <a:gd name="T16" fmla="*/ 9 w 9"/>
                <a:gd name="T17" fmla="*/ 0 h 1"/>
                <a:gd name="T18" fmla="*/ 9 w 9"/>
                <a:gd name="T19" fmla="*/ 0 h 1"/>
                <a:gd name="T20" fmla="*/ 9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9B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84" name="Freeform 757"/>
            <p:cNvSpPr>
              <a:spLocks/>
            </p:cNvSpPr>
            <p:nvPr/>
          </p:nvSpPr>
          <p:spPr bwMode="auto">
            <a:xfrm>
              <a:off x="2307" y="2294"/>
              <a:ext cx="9" cy="1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0 w 9"/>
                <a:gd name="T5" fmla="*/ 0 h 1"/>
                <a:gd name="T6" fmla="*/ 7 w 9"/>
                <a:gd name="T7" fmla="*/ 0 h 1"/>
                <a:gd name="T8" fmla="*/ 7 w 9"/>
                <a:gd name="T9" fmla="*/ 0 h 1"/>
                <a:gd name="T10" fmla="*/ 7 w 9"/>
                <a:gd name="T11" fmla="*/ 0 h 1"/>
                <a:gd name="T12" fmla="*/ 7 w 9"/>
                <a:gd name="T13" fmla="*/ 0 h 1"/>
                <a:gd name="T14" fmla="*/ 7 w 9"/>
                <a:gd name="T15" fmla="*/ 0 h 1"/>
                <a:gd name="T16" fmla="*/ 7 w 9"/>
                <a:gd name="T17" fmla="*/ 0 h 1"/>
                <a:gd name="T18" fmla="*/ 7 w 9"/>
                <a:gd name="T19" fmla="*/ 0 h 1"/>
                <a:gd name="T20" fmla="*/ 7 w 9"/>
                <a:gd name="T21" fmla="*/ 0 h 1"/>
                <a:gd name="T22" fmla="*/ 9 w 9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"/>
                <a:gd name="T38" fmla="*/ 9 w 9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">
                  <a:moveTo>
                    <a:pt x="9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9B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85" name="Freeform 758"/>
            <p:cNvSpPr>
              <a:spLocks/>
            </p:cNvSpPr>
            <p:nvPr/>
          </p:nvSpPr>
          <p:spPr bwMode="auto">
            <a:xfrm>
              <a:off x="2307" y="2294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9B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86" name="Freeform 759"/>
            <p:cNvSpPr>
              <a:spLocks/>
            </p:cNvSpPr>
            <p:nvPr/>
          </p:nvSpPr>
          <p:spPr bwMode="auto">
            <a:xfrm>
              <a:off x="2307" y="2294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6A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87" name="Freeform 760"/>
            <p:cNvSpPr>
              <a:spLocks/>
            </p:cNvSpPr>
            <p:nvPr/>
          </p:nvSpPr>
          <p:spPr bwMode="auto">
            <a:xfrm>
              <a:off x="2307" y="2294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6A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88" name="Freeform 761"/>
            <p:cNvSpPr>
              <a:spLocks/>
            </p:cNvSpPr>
            <p:nvPr/>
          </p:nvSpPr>
          <p:spPr bwMode="auto">
            <a:xfrm>
              <a:off x="2307" y="2294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6A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89" name="Freeform 762"/>
            <p:cNvSpPr>
              <a:spLocks/>
            </p:cNvSpPr>
            <p:nvPr/>
          </p:nvSpPr>
          <p:spPr bwMode="auto">
            <a:xfrm>
              <a:off x="2307" y="2294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6A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90" name="Freeform 763"/>
            <p:cNvSpPr>
              <a:spLocks/>
            </p:cNvSpPr>
            <p:nvPr/>
          </p:nvSpPr>
          <p:spPr bwMode="auto">
            <a:xfrm>
              <a:off x="2307" y="2291"/>
              <a:ext cx="7" cy="3"/>
            </a:xfrm>
            <a:custGeom>
              <a:avLst/>
              <a:gdLst>
                <a:gd name="T0" fmla="*/ 7 w 7"/>
                <a:gd name="T1" fmla="*/ 3 h 3"/>
                <a:gd name="T2" fmla="*/ 0 w 7"/>
                <a:gd name="T3" fmla="*/ 3 h 3"/>
                <a:gd name="T4" fmla="*/ 0 w 7"/>
                <a:gd name="T5" fmla="*/ 0 h 3"/>
                <a:gd name="T6" fmla="*/ 7 w 7"/>
                <a:gd name="T7" fmla="*/ 0 h 3"/>
                <a:gd name="T8" fmla="*/ 7 w 7"/>
                <a:gd name="T9" fmla="*/ 0 h 3"/>
                <a:gd name="T10" fmla="*/ 7 w 7"/>
                <a:gd name="T11" fmla="*/ 3 h 3"/>
                <a:gd name="T12" fmla="*/ 7 w 7"/>
                <a:gd name="T13" fmla="*/ 3 h 3"/>
                <a:gd name="T14" fmla="*/ 7 w 7"/>
                <a:gd name="T15" fmla="*/ 3 h 3"/>
                <a:gd name="T16" fmla="*/ 7 w 7"/>
                <a:gd name="T17" fmla="*/ 3 h 3"/>
                <a:gd name="T18" fmla="*/ 7 w 7"/>
                <a:gd name="T19" fmla="*/ 3 h 3"/>
                <a:gd name="T20" fmla="*/ 7 w 7"/>
                <a:gd name="T21" fmla="*/ 3 h 3"/>
                <a:gd name="T22" fmla="*/ 7 w 7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3"/>
                <a:gd name="T38" fmla="*/ 7 w 7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3">
                  <a:moveTo>
                    <a:pt x="7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6A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91" name="Freeform 764"/>
            <p:cNvSpPr>
              <a:spLocks/>
            </p:cNvSpPr>
            <p:nvPr/>
          </p:nvSpPr>
          <p:spPr bwMode="auto">
            <a:xfrm>
              <a:off x="2307" y="2291"/>
              <a:ext cx="7" cy="3"/>
            </a:xfrm>
            <a:custGeom>
              <a:avLst/>
              <a:gdLst>
                <a:gd name="T0" fmla="*/ 7 w 7"/>
                <a:gd name="T1" fmla="*/ 3 h 3"/>
                <a:gd name="T2" fmla="*/ 0 w 7"/>
                <a:gd name="T3" fmla="*/ 3 h 3"/>
                <a:gd name="T4" fmla="*/ 0 w 7"/>
                <a:gd name="T5" fmla="*/ 0 h 3"/>
                <a:gd name="T6" fmla="*/ 7 w 7"/>
                <a:gd name="T7" fmla="*/ 0 h 3"/>
                <a:gd name="T8" fmla="*/ 7 w 7"/>
                <a:gd name="T9" fmla="*/ 0 h 3"/>
                <a:gd name="T10" fmla="*/ 7 w 7"/>
                <a:gd name="T11" fmla="*/ 0 h 3"/>
                <a:gd name="T12" fmla="*/ 7 w 7"/>
                <a:gd name="T13" fmla="*/ 0 h 3"/>
                <a:gd name="T14" fmla="*/ 7 w 7"/>
                <a:gd name="T15" fmla="*/ 0 h 3"/>
                <a:gd name="T16" fmla="*/ 7 w 7"/>
                <a:gd name="T17" fmla="*/ 0 h 3"/>
                <a:gd name="T18" fmla="*/ 7 w 7"/>
                <a:gd name="T19" fmla="*/ 3 h 3"/>
                <a:gd name="T20" fmla="*/ 7 w 7"/>
                <a:gd name="T21" fmla="*/ 3 h 3"/>
                <a:gd name="T22" fmla="*/ 7 w 7"/>
                <a:gd name="T23" fmla="*/ 3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3"/>
                <a:gd name="T38" fmla="*/ 7 w 7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3">
                  <a:moveTo>
                    <a:pt x="7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6A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92" name="Freeform 765"/>
            <p:cNvSpPr>
              <a:spLocks/>
            </p:cNvSpPr>
            <p:nvPr/>
          </p:nvSpPr>
          <p:spPr bwMode="auto">
            <a:xfrm>
              <a:off x="2307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6AD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93" name="Freeform 766"/>
            <p:cNvSpPr>
              <a:spLocks/>
            </p:cNvSpPr>
            <p:nvPr/>
          </p:nvSpPr>
          <p:spPr bwMode="auto">
            <a:xfrm>
              <a:off x="2307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94" name="Freeform 767"/>
            <p:cNvSpPr>
              <a:spLocks/>
            </p:cNvSpPr>
            <p:nvPr/>
          </p:nvSpPr>
          <p:spPr bwMode="auto">
            <a:xfrm>
              <a:off x="2307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95" name="Freeform 768"/>
            <p:cNvSpPr>
              <a:spLocks/>
            </p:cNvSpPr>
            <p:nvPr/>
          </p:nvSpPr>
          <p:spPr bwMode="auto">
            <a:xfrm>
              <a:off x="2307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96" name="Freeform 769"/>
            <p:cNvSpPr>
              <a:spLocks/>
            </p:cNvSpPr>
            <p:nvPr/>
          </p:nvSpPr>
          <p:spPr bwMode="auto">
            <a:xfrm>
              <a:off x="2307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5 w 7"/>
                <a:gd name="T7" fmla="*/ 0 h 1"/>
                <a:gd name="T8" fmla="*/ 5 w 7"/>
                <a:gd name="T9" fmla="*/ 0 h 1"/>
                <a:gd name="T10" fmla="*/ 5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97" name="Freeform 770"/>
            <p:cNvSpPr>
              <a:spLocks/>
            </p:cNvSpPr>
            <p:nvPr/>
          </p:nvSpPr>
          <p:spPr bwMode="auto">
            <a:xfrm>
              <a:off x="2307" y="2291"/>
              <a:ext cx="7" cy="1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0 h 1"/>
                <a:gd name="T4" fmla="*/ 0 w 7"/>
                <a:gd name="T5" fmla="*/ 0 h 1"/>
                <a:gd name="T6" fmla="*/ 5 w 7"/>
                <a:gd name="T7" fmla="*/ 0 h 1"/>
                <a:gd name="T8" fmla="*/ 5 w 7"/>
                <a:gd name="T9" fmla="*/ 0 h 1"/>
                <a:gd name="T10" fmla="*/ 5 w 7"/>
                <a:gd name="T11" fmla="*/ 0 h 1"/>
                <a:gd name="T12" fmla="*/ 5 w 7"/>
                <a:gd name="T13" fmla="*/ 0 h 1"/>
                <a:gd name="T14" fmla="*/ 5 w 7"/>
                <a:gd name="T15" fmla="*/ 0 h 1"/>
                <a:gd name="T16" fmla="*/ 5 w 7"/>
                <a:gd name="T17" fmla="*/ 0 h 1"/>
                <a:gd name="T18" fmla="*/ 5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"/>
                <a:gd name="T38" fmla="*/ 7 w 7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">
                  <a:moveTo>
                    <a:pt x="7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A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98" name="Freeform 771"/>
            <p:cNvSpPr>
              <a:spLocks/>
            </p:cNvSpPr>
            <p:nvPr/>
          </p:nvSpPr>
          <p:spPr bwMode="auto">
            <a:xfrm>
              <a:off x="2307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5 w 5"/>
                <a:gd name="T7" fmla="*/ 0 h 1"/>
                <a:gd name="T8" fmla="*/ 5 w 5"/>
                <a:gd name="T9" fmla="*/ 0 h 1"/>
                <a:gd name="T10" fmla="*/ 5 w 5"/>
                <a:gd name="T11" fmla="*/ 0 h 1"/>
                <a:gd name="T12" fmla="*/ 5 w 5"/>
                <a:gd name="T13" fmla="*/ 0 h 1"/>
                <a:gd name="T14" fmla="*/ 5 w 5"/>
                <a:gd name="T15" fmla="*/ 0 h 1"/>
                <a:gd name="T16" fmla="*/ 5 w 5"/>
                <a:gd name="T17" fmla="*/ 0 h 1"/>
                <a:gd name="T18" fmla="*/ 5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4A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99" name="Freeform 772"/>
            <p:cNvSpPr>
              <a:spLocks/>
            </p:cNvSpPr>
            <p:nvPr/>
          </p:nvSpPr>
          <p:spPr bwMode="auto">
            <a:xfrm>
              <a:off x="2307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5 w 5"/>
                <a:gd name="T7" fmla="*/ 0 h 1"/>
                <a:gd name="T8" fmla="*/ 5 w 5"/>
                <a:gd name="T9" fmla="*/ 0 h 1"/>
                <a:gd name="T10" fmla="*/ 5 w 5"/>
                <a:gd name="T11" fmla="*/ 0 h 1"/>
                <a:gd name="T12" fmla="*/ 5 w 5"/>
                <a:gd name="T13" fmla="*/ 0 h 1"/>
                <a:gd name="T14" fmla="*/ 5 w 5"/>
                <a:gd name="T15" fmla="*/ 0 h 1"/>
                <a:gd name="T16" fmla="*/ 5 w 5"/>
                <a:gd name="T17" fmla="*/ 0 h 1"/>
                <a:gd name="T18" fmla="*/ 5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00" name="Freeform 773"/>
            <p:cNvSpPr>
              <a:spLocks/>
            </p:cNvSpPr>
            <p:nvPr/>
          </p:nvSpPr>
          <p:spPr bwMode="auto">
            <a:xfrm>
              <a:off x="2307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5 w 5"/>
                <a:gd name="T7" fmla="*/ 0 h 1"/>
                <a:gd name="T8" fmla="*/ 5 w 5"/>
                <a:gd name="T9" fmla="*/ 0 h 1"/>
                <a:gd name="T10" fmla="*/ 5 w 5"/>
                <a:gd name="T11" fmla="*/ 0 h 1"/>
                <a:gd name="T12" fmla="*/ 5 w 5"/>
                <a:gd name="T13" fmla="*/ 0 h 1"/>
                <a:gd name="T14" fmla="*/ 5 w 5"/>
                <a:gd name="T15" fmla="*/ 0 h 1"/>
                <a:gd name="T16" fmla="*/ 5 w 5"/>
                <a:gd name="T17" fmla="*/ 0 h 1"/>
                <a:gd name="T18" fmla="*/ 5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01" name="Freeform 774"/>
            <p:cNvSpPr>
              <a:spLocks/>
            </p:cNvSpPr>
            <p:nvPr/>
          </p:nvSpPr>
          <p:spPr bwMode="auto">
            <a:xfrm>
              <a:off x="2307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5 w 5"/>
                <a:gd name="T7" fmla="*/ 0 h 1"/>
                <a:gd name="T8" fmla="*/ 5 w 5"/>
                <a:gd name="T9" fmla="*/ 0 h 1"/>
                <a:gd name="T10" fmla="*/ 5 w 5"/>
                <a:gd name="T11" fmla="*/ 0 h 1"/>
                <a:gd name="T12" fmla="*/ 5 w 5"/>
                <a:gd name="T13" fmla="*/ 0 h 1"/>
                <a:gd name="T14" fmla="*/ 5 w 5"/>
                <a:gd name="T15" fmla="*/ 0 h 1"/>
                <a:gd name="T16" fmla="*/ 5 w 5"/>
                <a:gd name="T17" fmla="*/ 0 h 1"/>
                <a:gd name="T18" fmla="*/ 5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02" name="Freeform 775"/>
            <p:cNvSpPr>
              <a:spLocks/>
            </p:cNvSpPr>
            <p:nvPr/>
          </p:nvSpPr>
          <p:spPr bwMode="auto">
            <a:xfrm>
              <a:off x="2307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5 w 5"/>
                <a:gd name="T7" fmla="*/ 0 h 1"/>
                <a:gd name="T8" fmla="*/ 5 w 5"/>
                <a:gd name="T9" fmla="*/ 0 h 1"/>
                <a:gd name="T10" fmla="*/ 5 w 5"/>
                <a:gd name="T11" fmla="*/ 0 h 1"/>
                <a:gd name="T12" fmla="*/ 5 w 5"/>
                <a:gd name="T13" fmla="*/ 0 h 1"/>
                <a:gd name="T14" fmla="*/ 5 w 5"/>
                <a:gd name="T15" fmla="*/ 0 h 1"/>
                <a:gd name="T16" fmla="*/ 5 w 5"/>
                <a:gd name="T17" fmla="*/ 0 h 1"/>
                <a:gd name="T18" fmla="*/ 5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03" name="Freeform 776"/>
            <p:cNvSpPr>
              <a:spLocks/>
            </p:cNvSpPr>
            <p:nvPr/>
          </p:nvSpPr>
          <p:spPr bwMode="auto">
            <a:xfrm>
              <a:off x="2307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5 w 5"/>
                <a:gd name="T7" fmla="*/ 0 h 1"/>
                <a:gd name="T8" fmla="*/ 5 w 5"/>
                <a:gd name="T9" fmla="*/ 0 h 1"/>
                <a:gd name="T10" fmla="*/ 5 w 5"/>
                <a:gd name="T11" fmla="*/ 0 h 1"/>
                <a:gd name="T12" fmla="*/ 5 w 5"/>
                <a:gd name="T13" fmla="*/ 0 h 1"/>
                <a:gd name="T14" fmla="*/ 5 w 5"/>
                <a:gd name="T15" fmla="*/ 0 h 1"/>
                <a:gd name="T16" fmla="*/ 5 w 5"/>
                <a:gd name="T17" fmla="*/ 0 h 1"/>
                <a:gd name="T18" fmla="*/ 5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04" name="Freeform 777"/>
            <p:cNvSpPr>
              <a:spLocks/>
            </p:cNvSpPr>
            <p:nvPr/>
          </p:nvSpPr>
          <p:spPr bwMode="auto">
            <a:xfrm>
              <a:off x="2307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2 w 5"/>
                <a:gd name="T7" fmla="*/ 0 h 1"/>
                <a:gd name="T8" fmla="*/ 2 w 5"/>
                <a:gd name="T9" fmla="*/ 0 h 1"/>
                <a:gd name="T10" fmla="*/ 5 w 5"/>
                <a:gd name="T11" fmla="*/ 0 h 1"/>
                <a:gd name="T12" fmla="*/ 5 w 5"/>
                <a:gd name="T13" fmla="*/ 0 h 1"/>
                <a:gd name="T14" fmla="*/ 5 w 5"/>
                <a:gd name="T15" fmla="*/ 0 h 1"/>
                <a:gd name="T16" fmla="*/ 5 w 5"/>
                <a:gd name="T17" fmla="*/ 0 h 1"/>
                <a:gd name="T18" fmla="*/ 5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05" name="Freeform 778"/>
            <p:cNvSpPr>
              <a:spLocks/>
            </p:cNvSpPr>
            <p:nvPr/>
          </p:nvSpPr>
          <p:spPr bwMode="auto">
            <a:xfrm>
              <a:off x="2307" y="22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2 w 5"/>
                <a:gd name="T7" fmla="*/ 0 h 1"/>
                <a:gd name="T8" fmla="*/ 2 w 5"/>
                <a:gd name="T9" fmla="*/ 0 h 1"/>
                <a:gd name="T10" fmla="*/ 2 w 5"/>
                <a:gd name="T11" fmla="*/ 0 h 1"/>
                <a:gd name="T12" fmla="*/ 2 w 5"/>
                <a:gd name="T13" fmla="*/ 0 h 1"/>
                <a:gd name="T14" fmla="*/ 2 w 5"/>
                <a:gd name="T15" fmla="*/ 0 h 1"/>
                <a:gd name="T16" fmla="*/ 2 w 5"/>
                <a:gd name="T17" fmla="*/ 0 h 1"/>
                <a:gd name="T18" fmla="*/ 5 w 5"/>
                <a:gd name="T19" fmla="*/ 0 h 1"/>
                <a:gd name="T20" fmla="*/ 5 w 5"/>
                <a:gd name="T21" fmla="*/ 0 h 1"/>
                <a:gd name="T22" fmla="*/ 5 w 5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"/>
                <a:gd name="T38" fmla="*/ 5 w 5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A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06" name="Freeform 779"/>
            <p:cNvSpPr>
              <a:spLocks/>
            </p:cNvSpPr>
            <p:nvPr/>
          </p:nvSpPr>
          <p:spPr bwMode="auto">
            <a:xfrm>
              <a:off x="2307" y="229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0 h 1"/>
                <a:gd name="T8" fmla="*/ 2 w 2"/>
                <a:gd name="T9" fmla="*/ 0 h 1"/>
                <a:gd name="T10" fmla="*/ 2 w 2"/>
                <a:gd name="T11" fmla="*/ 0 h 1"/>
                <a:gd name="T12" fmla="*/ 2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2 w 2"/>
                <a:gd name="T19" fmla="*/ 0 h 1"/>
                <a:gd name="T20" fmla="*/ 2 w 2"/>
                <a:gd name="T21" fmla="*/ 0 h 1"/>
                <a:gd name="T22" fmla="*/ 2 w 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F9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07" name="Freeform 780"/>
            <p:cNvSpPr>
              <a:spLocks/>
            </p:cNvSpPr>
            <p:nvPr/>
          </p:nvSpPr>
          <p:spPr bwMode="auto">
            <a:xfrm>
              <a:off x="2307" y="229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0 h 1"/>
                <a:gd name="T8" fmla="*/ 2 w 2"/>
                <a:gd name="T9" fmla="*/ 0 h 1"/>
                <a:gd name="T10" fmla="*/ 2 w 2"/>
                <a:gd name="T11" fmla="*/ 0 h 1"/>
                <a:gd name="T12" fmla="*/ 2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2 w 2"/>
                <a:gd name="T19" fmla="*/ 0 h 1"/>
                <a:gd name="T20" fmla="*/ 2 w 2"/>
                <a:gd name="T21" fmla="*/ 0 h 1"/>
                <a:gd name="T22" fmla="*/ 2 w 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F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08" name="Freeform 781"/>
            <p:cNvSpPr>
              <a:spLocks/>
            </p:cNvSpPr>
            <p:nvPr/>
          </p:nvSpPr>
          <p:spPr bwMode="auto">
            <a:xfrm>
              <a:off x="2307" y="229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0 h 1"/>
                <a:gd name="T8" fmla="*/ 2 w 2"/>
                <a:gd name="T9" fmla="*/ 0 h 1"/>
                <a:gd name="T10" fmla="*/ 2 w 2"/>
                <a:gd name="T11" fmla="*/ 0 h 1"/>
                <a:gd name="T12" fmla="*/ 2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2 w 2"/>
                <a:gd name="T19" fmla="*/ 0 h 1"/>
                <a:gd name="T20" fmla="*/ 2 w 2"/>
                <a:gd name="T21" fmla="*/ 0 h 1"/>
                <a:gd name="T22" fmla="*/ 2 w 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F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09" name="Freeform 782"/>
            <p:cNvSpPr>
              <a:spLocks/>
            </p:cNvSpPr>
            <p:nvPr/>
          </p:nvSpPr>
          <p:spPr bwMode="auto">
            <a:xfrm>
              <a:off x="2307" y="229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0 w 2"/>
                <a:gd name="T9" fmla="*/ 0 h 1"/>
                <a:gd name="T10" fmla="*/ 0 w 2"/>
                <a:gd name="T11" fmla="*/ 0 h 1"/>
                <a:gd name="T12" fmla="*/ 0 w 2"/>
                <a:gd name="T13" fmla="*/ 0 h 1"/>
                <a:gd name="T14" fmla="*/ 0 w 2"/>
                <a:gd name="T15" fmla="*/ 0 h 1"/>
                <a:gd name="T16" fmla="*/ 0 w 2"/>
                <a:gd name="T17" fmla="*/ 0 h 1"/>
                <a:gd name="T18" fmla="*/ 2 w 2"/>
                <a:gd name="T19" fmla="*/ 0 h 1"/>
                <a:gd name="T20" fmla="*/ 2 w 2"/>
                <a:gd name="T21" fmla="*/ 0 h 1"/>
                <a:gd name="T22" fmla="*/ 2 w 2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F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10" name="Freeform 783"/>
            <p:cNvSpPr>
              <a:spLocks/>
            </p:cNvSpPr>
            <p:nvPr/>
          </p:nvSpPr>
          <p:spPr bwMode="auto">
            <a:xfrm>
              <a:off x="2307" y="229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"/>
                <a:gd name="T34" fmla="*/ 0 h 1"/>
                <a:gd name="T35" fmla="*/ 1 w 1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C99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11" name="Freeform 784"/>
            <p:cNvSpPr>
              <a:spLocks/>
            </p:cNvSpPr>
            <p:nvPr/>
          </p:nvSpPr>
          <p:spPr bwMode="auto">
            <a:xfrm>
              <a:off x="2307" y="2291"/>
              <a:ext cx="14" cy="28"/>
            </a:xfrm>
            <a:custGeom>
              <a:avLst/>
              <a:gdLst>
                <a:gd name="T0" fmla="*/ 0 w 14"/>
                <a:gd name="T1" fmla="*/ 14 h 28"/>
                <a:gd name="T2" fmla="*/ 0 w 14"/>
                <a:gd name="T3" fmla="*/ 28 h 28"/>
                <a:gd name="T4" fmla="*/ 0 w 14"/>
                <a:gd name="T5" fmla="*/ 28 h 28"/>
                <a:gd name="T6" fmla="*/ 0 w 14"/>
                <a:gd name="T7" fmla="*/ 28 h 28"/>
                <a:gd name="T8" fmla="*/ 0 w 14"/>
                <a:gd name="T9" fmla="*/ 28 h 28"/>
                <a:gd name="T10" fmla="*/ 0 w 14"/>
                <a:gd name="T11" fmla="*/ 28 h 28"/>
                <a:gd name="T12" fmla="*/ 0 w 14"/>
                <a:gd name="T13" fmla="*/ 28 h 28"/>
                <a:gd name="T14" fmla="*/ 0 w 14"/>
                <a:gd name="T15" fmla="*/ 28 h 28"/>
                <a:gd name="T16" fmla="*/ 0 w 14"/>
                <a:gd name="T17" fmla="*/ 28 h 28"/>
                <a:gd name="T18" fmla="*/ 0 w 14"/>
                <a:gd name="T19" fmla="*/ 28 h 28"/>
                <a:gd name="T20" fmla="*/ 2 w 14"/>
                <a:gd name="T21" fmla="*/ 28 h 28"/>
                <a:gd name="T22" fmla="*/ 5 w 14"/>
                <a:gd name="T23" fmla="*/ 26 h 28"/>
                <a:gd name="T24" fmla="*/ 7 w 14"/>
                <a:gd name="T25" fmla="*/ 26 h 28"/>
                <a:gd name="T26" fmla="*/ 9 w 14"/>
                <a:gd name="T27" fmla="*/ 24 h 28"/>
                <a:gd name="T28" fmla="*/ 12 w 14"/>
                <a:gd name="T29" fmla="*/ 21 h 28"/>
                <a:gd name="T30" fmla="*/ 12 w 14"/>
                <a:gd name="T31" fmla="*/ 19 h 28"/>
                <a:gd name="T32" fmla="*/ 14 w 14"/>
                <a:gd name="T33" fmla="*/ 17 h 28"/>
                <a:gd name="T34" fmla="*/ 14 w 14"/>
                <a:gd name="T35" fmla="*/ 14 h 28"/>
                <a:gd name="T36" fmla="*/ 14 w 14"/>
                <a:gd name="T37" fmla="*/ 10 h 28"/>
                <a:gd name="T38" fmla="*/ 12 w 14"/>
                <a:gd name="T39" fmla="*/ 7 h 28"/>
                <a:gd name="T40" fmla="*/ 12 w 14"/>
                <a:gd name="T41" fmla="*/ 5 h 28"/>
                <a:gd name="T42" fmla="*/ 9 w 14"/>
                <a:gd name="T43" fmla="*/ 3 h 28"/>
                <a:gd name="T44" fmla="*/ 7 w 14"/>
                <a:gd name="T45" fmla="*/ 3 h 28"/>
                <a:gd name="T46" fmla="*/ 5 w 14"/>
                <a:gd name="T47" fmla="*/ 0 h 28"/>
                <a:gd name="T48" fmla="*/ 2 w 14"/>
                <a:gd name="T49" fmla="*/ 0 h 28"/>
                <a:gd name="T50" fmla="*/ 0 w 14"/>
                <a:gd name="T51" fmla="*/ 0 h 28"/>
                <a:gd name="T52" fmla="*/ 0 w 14"/>
                <a:gd name="T53" fmla="*/ 14 h 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"/>
                <a:gd name="T82" fmla="*/ 0 h 28"/>
                <a:gd name="T83" fmla="*/ 14 w 14"/>
                <a:gd name="T84" fmla="*/ 28 h 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" h="28">
                  <a:moveTo>
                    <a:pt x="0" y="14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9" y="24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4" y="10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9" y="3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12" name="Freeform 785"/>
            <p:cNvSpPr>
              <a:spLocks/>
            </p:cNvSpPr>
            <p:nvPr/>
          </p:nvSpPr>
          <p:spPr bwMode="auto">
            <a:xfrm>
              <a:off x="2323" y="2219"/>
              <a:ext cx="82" cy="82"/>
            </a:xfrm>
            <a:custGeom>
              <a:avLst/>
              <a:gdLst>
                <a:gd name="T0" fmla="*/ 82 w 82"/>
                <a:gd name="T1" fmla="*/ 0 h 82"/>
                <a:gd name="T2" fmla="*/ 82 w 82"/>
                <a:gd name="T3" fmla="*/ 16 h 82"/>
                <a:gd name="T4" fmla="*/ 77 w 82"/>
                <a:gd name="T5" fmla="*/ 30 h 82"/>
                <a:gd name="T6" fmla="*/ 68 w 82"/>
                <a:gd name="T7" fmla="*/ 44 h 82"/>
                <a:gd name="T8" fmla="*/ 59 w 82"/>
                <a:gd name="T9" fmla="*/ 58 h 82"/>
                <a:gd name="T10" fmla="*/ 47 w 82"/>
                <a:gd name="T11" fmla="*/ 68 h 82"/>
                <a:gd name="T12" fmla="*/ 33 w 82"/>
                <a:gd name="T13" fmla="*/ 75 h 82"/>
                <a:gd name="T14" fmla="*/ 17 w 82"/>
                <a:gd name="T15" fmla="*/ 79 h 82"/>
                <a:gd name="T16" fmla="*/ 0 w 82"/>
                <a:gd name="T17" fmla="*/ 82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82"/>
                <a:gd name="T29" fmla="*/ 82 w 82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82">
                  <a:moveTo>
                    <a:pt x="82" y="0"/>
                  </a:moveTo>
                  <a:lnTo>
                    <a:pt x="82" y="16"/>
                  </a:lnTo>
                  <a:lnTo>
                    <a:pt x="77" y="30"/>
                  </a:lnTo>
                  <a:lnTo>
                    <a:pt x="68" y="44"/>
                  </a:lnTo>
                  <a:lnTo>
                    <a:pt x="59" y="58"/>
                  </a:lnTo>
                  <a:lnTo>
                    <a:pt x="47" y="68"/>
                  </a:lnTo>
                  <a:lnTo>
                    <a:pt x="33" y="75"/>
                  </a:lnTo>
                  <a:lnTo>
                    <a:pt x="17" y="79"/>
                  </a:lnTo>
                  <a:lnTo>
                    <a:pt x="0" y="82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13" name="Freeform 786"/>
            <p:cNvSpPr>
              <a:spLocks/>
            </p:cNvSpPr>
            <p:nvPr/>
          </p:nvSpPr>
          <p:spPr bwMode="auto">
            <a:xfrm>
              <a:off x="2405" y="2137"/>
              <a:ext cx="84" cy="82"/>
            </a:xfrm>
            <a:custGeom>
              <a:avLst/>
              <a:gdLst>
                <a:gd name="T0" fmla="*/ 0 w 84"/>
                <a:gd name="T1" fmla="*/ 82 h 82"/>
                <a:gd name="T2" fmla="*/ 2 w 84"/>
                <a:gd name="T3" fmla="*/ 66 h 82"/>
                <a:gd name="T4" fmla="*/ 7 w 84"/>
                <a:gd name="T5" fmla="*/ 49 h 82"/>
                <a:gd name="T6" fmla="*/ 16 w 84"/>
                <a:gd name="T7" fmla="*/ 35 h 82"/>
                <a:gd name="T8" fmla="*/ 26 w 84"/>
                <a:gd name="T9" fmla="*/ 23 h 82"/>
                <a:gd name="T10" fmla="*/ 37 w 84"/>
                <a:gd name="T11" fmla="*/ 14 h 82"/>
                <a:gd name="T12" fmla="*/ 51 w 84"/>
                <a:gd name="T13" fmla="*/ 7 h 82"/>
                <a:gd name="T14" fmla="*/ 68 w 84"/>
                <a:gd name="T15" fmla="*/ 0 h 82"/>
                <a:gd name="T16" fmla="*/ 84 w 84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4"/>
                <a:gd name="T28" fmla="*/ 0 h 82"/>
                <a:gd name="T29" fmla="*/ 84 w 84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4" h="82">
                  <a:moveTo>
                    <a:pt x="0" y="82"/>
                  </a:moveTo>
                  <a:lnTo>
                    <a:pt x="2" y="66"/>
                  </a:lnTo>
                  <a:lnTo>
                    <a:pt x="7" y="49"/>
                  </a:lnTo>
                  <a:lnTo>
                    <a:pt x="16" y="35"/>
                  </a:lnTo>
                  <a:lnTo>
                    <a:pt x="26" y="23"/>
                  </a:lnTo>
                  <a:lnTo>
                    <a:pt x="37" y="14"/>
                  </a:lnTo>
                  <a:lnTo>
                    <a:pt x="51" y="7"/>
                  </a:lnTo>
                  <a:lnTo>
                    <a:pt x="68" y="0"/>
                  </a:lnTo>
                  <a:lnTo>
                    <a:pt x="84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14" name="Freeform 787"/>
            <p:cNvSpPr>
              <a:spLocks/>
            </p:cNvSpPr>
            <p:nvPr/>
          </p:nvSpPr>
          <p:spPr bwMode="auto">
            <a:xfrm>
              <a:off x="2323" y="2298"/>
              <a:ext cx="82" cy="84"/>
            </a:xfrm>
            <a:custGeom>
              <a:avLst/>
              <a:gdLst>
                <a:gd name="T0" fmla="*/ 82 w 82"/>
                <a:gd name="T1" fmla="*/ 84 h 84"/>
                <a:gd name="T2" fmla="*/ 82 w 82"/>
                <a:gd name="T3" fmla="*/ 68 h 84"/>
                <a:gd name="T4" fmla="*/ 77 w 82"/>
                <a:gd name="T5" fmla="*/ 52 h 84"/>
                <a:gd name="T6" fmla="*/ 68 w 82"/>
                <a:gd name="T7" fmla="*/ 38 h 84"/>
                <a:gd name="T8" fmla="*/ 59 w 82"/>
                <a:gd name="T9" fmla="*/ 26 h 84"/>
                <a:gd name="T10" fmla="*/ 47 w 82"/>
                <a:gd name="T11" fmla="*/ 14 h 84"/>
                <a:gd name="T12" fmla="*/ 33 w 82"/>
                <a:gd name="T13" fmla="*/ 7 h 84"/>
                <a:gd name="T14" fmla="*/ 17 w 82"/>
                <a:gd name="T15" fmla="*/ 3 h 84"/>
                <a:gd name="T16" fmla="*/ 0 w 82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84"/>
                <a:gd name="T29" fmla="*/ 82 w 82"/>
                <a:gd name="T30" fmla="*/ 84 h 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84">
                  <a:moveTo>
                    <a:pt x="82" y="84"/>
                  </a:moveTo>
                  <a:lnTo>
                    <a:pt x="82" y="68"/>
                  </a:lnTo>
                  <a:lnTo>
                    <a:pt x="77" y="52"/>
                  </a:lnTo>
                  <a:lnTo>
                    <a:pt x="68" y="38"/>
                  </a:lnTo>
                  <a:lnTo>
                    <a:pt x="59" y="26"/>
                  </a:lnTo>
                  <a:lnTo>
                    <a:pt x="47" y="14"/>
                  </a:lnTo>
                  <a:lnTo>
                    <a:pt x="33" y="7"/>
                  </a:lnTo>
                  <a:lnTo>
                    <a:pt x="17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15" name="Freeform 788"/>
            <p:cNvSpPr>
              <a:spLocks/>
            </p:cNvSpPr>
            <p:nvPr/>
          </p:nvSpPr>
          <p:spPr bwMode="auto">
            <a:xfrm>
              <a:off x="2405" y="2380"/>
              <a:ext cx="84" cy="84"/>
            </a:xfrm>
            <a:custGeom>
              <a:avLst/>
              <a:gdLst>
                <a:gd name="T0" fmla="*/ 0 w 84"/>
                <a:gd name="T1" fmla="*/ 0 h 84"/>
                <a:gd name="T2" fmla="*/ 2 w 84"/>
                <a:gd name="T3" fmla="*/ 17 h 84"/>
                <a:gd name="T4" fmla="*/ 7 w 84"/>
                <a:gd name="T5" fmla="*/ 33 h 84"/>
                <a:gd name="T6" fmla="*/ 16 w 84"/>
                <a:gd name="T7" fmla="*/ 47 h 84"/>
                <a:gd name="T8" fmla="*/ 26 w 84"/>
                <a:gd name="T9" fmla="*/ 59 h 84"/>
                <a:gd name="T10" fmla="*/ 37 w 84"/>
                <a:gd name="T11" fmla="*/ 70 h 84"/>
                <a:gd name="T12" fmla="*/ 51 w 84"/>
                <a:gd name="T13" fmla="*/ 77 h 84"/>
                <a:gd name="T14" fmla="*/ 68 w 84"/>
                <a:gd name="T15" fmla="*/ 82 h 84"/>
                <a:gd name="T16" fmla="*/ 84 w 84"/>
                <a:gd name="T17" fmla="*/ 84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4"/>
                <a:gd name="T28" fmla="*/ 0 h 84"/>
                <a:gd name="T29" fmla="*/ 84 w 84"/>
                <a:gd name="T30" fmla="*/ 84 h 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4" h="84">
                  <a:moveTo>
                    <a:pt x="0" y="0"/>
                  </a:moveTo>
                  <a:lnTo>
                    <a:pt x="2" y="17"/>
                  </a:lnTo>
                  <a:lnTo>
                    <a:pt x="7" y="33"/>
                  </a:lnTo>
                  <a:lnTo>
                    <a:pt x="16" y="47"/>
                  </a:lnTo>
                  <a:lnTo>
                    <a:pt x="26" y="59"/>
                  </a:lnTo>
                  <a:lnTo>
                    <a:pt x="37" y="70"/>
                  </a:lnTo>
                  <a:lnTo>
                    <a:pt x="51" y="77"/>
                  </a:lnTo>
                  <a:lnTo>
                    <a:pt x="68" y="82"/>
                  </a:lnTo>
                  <a:lnTo>
                    <a:pt x="84" y="8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16" name="Freeform 789"/>
            <p:cNvSpPr>
              <a:spLocks/>
            </p:cNvSpPr>
            <p:nvPr/>
          </p:nvSpPr>
          <p:spPr bwMode="auto">
            <a:xfrm>
              <a:off x="4867" y="2030"/>
              <a:ext cx="40" cy="35"/>
            </a:xfrm>
            <a:custGeom>
              <a:avLst/>
              <a:gdLst>
                <a:gd name="T0" fmla="*/ 40 w 40"/>
                <a:gd name="T1" fmla="*/ 18 h 35"/>
                <a:gd name="T2" fmla="*/ 37 w 40"/>
                <a:gd name="T3" fmla="*/ 14 h 35"/>
                <a:gd name="T4" fmla="*/ 37 w 40"/>
                <a:gd name="T5" fmla="*/ 11 h 35"/>
                <a:gd name="T6" fmla="*/ 35 w 40"/>
                <a:gd name="T7" fmla="*/ 7 h 35"/>
                <a:gd name="T8" fmla="*/ 33 w 40"/>
                <a:gd name="T9" fmla="*/ 4 h 35"/>
                <a:gd name="T10" fmla="*/ 30 w 40"/>
                <a:gd name="T11" fmla="*/ 2 h 35"/>
                <a:gd name="T12" fmla="*/ 26 w 40"/>
                <a:gd name="T13" fmla="*/ 2 h 35"/>
                <a:gd name="T14" fmla="*/ 23 w 40"/>
                <a:gd name="T15" fmla="*/ 0 h 35"/>
                <a:gd name="T16" fmla="*/ 19 w 40"/>
                <a:gd name="T17" fmla="*/ 0 h 35"/>
                <a:gd name="T18" fmla="*/ 16 w 40"/>
                <a:gd name="T19" fmla="*/ 0 h 35"/>
                <a:gd name="T20" fmla="*/ 12 w 40"/>
                <a:gd name="T21" fmla="*/ 2 h 35"/>
                <a:gd name="T22" fmla="*/ 9 w 40"/>
                <a:gd name="T23" fmla="*/ 4 h 35"/>
                <a:gd name="T24" fmla="*/ 5 w 40"/>
                <a:gd name="T25" fmla="*/ 7 h 35"/>
                <a:gd name="T26" fmla="*/ 2 w 40"/>
                <a:gd name="T27" fmla="*/ 9 h 35"/>
                <a:gd name="T28" fmla="*/ 2 w 40"/>
                <a:gd name="T29" fmla="*/ 11 h 35"/>
                <a:gd name="T30" fmla="*/ 0 w 40"/>
                <a:gd name="T31" fmla="*/ 14 h 35"/>
                <a:gd name="T32" fmla="*/ 0 w 40"/>
                <a:gd name="T33" fmla="*/ 18 h 35"/>
                <a:gd name="T34" fmla="*/ 0 w 40"/>
                <a:gd name="T35" fmla="*/ 21 h 35"/>
                <a:gd name="T36" fmla="*/ 2 w 40"/>
                <a:gd name="T37" fmla="*/ 25 h 35"/>
                <a:gd name="T38" fmla="*/ 5 w 40"/>
                <a:gd name="T39" fmla="*/ 28 h 35"/>
                <a:gd name="T40" fmla="*/ 7 w 40"/>
                <a:gd name="T41" fmla="*/ 30 h 35"/>
                <a:gd name="T42" fmla="*/ 9 w 40"/>
                <a:gd name="T43" fmla="*/ 32 h 35"/>
                <a:gd name="T44" fmla="*/ 12 w 40"/>
                <a:gd name="T45" fmla="*/ 35 h 35"/>
                <a:gd name="T46" fmla="*/ 16 w 40"/>
                <a:gd name="T47" fmla="*/ 35 h 35"/>
                <a:gd name="T48" fmla="*/ 21 w 40"/>
                <a:gd name="T49" fmla="*/ 35 h 35"/>
                <a:gd name="T50" fmla="*/ 23 w 40"/>
                <a:gd name="T51" fmla="*/ 35 h 35"/>
                <a:gd name="T52" fmla="*/ 28 w 40"/>
                <a:gd name="T53" fmla="*/ 35 h 35"/>
                <a:gd name="T54" fmla="*/ 30 w 40"/>
                <a:gd name="T55" fmla="*/ 32 h 35"/>
                <a:gd name="T56" fmla="*/ 33 w 40"/>
                <a:gd name="T57" fmla="*/ 30 h 35"/>
                <a:gd name="T58" fmla="*/ 35 w 40"/>
                <a:gd name="T59" fmla="*/ 28 h 35"/>
                <a:gd name="T60" fmla="*/ 37 w 40"/>
                <a:gd name="T61" fmla="*/ 25 h 35"/>
                <a:gd name="T62" fmla="*/ 37 w 40"/>
                <a:gd name="T63" fmla="*/ 21 h 35"/>
                <a:gd name="T64" fmla="*/ 40 w 40"/>
                <a:gd name="T65" fmla="*/ 18 h 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"/>
                <a:gd name="T100" fmla="*/ 0 h 35"/>
                <a:gd name="T101" fmla="*/ 40 w 40"/>
                <a:gd name="T102" fmla="*/ 35 h 3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" h="35">
                  <a:moveTo>
                    <a:pt x="40" y="18"/>
                  </a:moveTo>
                  <a:lnTo>
                    <a:pt x="37" y="14"/>
                  </a:lnTo>
                  <a:lnTo>
                    <a:pt x="37" y="11"/>
                  </a:lnTo>
                  <a:lnTo>
                    <a:pt x="35" y="7"/>
                  </a:lnTo>
                  <a:lnTo>
                    <a:pt x="33" y="4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9" y="4"/>
                  </a:lnTo>
                  <a:lnTo>
                    <a:pt x="5" y="7"/>
                  </a:lnTo>
                  <a:lnTo>
                    <a:pt x="2" y="9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5" y="28"/>
                  </a:lnTo>
                  <a:lnTo>
                    <a:pt x="7" y="30"/>
                  </a:lnTo>
                  <a:lnTo>
                    <a:pt x="9" y="32"/>
                  </a:lnTo>
                  <a:lnTo>
                    <a:pt x="12" y="35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3" y="35"/>
                  </a:lnTo>
                  <a:lnTo>
                    <a:pt x="28" y="35"/>
                  </a:lnTo>
                  <a:lnTo>
                    <a:pt x="30" y="32"/>
                  </a:lnTo>
                  <a:lnTo>
                    <a:pt x="33" y="30"/>
                  </a:lnTo>
                  <a:lnTo>
                    <a:pt x="35" y="28"/>
                  </a:lnTo>
                  <a:lnTo>
                    <a:pt x="37" y="25"/>
                  </a:lnTo>
                  <a:lnTo>
                    <a:pt x="37" y="21"/>
                  </a:lnTo>
                  <a:lnTo>
                    <a:pt x="4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17" name="Freeform 790"/>
            <p:cNvSpPr>
              <a:spLocks/>
            </p:cNvSpPr>
            <p:nvPr/>
          </p:nvSpPr>
          <p:spPr bwMode="auto">
            <a:xfrm>
              <a:off x="4874" y="2055"/>
              <a:ext cx="86" cy="45"/>
            </a:xfrm>
            <a:custGeom>
              <a:avLst/>
              <a:gdLst>
                <a:gd name="T0" fmla="*/ 47 w 86"/>
                <a:gd name="T1" fmla="*/ 17 h 45"/>
                <a:gd name="T2" fmla="*/ 54 w 86"/>
                <a:gd name="T3" fmla="*/ 21 h 45"/>
                <a:gd name="T4" fmla="*/ 63 w 86"/>
                <a:gd name="T5" fmla="*/ 26 h 45"/>
                <a:gd name="T6" fmla="*/ 70 w 86"/>
                <a:gd name="T7" fmla="*/ 31 h 45"/>
                <a:gd name="T8" fmla="*/ 75 w 86"/>
                <a:gd name="T9" fmla="*/ 35 h 45"/>
                <a:gd name="T10" fmla="*/ 82 w 86"/>
                <a:gd name="T11" fmla="*/ 38 h 45"/>
                <a:gd name="T12" fmla="*/ 84 w 86"/>
                <a:gd name="T13" fmla="*/ 40 h 45"/>
                <a:gd name="T14" fmla="*/ 86 w 86"/>
                <a:gd name="T15" fmla="*/ 42 h 45"/>
                <a:gd name="T16" fmla="*/ 86 w 86"/>
                <a:gd name="T17" fmla="*/ 45 h 45"/>
                <a:gd name="T18" fmla="*/ 86 w 86"/>
                <a:gd name="T19" fmla="*/ 45 h 45"/>
                <a:gd name="T20" fmla="*/ 82 w 86"/>
                <a:gd name="T21" fmla="*/ 45 h 45"/>
                <a:gd name="T22" fmla="*/ 77 w 86"/>
                <a:gd name="T23" fmla="*/ 45 h 45"/>
                <a:gd name="T24" fmla="*/ 72 w 86"/>
                <a:gd name="T25" fmla="*/ 42 h 45"/>
                <a:gd name="T26" fmla="*/ 65 w 86"/>
                <a:gd name="T27" fmla="*/ 40 h 45"/>
                <a:gd name="T28" fmla="*/ 58 w 86"/>
                <a:gd name="T29" fmla="*/ 35 h 45"/>
                <a:gd name="T30" fmla="*/ 49 w 86"/>
                <a:gd name="T31" fmla="*/ 33 h 45"/>
                <a:gd name="T32" fmla="*/ 40 w 86"/>
                <a:gd name="T33" fmla="*/ 28 h 45"/>
                <a:gd name="T34" fmla="*/ 33 w 86"/>
                <a:gd name="T35" fmla="*/ 24 h 45"/>
                <a:gd name="T36" fmla="*/ 23 w 86"/>
                <a:gd name="T37" fmla="*/ 19 h 45"/>
                <a:gd name="T38" fmla="*/ 16 w 86"/>
                <a:gd name="T39" fmla="*/ 14 h 45"/>
                <a:gd name="T40" fmla="*/ 9 w 86"/>
                <a:gd name="T41" fmla="*/ 12 h 45"/>
                <a:gd name="T42" fmla="*/ 5 w 86"/>
                <a:gd name="T43" fmla="*/ 7 h 45"/>
                <a:gd name="T44" fmla="*/ 2 w 86"/>
                <a:gd name="T45" fmla="*/ 5 h 45"/>
                <a:gd name="T46" fmla="*/ 0 w 86"/>
                <a:gd name="T47" fmla="*/ 3 h 45"/>
                <a:gd name="T48" fmla="*/ 0 w 86"/>
                <a:gd name="T49" fmla="*/ 0 h 45"/>
                <a:gd name="T50" fmla="*/ 0 w 86"/>
                <a:gd name="T51" fmla="*/ 0 h 45"/>
                <a:gd name="T52" fmla="*/ 5 w 86"/>
                <a:gd name="T53" fmla="*/ 0 h 45"/>
                <a:gd name="T54" fmla="*/ 9 w 86"/>
                <a:gd name="T55" fmla="*/ 3 h 45"/>
                <a:gd name="T56" fmla="*/ 14 w 86"/>
                <a:gd name="T57" fmla="*/ 3 h 45"/>
                <a:gd name="T58" fmla="*/ 21 w 86"/>
                <a:gd name="T59" fmla="*/ 7 h 45"/>
                <a:gd name="T60" fmla="*/ 28 w 86"/>
                <a:gd name="T61" fmla="*/ 10 h 45"/>
                <a:gd name="T62" fmla="*/ 37 w 86"/>
                <a:gd name="T63" fmla="*/ 14 h 45"/>
                <a:gd name="T64" fmla="*/ 47 w 86"/>
                <a:gd name="T65" fmla="*/ 17 h 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"/>
                <a:gd name="T100" fmla="*/ 0 h 45"/>
                <a:gd name="T101" fmla="*/ 86 w 86"/>
                <a:gd name="T102" fmla="*/ 45 h 4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" h="45">
                  <a:moveTo>
                    <a:pt x="47" y="17"/>
                  </a:moveTo>
                  <a:lnTo>
                    <a:pt x="54" y="21"/>
                  </a:lnTo>
                  <a:lnTo>
                    <a:pt x="63" y="26"/>
                  </a:lnTo>
                  <a:lnTo>
                    <a:pt x="70" y="31"/>
                  </a:lnTo>
                  <a:lnTo>
                    <a:pt x="75" y="35"/>
                  </a:lnTo>
                  <a:lnTo>
                    <a:pt x="82" y="38"/>
                  </a:lnTo>
                  <a:lnTo>
                    <a:pt x="84" y="40"/>
                  </a:lnTo>
                  <a:lnTo>
                    <a:pt x="86" y="42"/>
                  </a:lnTo>
                  <a:lnTo>
                    <a:pt x="86" y="45"/>
                  </a:lnTo>
                  <a:lnTo>
                    <a:pt x="82" y="45"/>
                  </a:lnTo>
                  <a:lnTo>
                    <a:pt x="77" y="45"/>
                  </a:lnTo>
                  <a:lnTo>
                    <a:pt x="72" y="42"/>
                  </a:lnTo>
                  <a:lnTo>
                    <a:pt x="65" y="40"/>
                  </a:lnTo>
                  <a:lnTo>
                    <a:pt x="58" y="35"/>
                  </a:lnTo>
                  <a:lnTo>
                    <a:pt x="49" y="33"/>
                  </a:lnTo>
                  <a:lnTo>
                    <a:pt x="40" y="28"/>
                  </a:lnTo>
                  <a:lnTo>
                    <a:pt x="33" y="24"/>
                  </a:lnTo>
                  <a:lnTo>
                    <a:pt x="23" y="19"/>
                  </a:lnTo>
                  <a:lnTo>
                    <a:pt x="16" y="14"/>
                  </a:lnTo>
                  <a:lnTo>
                    <a:pt x="9" y="12"/>
                  </a:lnTo>
                  <a:lnTo>
                    <a:pt x="5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5" y="0"/>
                  </a:lnTo>
                  <a:lnTo>
                    <a:pt x="9" y="3"/>
                  </a:lnTo>
                  <a:lnTo>
                    <a:pt x="14" y="3"/>
                  </a:lnTo>
                  <a:lnTo>
                    <a:pt x="21" y="7"/>
                  </a:lnTo>
                  <a:lnTo>
                    <a:pt x="28" y="10"/>
                  </a:lnTo>
                  <a:lnTo>
                    <a:pt x="37" y="14"/>
                  </a:lnTo>
                  <a:lnTo>
                    <a:pt x="47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18" name="Freeform 791"/>
            <p:cNvSpPr>
              <a:spLocks/>
            </p:cNvSpPr>
            <p:nvPr/>
          </p:nvSpPr>
          <p:spPr bwMode="auto">
            <a:xfrm>
              <a:off x="4874" y="2011"/>
              <a:ext cx="33" cy="30"/>
            </a:xfrm>
            <a:custGeom>
              <a:avLst/>
              <a:gdLst>
                <a:gd name="T0" fmla="*/ 14 w 33"/>
                <a:gd name="T1" fmla="*/ 12 h 30"/>
                <a:gd name="T2" fmla="*/ 9 w 33"/>
                <a:gd name="T3" fmla="*/ 14 h 30"/>
                <a:gd name="T4" fmla="*/ 7 w 33"/>
                <a:gd name="T5" fmla="*/ 16 h 30"/>
                <a:gd name="T6" fmla="*/ 5 w 33"/>
                <a:gd name="T7" fmla="*/ 19 h 30"/>
                <a:gd name="T8" fmla="*/ 2 w 33"/>
                <a:gd name="T9" fmla="*/ 23 h 30"/>
                <a:gd name="T10" fmla="*/ 2 w 33"/>
                <a:gd name="T11" fmla="*/ 26 h 30"/>
                <a:gd name="T12" fmla="*/ 0 w 33"/>
                <a:gd name="T13" fmla="*/ 26 h 30"/>
                <a:gd name="T14" fmla="*/ 0 w 33"/>
                <a:gd name="T15" fmla="*/ 28 h 30"/>
                <a:gd name="T16" fmla="*/ 0 w 33"/>
                <a:gd name="T17" fmla="*/ 30 h 30"/>
                <a:gd name="T18" fmla="*/ 2 w 33"/>
                <a:gd name="T19" fmla="*/ 30 h 30"/>
                <a:gd name="T20" fmla="*/ 2 w 33"/>
                <a:gd name="T21" fmla="*/ 30 h 30"/>
                <a:gd name="T22" fmla="*/ 5 w 33"/>
                <a:gd name="T23" fmla="*/ 30 h 30"/>
                <a:gd name="T24" fmla="*/ 7 w 33"/>
                <a:gd name="T25" fmla="*/ 28 h 30"/>
                <a:gd name="T26" fmla="*/ 12 w 33"/>
                <a:gd name="T27" fmla="*/ 26 h 30"/>
                <a:gd name="T28" fmla="*/ 14 w 33"/>
                <a:gd name="T29" fmla="*/ 26 h 30"/>
                <a:gd name="T30" fmla="*/ 16 w 33"/>
                <a:gd name="T31" fmla="*/ 23 h 30"/>
                <a:gd name="T32" fmla="*/ 21 w 33"/>
                <a:gd name="T33" fmla="*/ 19 h 30"/>
                <a:gd name="T34" fmla="*/ 23 w 33"/>
                <a:gd name="T35" fmla="*/ 16 h 30"/>
                <a:gd name="T36" fmla="*/ 26 w 33"/>
                <a:gd name="T37" fmla="*/ 14 h 30"/>
                <a:gd name="T38" fmla="*/ 28 w 33"/>
                <a:gd name="T39" fmla="*/ 12 h 30"/>
                <a:gd name="T40" fmla="*/ 30 w 33"/>
                <a:gd name="T41" fmla="*/ 9 h 30"/>
                <a:gd name="T42" fmla="*/ 33 w 33"/>
                <a:gd name="T43" fmla="*/ 7 h 30"/>
                <a:gd name="T44" fmla="*/ 33 w 33"/>
                <a:gd name="T45" fmla="*/ 5 h 30"/>
                <a:gd name="T46" fmla="*/ 33 w 33"/>
                <a:gd name="T47" fmla="*/ 2 h 30"/>
                <a:gd name="T48" fmla="*/ 33 w 33"/>
                <a:gd name="T49" fmla="*/ 2 h 30"/>
                <a:gd name="T50" fmla="*/ 33 w 33"/>
                <a:gd name="T51" fmla="*/ 0 h 30"/>
                <a:gd name="T52" fmla="*/ 30 w 33"/>
                <a:gd name="T53" fmla="*/ 0 h 30"/>
                <a:gd name="T54" fmla="*/ 28 w 33"/>
                <a:gd name="T55" fmla="*/ 2 h 30"/>
                <a:gd name="T56" fmla="*/ 26 w 33"/>
                <a:gd name="T57" fmla="*/ 2 h 30"/>
                <a:gd name="T58" fmla="*/ 23 w 33"/>
                <a:gd name="T59" fmla="*/ 5 h 30"/>
                <a:gd name="T60" fmla="*/ 21 w 33"/>
                <a:gd name="T61" fmla="*/ 7 h 30"/>
                <a:gd name="T62" fmla="*/ 16 w 33"/>
                <a:gd name="T63" fmla="*/ 9 h 30"/>
                <a:gd name="T64" fmla="*/ 14 w 33"/>
                <a:gd name="T65" fmla="*/ 12 h 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"/>
                <a:gd name="T100" fmla="*/ 0 h 30"/>
                <a:gd name="T101" fmla="*/ 33 w 33"/>
                <a:gd name="T102" fmla="*/ 30 h 3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" h="30">
                  <a:moveTo>
                    <a:pt x="14" y="12"/>
                  </a:moveTo>
                  <a:lnTo>
                    <a:pt x="9" y="14"/>
                  </a:lnTo>
                  <a:lnTo>
                    <a:pt x="7" y="16"/>
                  </a:lnTo>
                  <a:lnTo>
                    <a:pt x="5" y="19"/>
                  </a:lnTo>
                  <a:lnTo>
                    <a:pt x="2" y="23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5" y="30"/>
                  </a:lnTo>
                  <a:lnTo>
                    <a:pt x="7" y="28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3"/>
                  </a:lnTo>
                  <a:lnTo>
                    <a:pt x="21" y="19"/>
                  </a:lnTo>
                  <a:lnTo>
                    <a:pt x="23" y="16"/>
                  </a:lnTo>
                  <a:lnTo>
                    <a:pt x="26" y="14"/>
                  </a:lnTo>
                  <a:lnTo>
                    <a:pt x="28" y="12"/>
                  </a:lnTo>
                  <a:lnTo>
                    <a:pt x="30" y="9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33" y="2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3" y="5"/>
                  </a:lnTo>
                  <a:lnTo>
                    <a:pt x="21" y="7"/>
                  </a:lnTo>
                  <a:lnTo>
                    <a:pt x="16" y="9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19" name="Rectangle 792"/>
            <p:cNvSpPr>
              <a:spLocks noChangeArrowheads="1"/>
            </p:cNvSpPr>
            <p:nvPr/>
          </p:nvSpPr>
          <p:spPr bwMode="auto">
            <a:xfrm>
              <a:off x="3461" y="2083"/>
              <a:ext cx="613" cy="1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20" name="Rectangle 793"/>
            <p:cNvSpPr>
              <a:spLocks noChangeArrowheads="1"/>
            </p:cNvSpPr>
            <p:nvPr/>
          </p:nvSpPr>
          <p:spPr bwMode="auto">
            <a:xfrm>
              <a:off x="3461" y="2083"/>
              <a:ext cx="613" cy="16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21" name="Rectangle 794"/>
            <p:cNvSpPr>
              <a:spLocks noChangeArrowheads="1"/>
            </p:cNvSpPr>
            <p:nvPr/>
          </p:nvSpPr>
          <p:spPr bwMode="auto">
            <a:xfrm>
              <a:off x="3547" y="2160"/>
              <a:ext cx="59" cy="7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22" name="Rectangle 795"/>
            <p:cNvSpPr>
              <a:spLocks noChangeArrowheads="1"/>
            </p:cNvSpPr>
            <p:nvPr/>
          </p:nvSpPr>
          <p:spPr bwMode="auto">
            <a:xfrm>
              <a:off x="3547" y="2160"/>
              <a:ext cx="59" cy="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23" name="Freeform 796"/>
            <p:cNvSpPr>
              <a:spLocks/>
            </p:cNvSpPr>
            <p:nvPr/>
          </p:nvSpPr>
          <p:spPr bwMode="auto">
            <a:xfrm>
              <a:off x="3424" y="2111"/>
              <a:ext cx="2" cy="14"/>
            </a:xfrm>
            <a:custGeom>
              <a:avLst/>
              <a:gdLst>
                <a:gd name="T0" fmla="*/ 0 w 2"/>
                <a:gd name="T1" fmla="*/ 0 h 14"/>
                <a:gd name="T2" fmla="*/ 2 w 2"/>
                <a:gd name="T3" fmla="*/ 0 h 14"/>
                <a:gd name="T4" fmla="*/ 2 w 2"/>
                <a:gd name="T5" fmla="*/ 14 h 14"/>
                <a:gd name="T6" fmla="*/ 0 w 2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4"/>
                <a:gd name="T14" fmla="*/ 2 w 2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4">
                  <a:moveTo>
                    <a:pt x="0" y="0"/>
                  </a:moveTo>
                  <a:lnTo>
                    <a:pt x="2" y="0"/>
                  </a:lnTo>
                  <a:lnTo>
                    <a:pt x="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24" name="Freeform 797"/>
            <p:cNvSpPr>
              <a:spLocks/>
            </p:cNvSpPr>
            <p:nvPr/>
          </p:nvSpPr>
          <p:spPr bwMode="auto">
            <a:xfrm>
              <a:off x="3424" y="2111"/>
              <a:ext cx="5" cy="28"/>
            </a:xfrm>
            <a:custGeom>
              <a:avLst/>
              <a:gdLst>
                <a:gd name="T0" fmla="*/ 0 w 5"/>
                <a:gd name="T1" fmla="*/ 0 h 28"/>
                <a:gd name="T2" fmla="*/ 5 w 5"/>
                <a:gd name="T3" fmla="*/ 0 h 28"/>
                <a:gd name="T4" fmla="*/ 5 w 5"/>
                <a:gd name="T5" fmla="*/ 28 h 28"/>
                <a:gd name="T6" fmla="*/ 0 w 5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8"/>
                <a:gd name="T14" fmla="*/ 5 w 5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8">
                  <a:moveTo>
                    <a:pt x="0" y="0"/>
                  </a:moveTo>
                  <a:lnTo>
                    <a:pt x="5" y="0"/>
                  </a:lnTo>
                  <a:lnTo>
                    <a:pt x="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25" name="Freeform 798"/>
            <p:cNvSpPr>
              <a:spLocks/>
            </p:cNvSpPr>
            <p:nvPr/>
          </p:nvSpPr>
          <p:spPr bwMode="auto">
            <a:xfrm>
              <a:off x="3426" y="2111"/>
              <a:ext cx="5" cy="42"/>
            </a:xfrm>
            <a:custGeom>
              <a:avLst/>
              <a:gdLst>
                <a:gd name="T0" fmla="*/ 0 w 5"/>
                <a:gd name="T1" fmla="*/ 14 h 42"/>
                <a:gd name="T2" fmla="*/ 0 w 5"/>
                <a:gd name="T3" fmla="*/ 0 h 42"/>
                <a:gd name="T4" fmla="*/ 5 w 5"/>
                <a:gd name="T5" fmla="*/ 0 h 42"/>
                <a:gd name="T6" fmla="*/ 5 w 5"/>
                <a:gd name="T7" fmla="*/ 42 h 42"/>
                <a:gd name="T8" fmla="*/ 0 w 5"/>
                <a:gd name="T9" fmla="*/ 14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2"/>
                <a:gd name="T17" fmla="*/ 5 w 5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2">
                  <a:moveTo>
                    <a:pt x="0" y="14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42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26" name="Freeform 799"/>
            <p:cNvSpPr>
              <a:spLocks/>
            </p:cNvSpPr>
            <p:nvPr/>
          </p:nvSpPr>
          <p:spPr bwMode="auto">
            <a:xfrm>
              <a:off x="3429" y="2111"/>
              <a:ext cx="7" cy="54"/>
            </a:xfrm>
            <a:custGeom>
              <a:avLst/>
              <a:gdLst>
                <a:gd name="T0" fmla="*/ 0 w 7"/>
                <a:gd name="T1" fmla="*/ 28 h 54"/>
                <a:gd name="T2" fmla="*/ 0 w 7"/>
                <a:gd name="T3" fmla="*/ 0 h 54"/>
                <a:gd name="T4" fmla="*/ 7 w 7"/>
                <a:gd name="T5" fmla="*/ 0 h 54"/>
                <a:gd name="T6" fmla="*/ 7 w 7"/>
                <a:gd name="T7" fmla="*/ 54 h 54"/>
                <a:gd name="T8" fmla="*/ 4 w 7"/>
                <a:gd name="T9" fmla="*/ 54 h 54"/>
                <a:gd name="T10" fmla="*/ 0 w 7"/>
                <a:gd name="T11" fmla="*/ 28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4"/>
                <a:gd name="T20" fmla="*/ 7 w 7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4">
                  <a:moveTo>
                    <a:pt x="0" y="28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54"/>
                  </a:lnTo>
                  <a:lnTo>
                    <a:pt x="4" y="5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27" name="Freeform 800"/>
            <p:cNvSpPr>
              <a:spLocks/>
            </p:cNvSpPr>
            <p:nvPr/>
          </p:nvSpPr>
          <p:spPr bwMode="auto">
            <a:xfrm>
              <a:off x="3431" y="2111"/>
              <a:ext cx="7" cy="54"/>
            </a:xfrm>
            <a:custGeom>
              <a:avLst/>
              <a:gdLst>
                <a:gd name="T0" fmla="*/ 0 w 7"/>
                <a:gd name="T1" fmla="*/ 42 h 54"/>
                <a:gd name="T2" fmla="*/ 0 w 7"/>
                <a:gd name="T3" fmla="*/ 0 h 54"/>
                <a:gd name="T4" fmla="*/ 7 w 7"/>
                <a:gd name="T5" fmla="*/ 0 h 54"/>
                <a:gd name="T6" fmla="*/ 7 w 7"/>
                <a:gd name="T7" fmla="*/ 54 h 54"/>
                <a:gd name="T8" fmla="*/ 2 w 7"/>
                <a:gd name="T9" fmla="*/ 54 h 54"/>
                <a:gd name="T10" fmla="*/ 0 w 7"/>
                <a:gd name="T11" fmla="*/ 42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4"/>
                <a:gd name="T20" fmla="*/ 7 w 7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4">
                  <a:moveTo>
                    <a:pt x="0" y="42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54"/>
                  </a:lnTo>
                  <a:lnTo>
                    <a:pt x="2" y="5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28" name="Rectangle 801"/>
            <p:cNvSpPr>
              <a:spLocks noChangeArrowheads="1"/>
            </p:cNvSpPr>
            <p:nvPr/>
          </p:nvSpPr>
          <p:spPr bwMode="auto">
            <a:xfrm>
              <a:off x="3436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29" name="Rectangle 802"/>
            <p:cNvSpPr>
              <a:spLocks noChangeArrowheads="1"/>
            </p:cNvSpPr>
            <p:nvPr/>
          </p:nvSpPr>
          <p:spPr bwMode="auto">
            <a:xfrm>
              <a:off x="3438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30" name="Rectangle 803"/>
            <p:cNvSpPr>
              <a:spLocks noChangeArrowheads="1"/>
            </p:cNvSpPr>
            <p:nvPr/>
          </p:nvSpPr>
          <p:spPr bwMode="auto">
            <a:xfrm>
              <a:off x="3440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31" name="Rectangle 804"/>
            <p:cNvSpPr>
              <a:spLocks noChangeArrowheads="1"/>
            </p:cNvSpPr>
            <p:nvPr/>
          </p:nvSpPr>
          <p:spPr bwMode="auto">
            <a:xfrm>
              <a:off x="3443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32" name="Rectangle 805"/>
            <p:cNvSpPr>
              <a:spLocks noChangeArrowheads="1"/>
            </p:cNvSpPr>
            <p:nvPr/>
          </p:nvSpPr>
          <p:spPr bwMode="auto">
            <a:xfrm>
              <a:off x="3445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33" name="Rectangle 806"/>
            <p:cNvSpPr>
              <a:spLocks noChangeArrowheads="1"/>
            </p:cNvSpPr>
            <p:nvPr/>
          </p:nvSpPr>
          <p:spPr bwMode="auto">
            <a:xfrm>
              <a:off x="3447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34" name="Rectangle 807"/>
            <p:cNvSpPr>
              <a:spLocks noChangeArrowheads="1"/>
            </p:cNvSpPr>
            <p:nvPr/>
          </p:nvSpPr>
          <p:spPr bwMode="auto">
            <a:xfrm>
              <a:off x="3450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</p:grpSp>
      <p:grpSp>
        <p:nvGrpSpPr>
          <p:cNvPr id="835" name="Group 1009"/>
          <p:cNvGrpSpPr>
            <a:grpSpLocks/>
          </p:cNvGrpSpPr>
          <p:nvPr/>
        </p:nvGrpSpPr>
        <p:grpSpPr bwMode="auto">
          <a:xfrm>
            <a:off x="4489463" y="1628757"/>
            <a:ext cx="695325" cy="64294"/>
            <a:chOff x="3454" y="2111"/>
            <a:chExt cx="539" cy="54"/>
          </a:xfrm>
        </p:grpSpPr>
        <p:sp>
          <p:nvSpPr>
            <p:cNvPr id="836" name="Rectangle 809"/>
            <p:cNvSpPr>
              <a:spLocks noChangeArrowheads="1"/>
            </p:cNvSpPr>
            <p:nvPr/>
          </p:nvSpPr>
          <p:spPr bwMode="auto">
            <a:xfrm>
              <a:off x="3454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37" name="Rectangle 810"/>
            <p:cNvSpPr>
              <a:spLocks noChangeArrowheads="1"/>
            </p:cNvSpPr>
            <p:nvPr/>
          </p:nvSpPr>
          <p:spPr bwMode="auto">
            <a:xfrm>
              <a:off x="3457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38" name="Rectangle 811"/>
            <p:cNvSpPr>
              <a:spLocks noChangeArrowheads="1"/>
            </p:cNvSpPr>
            <p:nvPr/>
          </p:nvSpPr>
          <p:spPr bwMode="auto">
            <a:xfrm>
              <a:off x="3459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39" name="Rectangle 812"/>
            <p:cNvSpPr>
              <a:spLocks noChangeArrowheads="1"/>
            </p:cNvSpPr>
            <p:nvPr/>
          </p:nvSpPr>
          <p:spPr bwMode="auto">
            <a:xfrm>
              <a:off x="346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40" name="Rectangle 813"/>
            <p:cNvSpPr>
              <a:spLocks noChangeArrowheads="1"/>
            </p:cNvSpPr>
            <p:nvPr/>
          </p:nvSpPr>
          <p:spPr bwMode="auto">
            <a:xfrm>
              <a:off x="3464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41" name="Rectangle 814"/>
            <p:cNvSpPr>
              <a:spLocks noChangeArrowheads="1"/>
            </p:cNvSpPr>
            <p:nvPr/>
          </p:nvSpPr>
          <p:spPr bwMode="auto">
            <a:xfrm>
              <a:off x="3466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42" name="Rectangle 815"/>
            <p:cNvSpPr>
              <a:spLocks noChangeArrowheads="1"/>
            </p:cNvSpPr>
            <p:nvPr/>
          </p:nvSpPr>
          <p:spPr bwMode="auto">
            <a:xfrm>
              <a:off x="3468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43" name="Rectangle 816"/>
            <p:cNvSpPr>
              <a:spLocks noChangeArrowheads="1"/>
            </p:cNvSpPr>
            <p:nvPr/>
          </p:nvSpPr>
          <p:spPr bwMode="auto">
            <a:xfrm>
              <a:off x="3473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44" name="Rectangle 817"/>
            <p:cNvSpPr>
              <a:spLocks noChangeArrowheads="1"/>
            </p:cNvSpPr>
            <p:nvPr/>
          </p:nvSpPr>
          <p:spPr bwMode="auto">
            <a:xfrm>
              <a:off x="3475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45" name="Rectangle 818"/>
            <p:cNvSpPr>
              <a:spLocks noChangeArrowheads="1"/>
            </p:cNvSpPr>
            <p:nvPr/>
          </p:nvSpPr>
          <p:spPr bwMode="auto">
            <a:xfrm>
              <a:off x="3478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46" name="Rectangle 819"/>
            <p:cNvSpPr>
              <a:spLocks noChangeArrowheads="1"/>
            </p:cNvSpPr>
            <p:nvPr/>
          </p:nvSpPr>
          <p:spPr bwMode="auto">
            <a:xfrm>
              <a:off x="3480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47" name="Rectangle 820"/>
            <p:cNvSpPr>
              <a:spLocks noChangeArrowheads="1"/>
            </p:cNvSpPr>
            <p:nvPr/>
          </p:nvSpPr>
          <p:spPr bwMode="auto">
            <a:xfrm>
              <a:off x="3482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48" name="Rectangle 821"/>
            <p:cNvSpPr>
              <a:spLocks noChangeArrowheads="1"/>
            </p:cNvSpPr>
            <p:nvPr/>
          </p:nvSpPr>
          <p:spPr bwMode="auto">
            <a:xfrm>
              <a:off x="3485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49" name="Rectangle 822"/>
            <p:cNvSpPr>
              <a:spLocks noChangeArrowheads="1"/>
            </p:cNvSpPr>
            <p:nvPr/>
          </p:nvSpPr>
          <p:spPr bwMode="auto">
            <a:xfrm>
              <a:off x="3489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50" name="Rectangle 823"/>
            <p:cNvSpPr>
              <a:spLocks noChangeArrowheads="1"/>
            </p:cNvSpPr>
            <p:nvPr/>
          </p:nvSpPr>
          <p:spPr bwMode="auto">
            <a:xfrm>
              <a:off x="3492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51" name="Rectangle 824"/>
            <p:cNvSpPr>
              <a:spLocks noChangeArrowheads="1"/>
            </p:cNvSpPr>
            <p:nvPr/>
          </p:nvSpPr>
          <p:spPr bwMode="auto">
            <a:xfrm>
              <a:off x="3494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52" name="Rectangle 825"/>
            <p:cNvSpPr>
              <a:spLocks noChangeArrowheads="1"/>
            </p:cNvSpPr>
            <p:nvPr/>
          </p:nvSpPr>
          <p:spPr bwMode="auto">
            <a:xfrm>
              <a:off x="349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53" name="Rectangle 826"/>
            <p:cNvSpPr>
              <a:spLocks noChangeArrowheads="1"/>
            </p:cNvSpPr>
            <p:nvPr/>
          </p:nvSpPr>
          <p:spPr bwMode="auto">
            <a:xfrm>
              <a:off x="3499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54" name="Rectangle 827"/>
            <p:cNvSpPr>
              <a:spLocks noChangeArrowheads="1"/>
            </p:cNvSpPr>
            <p:nvPr/>
          </p:nvSpPr>
          <p:spPr bwMode="auto">
            <a:xfrm>
              <a:off x="3501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55" name="Rectangle 828"/>
            <p:cNvSpPr>
              <a:spLocks noChangeArrowheads="1"/>
            </p:cNvSpPr>
            <p:nvPr/>
          </p:nvSpPr>
          <p:spPr bwMode="auto">
            <a:xfrm>
              <a:off x="3503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56" name="Rectangle 829"/>
            <p:cNvSpPr>
              <a:spLocks noChangeArrowheads="1"/>
            </p:cNvSpPr>
            <p:nvPr/>
          </p:nvSpPr>
          <p:spPr bwMode="auto">
            <a:xfrm>
              <a:off x="3508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57" name="Rectangle 830"/>
            <p:cNvSpPr>
              <a:spLocks noChangeArrowheads="1"/>
            </p:cNvSpPr>
            <p:nvPr/>
          </p:nvSpPr>
          <p:spPr bwMode="auto">
            <a:xfrm>
              <a:off x="3510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58" name="Rectangle 831"/>
            <p:cNvSpPr>
              <a:spLocks noChangeArrowheads="1"/>
            </p:cNvSpPr>
            <p:nvPr/>
          </p:nvSpPr>
          <p:spPr bwMode="auto">
            <a:xfrm>
              <a:off x="3512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59" name="Rectangle 832"/>
            <p:cNvSpPr>
              <a:spLocks noChangeArrowheads="1"/>
            </p:cNvSpPr>
            <p:nvPr/>
          </p:nvSpPr>
          <p:spPr bwMode="auto">
            <a:xfrm>
              <a:off x="3515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60" name="Rectangle 833"/>
            <p:cNvSpPr>
              <a:spLocks noChangeArrowheads="1"/>
            </p:cNvSpPr>
            <p:nvPr/>
          </p:nvSpPr>
          <p:spPr bwMode="auto">
            <a:xfrm>
              <a:off x="3517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61" name="Rectangle 834"/>
            <p:cNvSpPr>
              <a:spLocks noChangeArrowheads="1"/>
            </p:cNvSpPr>
            <p:nvPr/>
          </p:nvSpPr>
          <p:spPr bwMode="auto">
            <a:xfrm>
              <a:off x="3519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62" name="Rectangle 835"/>
            <p:cNvSpPr>
              <a:spLocks noChangeArrowheads="1"/>
            </p:cNvSpPr>
            <p:nvPr/>
          </p:nvSpPr>
          <p:spPr bwMode="auto">
            <a:xfrm>
              <a:off x="3524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63" name="Rectangle 836"/>
            <p:cNvSpPr>
              <a:spLocks noChangeArrowheads="1"/>
            </p:cNvSpPr>
            <p:nvPr/>
          </p:nvSpPr>
          <p:spPr bwMode="auto">
            <a:xfrm>
              <a:off x="352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64" name="Rectangle 837"/>
            <p:cNvSpPr>
              <a:spLocks noChangeArrowheads="1"/>
            </p:cNvSpPr>
            <p:nvPr/>
          </p:nvSpPr>
          <p:spPr bwMode="auto">
            <a:xfrm>
              <a:off x="3529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65" name="Rectangle 838"/>
            <p:cNvSpPr>
              <a:spLocks noChangeArrowheads="1"/>
            </p:cNvSpPr>
            <p:nvPr/>
          </p:nvSpPr>
          <p:spPr bwMode="auto">
            <a:xfrm>
              <a:off x="353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66" name="Rectangle 839"/>
            <p:cNvSpPr>
              <a:spLocks noChangeArrowheads="1"/>
            </p:cNvSpPr>
            <p:nvPr/>
          </p:nvSpPr>
          <p:spPr bwMode="auto">
            <a:xfrm>
              <a:off x="3533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67" name="Rectangle 840"/>
            <p:cNvSpPr>
              <a:spLocks noChangeArrowheads="1"/>
            </p:cNvSpPr>
            <p:nvPr/>
          </p:nvSpPr>
          <p:spPr bwMode="auto">
            <a:xfrm>
              <a:off x="3536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68" name="Rectangle 841"/>
            <p:cNvSpPr>
              <a:spLocks noChangeArrowheads="1"/>
            </p:cNvSpPr>
            <p:nvPr/>
          </p:nvSpPr>
          <p:spPr bwMode="auto">
            <a:xfrm>
              <a:off x="3538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69" name="Rectangle 842"/>
            <p:cNvSpPr>
              <a:spLocks noChangeArrowheads="1"/>
            </p:cNvSpPr>
            <p:nvPr/>
          </p:nvSpPr>
          <p:spPr bwMode="auto">
            <a:xfrm>
              <a:off x="3543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70" name="Rectangle 843"/>
            <p:cNvSpPr>
              <a:spLocks noChangeArrowheads="1"/>
            </p:cNvSpPr>
            <p:nvPr/>
          </p:nvSpPr>
          <p:spPr bwMode="auto">
            <a:xfrm>
              <a:off x="3545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71" name="Rectangle 844"/>
            <p:cNvSpPr>
              <a:spLocks noChangeArrowheads="1"/>
            </p:cNvSpPr>
            <p:nvPr/>
          </p:nvSpPr>
          <p:spPr bwMode="auto">
            <a:xfrm>
              <a:off x="3547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72" name="Rectangle 845"/>
            <p:cNvSpPr>
              <a:spLocks noChangeArrowheads="1"/>
            </p:cNvSpPr>
            <p:nvPr/>
          </p:nvSpPr>
          <p:spPr bwMode="auto">
            <a:xfrm>
              <a:off x="3550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73" name="Rectangle 846"/>
            <p:cNvSpPr>
              <a:spLocks noChangeArrowheads="1"/>
            </p:cNvSpPr>
            <p:nvPr/>
          </p:nvSpPr>
          <p:spPr bwMode="auto">
            <a:xfrm>
              <a:off x="3552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74" name="Rectangle 847"/>
            <p:cNvSpPr>
              <a:spLocks noChangeArrowheads="1"/>
            </p:cNvSpPr>
            <p:nvPr/>
          </p:nvSpPr>
          <p:spPr bwMode="auto">
            <a:xfrm>
              <a:off x="3554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75" name="Rectangle 848"/>
            <p:cNvSpPr>
              <a:spLocks noChangeArrowheads="1"/>
            </p:cNvSpPr>
            <p:nvPr/>
          </p:nvSpPr>
          <p:spPr bwMode="auto">
            <a:xfrm>
              <a:off x="3559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76" name="Rectangle 849"/>
            <p:cNvSpPr>
              <a:spLocks noChangeArrowheads="1"/>
            </p:cNvSpPr>
            <p:nvPr/>
          </p:nvSpPr>
          <p:spPr bwMode="auto">
            <a:xfrm>
              <a:off x="356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77" name="Rectangle 850"/>
            <p:cNvSpPr>
              <a:spLocks noChangeArrowheads="1"/>
            </p:cNvSpPr>
            <p:nvPr/>
          </p:nvSpPr>
          <p:spPr bwMode="auto">
            <a:xfrm>
              <a:off x="3564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78" name="Rectangle 851"/>
            <p:cNvSpPr>
              <a:spLocks noChangeArrowheads="1"/>
            </p:cNvSpPr>
            <p:nvPr/>
          </p:nvSpPr>
          <p:spPr bwMode="auto">
            <a:xfrm>
              <a:off x="356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79" name="Rectangle 852"/>
            <p:cNvSpPr>
              <a:spLocks noChangeArrowheads="1"/>
            </p:cNvSpPr>
            <p:nvPr/>
          </p:nvSpPr>
          <p:spPr bwMode="auto">
            <a:xfrm>
              <a:off x="3568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80" name="Rectangle 853"/>
            <p:cNvSpPr>
              <a:spLocks noChangeArrowheads="1"/>
            </p:cNvSpPr>
            <p:nvPr/>
          </p:nvSpPr>
          <p:spPr bwMode="auto">
            <a:xfrm>
              <a:off x="3571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81" name="Rectangle 854"/>
            <p:cNvSpPr>
              <a:spLocks noChangeArrowheads="1"/>
            </p:cNvSpPr>
            <p:nvPr/>
          </p:nvSpPr>
          <p:spPr bwMode="auto">
            <a:xfrm>
              <a:off x="3573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82" name="Rectangle 855"/>
            <p:cNvSpPr>
              <a:spLocks noChangeArrowheads="1"/>
            </p:cNvSpPr>
            <p:nvPr/>
          </p:nvSpPr>
          <p:spPr bwMode="auto">
            <a:xfrm>
              <a:off x="3578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83" name="Rectangle 856"/>
            <p:cNvSpPr>
              <a:spLocks noChangeArrowheads="1"/>
            </p:cNvSpPr>
            <p:nvPr/>
          </p:nvSpPr>
          <p:spPr bwMode="auto">
            <a:xfrm>
              <a:off x="3580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84" name="Rectangle 857"/>
            <p:cNvSpPr>
              <a:spLocks noChangeArrowheads="1"/>
            </p:cNvSpPr>
            <p:nvPr/>
          </p:nvSpPr>
          <p:spPr bwMode="auto">
            <a:xfrm>
              <a:off x="3582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85" name="Rectangle 858"/>
            <p:cNvSpPr>
              <a:spLocks noChangeArrowheads="1"/>
            </p:cNvSpPr>
            <p:nvPr/>
          </p:nvSpPr>
          <p:spPr bwMode="auto">
            <a:xfrm>
              <a:off x="3585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86" name="Rectangle 859"/>
            <p:cNvSpPr>
              <a:spLocks noChangeArrowheads="1"/>
            </p:cNvSpPr>
            <p:nvPr/>
          </p:nvSpPr>
          <p:spPr bwMode="auto">
            <a:xfrm>
              <a:off x="3587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87" name="Rectangle 860"/>
            <p:cNvSpPr>
              <a:spLocks noChangeArrowheads="1"/>
            </p:cNvSpPr>
            <p:nvPr/>
          </p:nvSpPr>
          <p:spPr bwMode="auto">
            <a:xfrm>
              <a:off x="3589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88" name="Rectangle 861"/>
            <p:cNvSpPr>
              <a:spLocks noChangeArrowheads="1"/>
            </p:cNvSpPr>
            <p:nvPr/>
          </p:nvSpPr>
          <p:spPr bwMode="auto">
            <a:xfrm>
              <a:off x="3594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89" name="Rectangle 862"/>
            <p:cNvSpPr>
              <a:spLocks noChangeArrowheads="1"/>
            </p:cNvSpPr>
            <p:nvPr/>
          </p:nvSpPr>
          <p:spPr bwMode="auto">
            <a:xfrm>
              <a:off x="359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90" name="Rectangle 863"/>
            <p:cNvSpPr>
              <a:spLocks noChangeArrowheads="1"/>
            </p:cNvSpPr>
            <p:nvPr/>
          </p:nvSpPr>
          <p:spPr bwMode="auto">
            <a:xfrm>
              <a:off x="3599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91" name="Rectangle 864"/>
            <p:cNvSpPr>
              <a:spLocks noChangeArrowheads="1"/>
            </p:cNvSpPr>
            <p:nvPr/>
          </p:nvSpPr>
          <p:spPr bwMode="auto">
            <a:xfrm>
              <a:off x="360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92" name="Rectangle 865"/>
            <p:cNvSpPr>
              <a:spLocks noChangeArrowheads="1"/>
            </p:cNvSpPr>
            <p:nvPr/>
          </p:nvSpPr>
          <p:spPr bwMode="auto">
            <a:xfrm>
              <a:off x="3603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93" name="Rectangle 866"/>
            <p:cNvSpPr>
              <a:spLocks noChangeArrowheads="1"/>
            </p:cNvSpPr>
            <p:nvPr/>
          </p:nvSpPr>
          <p:spPr bwMode="auto">
            <a:xfrm>
              <a:off x="3606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94" name="Rectangle 867"/>
            <p:cNvSpPr>
              <a:spLocks noChangeArrowheads="1"/>
            </p:cNvSpPr>
            <p:nvPr/>
          </p:nvSpPr>
          <p:spPr bwMode="auto">
            <a:xfrm>
              <a:off x="3608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95" name="Rectangle 868"/>
            <p:cNvSpPr>
              <a:spLocks noChangeArrowheads="1"/>
            </p:cNvSpPr>
            <p:nvPr/>
          </p:nvSpPr>
          <p:spPr bwMode="auto">
            <a:xfrm>
              <a:off x="3613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96" name="Rectangle 869"/>
            <p:cNvSpPr>
              <a:spLocks noChangeArrowheads="1"/>
            </p:cNvSpPr>
            <p:nvPr/>
          </p:nvSpPr>
          <p:spPr bwMode="auto">
            <a:xfrm>
              <a:off x="3615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97" name="Rectangle 870"/>
            <p:cNvSpPr>
              <a:spLocks noChangeArrowheads="1"/>
            </p:cNvSpPr>
            <p:nvPr/>
          </p:nvSpPr>
          <p:spPr bwMode="auto">
            <a:xfrm>
              <a:off x="3617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98" name="Rectangle 871"/>
            <p:cNvSpPr>
              <a:spLocks noChangeArrowheads="1"/>
            </p:cNvSpPr>
            <p:nvPr/>
          </p:nvSpPr>
          <p:spPr bwMode="auto">
            <a:xfrm>
              <a:off x="3620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99" name="Rectangle 872"/>
            <p:cNvSpPr>
              <a:spLocks noChangeArrowheads="1"/>
            </p:cNvSpPr>
            <p:nvPr/>
          </p:nvSpPr>
          <p:spPr bwMode="auto">
            <a:xfrm>
              <a:off x="3622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00" name="Rectangle 873"/>
            <p:cNvSpPr>
              <a:spLocks noChangeArrowheads="1"/>
            </p:cNvSpPr>
            <p:nvPr/>
          </p:nvSpPr>
          <p:spPr bwMode="auto">
            <a:xfrm>
              <a:off x="3624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01" name="Rectangle 874"/>
            <p:cNvSpPr>
              <a:spLocks noChangeArrowheads="1"/>
            </p:cNvSpPr>
            <p:nvPr/>
          </p:nvSpPr>
          <p:spPr bwMode="auto">
            <a:xfrm>
              <a:off x="3629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02" name="Rectangle 875"/>
            <p:cNvSpPr>
              <a:spLocks noChangeArrowheads="1"/>
            </p:cNvSpPr>
            <p:nvPr/>
          </p:nvSpPr>
          <p:spPr bwMode="auto">
            <a:xfrm>
              <a:off x="363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03" name="Rectangle 876"/>
            <p:cNvSpPr>
              <a:spLocks noChangeArrowheads="1"/>
            </p:cNvSpPr>
            <p:nvPr/>
          </p:nvSpPr>
          <p:spPr bwMode="auto">
            <a:xfrm>
              <a:off x="3634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04" name="Rectangle 877"/>
            <p:cNvSpPr>
              <a:spLocks noChangeArrowheads="1"/>
            </p:cNvSpPr>
            <p:nvPr/>
          </p:nvSpPr>
          <p:spPr bwMode="auto">
            <a:xfrm>
              <a:off x="363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05" name="Rectangle 878"/>
            <p:cNvSpPr>
              <a:spLocks noChangeArrowheads="1"/>
            </p:cNvSpPr>
            <p:nvPr/>
          </p:nvSpPr>
          <p:spPr bwMode="auto">
            <a:xfrm>
              <a:off x="3638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06" name="Rectangle 879"/>
            <p:cNvSpPr>
              <a:spLocks noChangeArrowheads="1"/>
            </p:cNvSpPr>
            <p:nvPr/>
          </p:nvSpPr>
          <p:spPr bwMode="auto">
            <a:xfrm>
              <a:off x="3641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07" name="Rectangle 880"/>
            <p:cNvSpPr>
              <a:spLocks noChangeArrowheads="1"/>
            </p:cNvSpPr>
            <p:nvPr/>
          </p:nvSpPr>
          <p:spPr bwMode="auto">
            <a:xfrm>
              <a:off x="3643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08" name="Rectangle 881"/>
            <p:cNvSpPr>
              <a:spLocks noChangeArrowheads="1"/>
            </p:cNvSpPr>
            <p:nvPr/>
          </p:nvSpPr>
          <p:spPr bwMode="auto">
            <a:xfrm>
              <a:off x="3648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09" name="Rectangle 882"/>
            <p:cNvSpPr>
              <a:spLocks noChangeArrowheads="1"/>
            </p:cNvSpPr>
            <p:nvPr/>
          </p:nvSpPr>
          <p:spPr bwMode="auto">
            <a:xfrm>
              <a:off x="3650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10" name="Rectangle 883"/>
            <p:cNvSpPr>
              <a:spLocks noChangeArrowheads="1"/>
            </p:cNvSpPr>
            <p:nvPr/>
          </p:nvSpPr>
          <p:spPr bwMode="auto">
            <a:xfrm>
              <a:off x="3652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11" name="Rectangle 884"/>
            <p:cNvSpPr>
              <a:spLocks noChangeArrowheads="1"/>
            </p:cNvSpPr>
            <p:nvPr/>
          </p:nvSpPr>
          <p:spPr bwMode="auto">
            <a:xfrm>
              <a:off x="3655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12" name="Rectangle 885"/>
            <p:cNvSpPr>
              <a:spLocks noChangeArrowheads="1"/>
            </p:cNvSpPr>
            <p:nvPr/>
          </p:nvSpPr>
          <p:spPr bwMode="auto">
            <a:xfrm>
              <a:off x="3657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13" name="Rectangle 886"/>
            <p:cNvSpPr>
              <a:spLocks noChangeArrowheads="1"/>
            </p:cNvSpPr>
            <p:nvPr/>
          </p:nvSpPr>
          <p:spPr bwMode="auto">
            <a:xfrm>
              <a:off x="3659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14" name="Rectangle 887"/>
            <p:cNvSpPr>
              <a:spLocks noChangeArrowheads="1"/>
            </p:cNvSpPr>
            <p:nvPr/>
          </p:nvSpPr>
          <p:spPr bwMode="auto">
            <a:xfrm>
              <a:off x="3664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15" name="Rectangle 888"/>
            <p:cNvSpPr>
              <a:spLocks noChangeArrowheads="1"/>
            </p:cNvSpPr>
            <p:nvPr/>
          </p:nvSpPr>
          <p:spPr bwMode="auto">
            <a:xfrm>
              <a:off x="366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16" name="Rectangle 889"/>
            <p:cNvSpPr>
              <a:spLocks noChangeArrowheads="1"/>
            </p:cNvSpPr>
            <p:nvPr/>
          </p:nvSpPr>
          <p:spPr bwMode="auto">
            <a:xfrm>
              <a:off x="3669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17" name="Rectangle 890"/>
            <p:cNvSpPr>
              <a:spLocks noChangeArrowheads="1"/>
            </p:cNvSpPr>
            <p:nvPr/>
          </p:nvSpPr>
          <p:spPr bwMode="auto">
            <a:xfrm>
              <a:off x="367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18" name="Rectangle 891"/>
            <p:cNvSpPr>
              <a:spLocks noChangeArrowheads="1"/>
            </p:cNvSpPr>
            <p:nvPr/>
          </p:nvSpPr>
          <p:spPr bwMode="auto">
            <a:xfrm>
              <a:off x="3673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19" name="Rectangle 892"/>
            <p:cNvSpPr>
              <a:spLocks noChangeArrowheads="1"/>
            </p:cNvSpPr>
            <p:nvPr/>
          </p:nvSpPr>
          <p:spPr bwMode="auto">
            <a:xfrm>
              <a:off x="3676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20" name="Rectangle 893"/>
            <p:cNvSpPr>
              <a:spLocks noChangeArrowheads="1"/>
            </p:cNvSpPr>
            <p:nvPr/>
          </p:nvSpPr>
          <p:spPr bwMode="auto">
            <a:xfrm>
              <a:off x="3678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21" name="Rectangle 894"/>
            <p:cNvSpPr>
              <a:spLocks noChangeArrowheads="1"/>
            </p:cNvSpPr>
            <p:nvPr/>
          </p:nvSpPr>
          <p:spPr bwMode="auto">
            <a:xfrm>
              <a:off x="3683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22" name="Rectangle 895"/>
            <p:cNvSpPr>
              <a:spLocks noChangeArrowheads="1"/>
            </p:cNvSpPr>
            <p:nvPr/>
          </p:nvSpPr>
          <p:spPr bwMode="auto">
            <a:xfrm>
              <a:off x="3685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23" name="Rectangle 896"/>
            <p:cNvSpPr>
              <a:spLocks noChangeArrowheads="1"/>
            </p:cNvSpPr>
            <p:nvPr/>
          </p:nvSpPr>
          <p:spPr bwMode="auto">
            <a:xfrm>
              <a:off x="3687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24" name="Rectangle 897"/>
            <p:cNvSpPr>
              <a:spLocks noChangeArrowheads="1"/>
            </p:cNvSpPr>
            <p:nvPr/>
          </p:nvSpPr>
          <p:spPr bwMode="auto">
            <a:xfrm>
              <a:off x="3690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25" name="Rectangle 898"/>
            <p:cNvSpPr>
              <a:spLocks noChangeArrowheads="1"/>
            </p:cNvSpPr>
            <p:nvPr/>
          </p:nvSpPr>
          <p:spPr bwMode="auto">
            <a:xfrm>
              <a:off x="3692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26" name="Rectangle 899"/>
            <p:cNvSpPr>
              <a:spLocks noChangeArrowheads="1"/>
            </p:cNvSpPr>
            <p:nvPr/>
          </p:nvSpPr>
          <p:spPr bwMode="auto">
            <a:xfrm>
              <a:off x="3694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27" name="Rectangle 900"/>
            <p:cNvSpPr>
              <a:spLocks noChangeArrowheads="1"/>
            </p:cNvSpPr>
            <p:nvPr/>
          </p:nvSpPr>
          <p:spPr bwMode="auto">
            <a:xfrm>
              <a:off x="3699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28" name="Rectangle 901"/>
            <p:cNvSpPr>
              <a:spLocks noChangeArrowheads="1"/>
            </p:cNvSpPr>
            <p:nvPr/>
          </p:nvSpPr>
          <p:spPr bwMode="auto">
            <a:xfrm>
              <a:off x="370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29" name="Rectangle 902"/>
            <p:cNvSpPr>
              <a:spLocks noChangeArrowheads="1"/>
            </p:cNvSpPr>
            <p:nvPr/>
          </p:nvSpPr>
          <p:spPr bwMode="auto">
            <a:xfrm>
              <a:off x="3704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30" name="Rectangle 903"/>
            <p:cNvSpPr>
              <a:spLocks noChangeArrowheads="1"/>
            </p:cNvSpPr>
            <p:nvPr/>
          </p:nvSpPr>
          <p:spPr bwMode="auto">
            <a:xfrm>
              <a:off x="370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31" name="Rectangle 904"/>
            <p:cNvSpPr>
              <a:spLocks noChangeArrowheads="1"/>
            </p:cNvSpPr>
            <p:nvPr/>
          </p:nvSpPr>
          <p:spPr bwMode="auto">
            <a:xfrm>
              <a:off x="3708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32" name="Rectangle 905"/>
            <p:cNvSpPr>
              <a:spLocks noChangeArrowheads="1"/>
            </p:cNvSpPr>
            <p:nvPr/>
          </p:nvSpPr>
          <p:spPr bwMode="auto">
            <a:xfrm>
              <a:off x="3711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33" name="Rectangle 906"/>
            <p:cNvSpPr>
              <a:spLocks noChangeArrowheads="1"/>
            </p:cNvSpPr>
            <p:nvPr/>
          </p:nvSpPr>
          <p:spPr bwMode="auto">
            <a:xfrm>
              <a:off x="3713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34" name="Rectangle 907"/>
            <p:cNvSpPr>
              <a:spLocks noChangeArrowheads="1"/>
            </p:cNvSpPr>
            <p:nvPr/>
          </p:nvSpPr>
          <p:spPr bwMode="auto">
            <a:xfrm>
              <a:off x="3718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35" name="Rectangle 908"/>
            <p:cNvSpPr>
              <a:spLocks noChangeArrowheads="1"/>
            </p:cNvSpPr>
            <p:nvPr/>
          </p:nvSpPr>
          <p:spPr bwMode="auto">
            <a:xfrm>
              <a:off x="3720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36" name="Rectangle 909"/>
            <p:cNvSpPr>
              <a:spLocks noChangeArrowheads="1"/>
            </p:cNvSpPr>
            <p:nvPr/>
          </p:nvSpPr>
          <p:spPr bwMode="auto">
            <a:xfrm>
              <a:off x="3722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37" name="Rectangle 910"/>
            <p:cNvSpPr>
              <a:spLocks noChangeArrowheads="1"/>
            </p:cNvSpPr>
            <p:nvPr/>
          </p:nvSpPr>
          <p:spPr bwMode="auto">
            <a:xfrm>
              <a:off x="3725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38" name="Rectangle 911"/>
            <p:cNvSpPr>
              <a:spLocks noChangeArrowheads="1"/>
            </p:cNvSpPr>
            <p:nvPr/>
          </p:nvSpPr>
          <p:spPr bwMode="auto">
            <a:xfrm>
              <a:off x="3727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39" name="Rectangle 912"/>
            <p:cNvSpPr>
              <a:spLocks noChangeArrowheads="1"/>
            </p:cNvSpPr>
            <p:nvPr/>
          </p:nvSpPr>
          <p:spPr bwMode="auto">
            <a:xfrm>
              <a:off x="3729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40" name="Rectangle 913"/>
            <p:cNvSpPr>
              <a:spLocks noChangeArrowheads="1"/>
            </p:cNvSpPr>
            <p:nvPr/>
          </p:nvSpPr>
          <p:spPr bwMode="auto">
            <a:xfrm>
              <a:off x="3734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41" name="Rectangle 914"/>
            <p:cNvSpPr>
              <a:spLocks noChangeArrowheads="1"/>
            </p:cNvSpPr>
            <p:nvPr/>
          </p:nvSpPr>
          <p:spPr bwMode="auto">
            <a:xfrm>
              <a:off x="373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42" name="Rectangle 915"/>
            <p:cNvSpPr>
              <a:spLocks noChangeArrowheads="1"/>
            </p:cNvSpPr>
            <p:nvPr/>
          </p:nvSpPr>
          <p:spPr bwMode="auto">
            <a:xfrm>
              <a:off x="3739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43" name="Rectangle 916"/>
            <p:cNvSpPr>
              <a:spLocks noChangeArrowheads="1"/>
            </p:cNvSpPr>
            <p:nvPr/>
          </p:nvSpPr>
          <p:spPr bwMode="auto">
            <a:xfrm>
              <a:off x="374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44" name="Rectangle 917"/>
            <p:cNvSpPr>
              <a:spLocks noChangeArrowheads="1"/>
            </p:cNvSpPr>
            <p:nvPr/>
          </p:nvSpPr>
          <p:spPr bwMode="auto">
            <a:xfrm>
              <a:off x="3743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45" name="Rectangle 918"/>
            <p:cNvSpPr>
              <a:spLocks noChangeArrowheads="1"/>
            </p:cNvSpPr>
            <p:nvPr/>
          </p:nvSpPr>
          <p:spPr bwMode="auto">
            <a:xfrm>
              <a:off x="3746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46" name="Rectangle 919"/>
            <p:cNvSpPr>
              <a:spLocks noChangeArrowheads="1"/>
            </p:cNvSpPr>
            <p:nvPr/>
          </p:nvSpPr>
          <p:spPr bwMode="auto">
            <a:xfrm>
              <a:off x="3748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47" name="Rectangle 920"/>
            <p:cNvSpPr>
              <a:spLocks noChangeArrowheads="1"/>
            </p:cNvSpPr>
            <p:nvPr/>
          </p:nvSpPr>
          <p:spPr bwMode="auto">
            <a:xfrm>
              <a:off x="3753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48" name="Rectangle 921"/>
            <p:cNvSpPr>
              <a:spLocks noChangeArrowheads="1"/>
            </p:cNvSpPr>
            <p:nvPr/>
          </p:nvSpPr>
          <p:spPr bwMode="auto">
            <a:xfrm>
              <a:off x="3755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49" name="Rectangle 922"/>
            <p:cNvSpPr>
              <a:spLocks noChangeArrowheads="1"/>
            </p:cNvSpPr>
            <p:nvPr/>
          </p:nvSpPr>
          <p:spPr bwMode="auto">
            <a:xfrm>
              <a:off x="3757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50" name="Rectangle 923"/>
            <p:cNvSpPr>
              <a:spLocks noChangeArrowheads="1"/>
            </p:cNvSpPr>
            <p:nvPr/>
          </p:nvSpPr>
          <p:spPr bwMode="auto">
            <a:xfrm>
              <a:off x="3760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51" name="Rectangle 924"/>
            <p:cNvSpPr>
              <a:spLocks noChangeArrowheads="1"/>
            </p:cNvSpPr>
            <p:nvPr/>
          </p:nvSpPr>
          <p:spPr bwMode="auto">
            <a:xfrm>
              <a:off x="3762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52" name="Rectangle 925"/>
            <p:cNvSpPr>
              <a:spLocks noChangeArrowheads="1"/>
            </p:cNvSpPr>
            <p:nvPr/>
          </p:nvSpPr>
          <p:spPr bwMode="auto">
            <a:xfrm>
              <a:off x="3764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53" name="Rectangle 926"/>
            <p:cNvSpPr>
              <a:spLocks noChangeArrowheads="1"/>
            </p:cNvSpPr>
            <p:nvPr/>
          </p:nvSpPr>
          <p:spPr bwMode="auto">
            <a:xfrm>
              <a:off x="3769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54" name="Rectangle 927"/>
            <p:cNvSpPr>
              <a:spLocks noChangeArrowheads="1"/>
            </p:cNvSpPr>
            <p:nvPr/>
          </p:nvSpPr>
          <p:spPr bwMode="auto">
            <a:xfrm>
              <a:off x="377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55" name="Rectangle 928"/>
            <p:cNvSpPr>
              <a:spLocks noChangeArrowheads="1"/>
            </p:cNvSpPr>
            <p:nvPr/>
          </p:nvSpPr>
          <p:spPr bwMode="auto">
            <a:xfrm>
              <a:off x="3774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56" name="Rectangle 929"/>
            <p:cNvSpPr>
              <a:spLocks noChangeArrowheads="1"/>
            </p:cNvSpPr>
            <p:nvPr/>
          </p:nvSpPr>
          <p:spPr bwMode="auto">
            <a:xfrm>
              <a:off x="377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57" name="Rectangle 930"/>
            <p:cNvSpPr>
              <a:spLocks noChangeArrowheads="1"/>
            </p:cNvSpPr>
            <p:nvPr/>
          </p:nvSpPr>
          <p:spPr bwMode="auto">
            <a:xfrm>
              <a:off x="3778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58" name="Rectangle 931"/>
            <p:cNvSpPr>
              <a:spLocks noChangeArrowheads="1"/>
            </p:cNvSpPr>
            <p:nvPr/>
          </p:nvSpPr>
          <p:spPr bwMode="auto">
            <a:xfrm>
              <a:off x="3781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59" name="Rectangle 932"/>
            <p:cNvSpPr>
              <a:spLocks noChangeArrowheads="1"/>
            </p:cNvSpPr>
            <p:nvPr/>
          </p:nvSpPr>
          <p:spPr bwMode="auto">
            <a:xfrm>
              <a:off x="3783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60" name="Rectangle 933"/>
            <p:cNvSpPr>
              <a:spLocks noChangeArrowheads="1"/>
            </p:cNvSpPr>
            <p:nvPr/>
          </p:nvSpPr>
          <p:spPr bwMode="auto">
            <a:xfrm>
              <a:off x="3788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61" name="Rectangle 934"/>
            <p:cNvSpPr>
              <a:spLocks noChangeArrowheads="1"/>
            </p:cNvSpPr>
            <p:nvPr/>
          </p:nvSpPr>
          <p:spPr bwMode="auto">
            <a:xfrm>
              <a:off x="3790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62" name="Rectangle 935"/>
            <p:cNvSpPr>
              <a:spLocks noChangeArrowheads="1"/>
            </p:cNvSpPr>
            <p:nvPr/>
          </p:nvSpPr>
          <p:spPr bwMode="auto">
            <a:xfrm>
              <a:off x="3792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63" name="Rectangle 936"/>
            <p:cNvSpPr>
              <a:spLocks noChangeArrowheads="1"/>
            </p:cNvSpPr>
            <p:nvPr/>
          </p:nvSpPr>
          <p:spPr bwMode="auto">
            <a:xfrm>
              <a:off x="3795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64" name="Rectangle 937"/>
            <p:cNvSpPr>
              <a:spLocks noChangeArrowheads="1"/>
            </p:cNvSpPr>
            <p:nvPr/>
          </p:nvSpPr>
          <p:spPr bwMode="auto">
            <a:xfrm>
              <a:off x="3797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65" name="Rectangle 938"/>
            <p:cNvSpPr>
              <a:spLocks noChangeArrowheads="1"/>
            </p:cNvSpPr>
            <p:nvPr/>
          </p:nvSpPr>
          <p:spPr bwMode="auto">
            <a:xfrm>
              <a:off x="3799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66" name="Rectangle 939"/>
            <p:cNvSpPr>
              <a:spLocks noChangeArrowheads="1"/>
            </p:cNvSpPr>
            <p:nvPr/>
          </p:nvSpPr>
          <p:spPr bwMode="auto">
            <a:xfrm>
              <a:off x="3804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67" name="Rectangle 940"/>
            <p:cNvSpPr>
              <a:spLocks noChangeArrowheads="1"/>
            </p:cNvSpPr>
            <p:nvPr/>
          </p:nvSpPr>
          <p:spPr bwMode="auto">
            <a:xfrm>
              <a:off x="380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68" name="Rectangle 941"/>
            <p:cNvSpPr>
              <a:spLocks noChangeArrowheads="1"/>
            </p:cNvSpPr>
            <p:nvPr/>
          </p:nvSpPr>
          <p:spPr bwMode="auto">
            <a:xfrm>
              <a:off x="3809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69" name="Rectangle 942"/>
            <p:cNvSpPr>
              <a:spLocks noChangeArrowheads="1"/>
            </p:cNvSpPr>
            <p:nvPr/>
          </p:nvSpPr>
          <p:spPr bwMode="auto">
            <a:xfrm>
              <a:off x="381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70" name="Rectangle 943"/>
            <p:cNvSpPr>
              <a:spLocks noChangeArrowheads="1"/>
            </p:cNvSpPr>
            <p:nvPr/>
          </p:nvSpPr>
          <p:spPr bwMode="auto">
            <a:xfrm>
              <a:off x="3813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71" name="Rectangle 944"/>
            <p:cNvSpPr>
              <a:spLocks noChangeArrowheads="1"/>
            </p:cNvSpPr>
            <p:nvPr/>
          </p:nvSpPr>
          <p:spPr bwMode="auto">
            <a:xfrm>
              <a:off x="3816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72" name="Rectangle 945"/>
            <p:cNvSpPr>
              <a:spLocks noChangeArrowheads="1"/>
            </p:cNvSpPr>
            <p:nvPr/>
          </p:nvSpPr>
          <p:spPr bwMode="auto">
            <a:xfrm>
              <a:off x="3818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73" name="Rectangle 946"/>
            <p:cNvSpPr>
              <a:spLocks noChangeArrowheads="1"/>
            </p:cNvSpPr>
            <p:nvPr/>
          </p:nvSpPr>
          <p:spPr bwMode="auto">
            <a:xfrm>
              <a:off x="3823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74" name="Rectangle 947"/>
            <p:cNvSpPr>
              <a:spLocks noChangeArrowheads="1"/>
            </p:cNvSpPr>
            <p:nvPr/>
          </p:nvSpPr>
          <p:spPr bwMode="auto">
            <a:xfrm>
              <a:off x="3825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75" name="Rectangle 948"/>
            <p:cNvSpPr>
              <a:spLocks noChangeArrowheads="1"/>
            </p:cNvSpPr>
            <p:nvPr/>
          </p:nvSpPr>
          <p:spPr bwMode="auto">
            <a:xfrm>
              <a:off x="3827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76" name="Rectangle 949"/>
            <p:cNvSpPr>
              <a:spLocks noChangeArrowheads="1"/>
            </p:cNvSpPr>
            <p:nvPr/>
          </p:nvSpPr>
          <p:spPr bwMode="auto">
            <a:xfrm>
              <a:off x="3830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77" name="Rectangle 950"/>
            <p:cNvSpPr>
              <a:spLocks noChangeArrowheads="1"/>
            </p:cNvSpPr>
            <p:nvPr/>
          </p:nvSpPr>
          <p:spPr bwMode="auto">
            <a:xfrm>
              <a:off x="3832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78" name="Rectangle 951"/>
            <p:cNvSpPr>
              <a:spLocks noChangeArrowheads="1"/>
            </p:cNvSpPr>
            <p:nvPr/>
          </p:nvSpPr>
          <p:spPr bwMode="auto">
            <a:xfrm>
              <a:off x="3834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79" name="Rectangle 952"/>
            <p:cNvSpPr>
              <a:spLocks noChangeArrowheads="1"/>
            </p:cNvSpPr>
            <p:nvPr/>
          </p:nvSpPr>
          <p:spPr bwMode="auto">
            <a:xfrm>
              <a:off x="3839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80" name="Rectangle 953"/>
            <p:cNvSpPr>
              <a:spLocks noChangeArrowheads="1"/>
            </p:cNvSpPr>
            <p:nvPr/>
          </p:nvSpPr>
          <p:spPr bwMode="auto">
            <a:xfrm>
              <a:off x="384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81" name="Rectangle 954"/>
            <p:cNvSpPr>
              <a:spLocks noChangeArrowheads="1"/>
            </p:cNvSpPr>
            <p:nvPr/>
          </p:nvSpPr>
          <p:spPr bwMode="auto">
            <a:xfrm>
              <a:off x="3844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82" name="Rectangle 955"/>
            <p:cNvSpPr>
              <a:spLocks noChangeArrowheads="1"/>
            </p:cNvSpPr>
            <p:nvPr/>
          </p:nvSpPr>
          <p:spPr bwMode="auto">
            <a:xfrm>
              <a:off x="384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83" name="Rectangle 956"/>
            <p:cNvSpPr>
              <a:spLocks noChangeArrowheads="1"/>
            </p:cNvSpPr>
            <p:nvPr/>
          </p:nvSpPr>
          <p:spPr bwMode="auto">
            <a:xfrm>
              <a:off x="3848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84" name="Rectangle 957"/>
            <p:cNvSpPr>
              <a:spLocks noChangeArrowheads="1"/>
            </p:cNvSpPr>
            <p:nvPr/>
          </p:nvSpPr>
          <p:spPr bwMode="auto">
            <a:xfrm>
              <a:off x="3851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85" name="Rectangle 958"/>
            <p:cNvSpPr>
              <a:spLocks noChangeArrowheads="1"/>
            </p:cNvSpPr>
            <p:nvPr/>
          </p:nvSpPr>
          <p:spPr bwMode="auto">
            <a:xfrm>
              <a:off x="3853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86" name="Rectangle 959"/>
            <p:cNvSpPr>
              <a:spLocks noChangeArrowheads="1"/>
            </p:cNvSpPr>
            <p:nvPr/>
          </p:nvSpPr>
          <p:spPr bwMode="auto">
            <a:xfrm>
              <a:off x="3858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87" name="Rectangle 960"/>
            <p:cNvSpPr>
              <a:spLocks noChangeArrowheads="1"/>
            </p:cNvSpPr>
            <p:nvPr/>
          </p:nvSpPr>
          <p:spPr bwMode="auto">
            <a:xfrm>
              <a:off x="3860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88" name="Rectangle 961"/>
            <p:cNvSpPr>
              <a:spLocks noChangeArrowheads="1"/>
            </p:cNvSpPr>
            <p:nvPr/>
          </p:nvSpPr>
          <p:spPr bwMode="auto">
            <a:xfrm>
              <a:off x="3862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89" name="Rectangle 962"/>
            <p:cNvSpPr>
              <a:spLocks noChangeArrowheads="1"/>
            </p:cNvSpPr>
            <p:nvPr/>
          </p:nvSpPr>
          <p:spPr bwMode="auto">
            <a:xfrm>
              <a:off x="3865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90" name="Rectangle 963"/>
            <p:cNvSpPr>
              <a:spLocks noChangeArrowheads="1"/>
            </p:cNvSpPr>
            <p:nvPr/>
          </p:nvSpPr>
          <p:spPr bwMode="auto">
            <a:xfrm>
              <a:off x="3867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91" name="Rectangle 964"/>
            <p:cNvSpPr>
              <a:spLocks noChangeArrowheads="1"/>
            </p:cNvSpPr>
            <p:nvPr/>
          </p:nvSpPr>
          <p:spPr bwMode="auto">
            <a:xfrm>
              <a:off x="3869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92" name="Rectangle 965"/>
            <p:cNvSpPr>
              <a:spLocks noChangeArrowheads="1"/>
            </p:cNvSpPr>
            <p:nvPr/>
          </p:nvSpPr>
          <p:spPr bwMode="auto">
            <a:xfrm>
              <a:off x="3874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93" name="Rectangle 966"/>
            <p:cNvSpPr>
              <a:spLocks noChangeArrowheads="1"/>
            </p:cNvSpPr>
            <p:nvPr/>
          </p:nvSpPr>
          <p:spPr bwMode="auto">
            <a:xfrm>
              <a:off x="387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94" name="Rectangle 967"/>
            <p:cNvSpPr>
              <a:spLocks noChangeArrowheads="1"/>
            </p:cNvSpPr>
            <p:nvPr/>
          </p:nvSpPr>
          <p:spPr bwMode="auto">
            <a:xfrm>
              <a:off x="3879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95" name="Rectangle 968"/>
            <p:cNvSpPr>
              <a:spLocks noChangeArrowheads="1"/>
            </p:cNvSpPr>
            <p:nvPr/>
          </p:nvSpPr>
          <p:spPr bwMode="auto">
            <a:xfrm>
              <a:off x="388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96" name="Rectangle 969"/>
            <p:cNvSpPr>
              <a:spLocks noChangeArrowheads="1"/>
            </p:cNvSpPr>
            <p:nvPr/>
          </p:nvSpPr>
          <p:spPr bwMode="auto">
            <a:xfrm>
              <a:off x="3883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97" name="Rectangle 970"/>
            <p:cNvSpPr>
              <a:spLocks noChangeArrowheads="1"/>
            </p:cNvSpPr>
            <p:nvPr/>
          </p:nvSpPr>
          <p:spPr bwMode="auto">
            <a:xfrm>
              <a:off x="3886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98" name="Rectangle 971"/>
            <p:cNvSpPr>
              <a:spLocks noChangeArrowheads="1"/>
            </p:cNvSpPr>
            <p:nvPr/>
          </p:nvSpPr>
          <p:spPr bwMode="auto">
            <a:xfrm>
              <a:off x="3888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99" name="Rectangle 972"/>
            <p:cNvSpPr>
              <a:spLocks noChangeArrowheads="1"/>
            </p:cNvSpPr>
            <p:nvPr/>
          </p:nvSpPr>
          <p:spPr bwMode="auto">
            <a:xfrm>
              <a:off x="3893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00" name="Rectangle 973"/>
            <p:cNvSpPr>
              <a:spLocks noChangeArrowheads="1"/>
            </p:cNvSpPr>
            <p:nvPr/>
          </p:nvSpPr>
          <p:spPr bwMode="auto">
            <a:xfrm>
              <a:off x="3895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01" name="Rectangle 974"/>
            <p:cNvSpPr>
              <a:spLocks noChangeArrowheads="1"/>
            </p:cNvSpPr>
            <p:nvPr/>
          </p:nvSpPr>
          <p:spPr bwMode="auto">
            <a:xfrm>
              <a:off x="3897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02" name="Rectangle 975"/>
            <p:cNvSpPr>
              <a:spLocks noChangeArrowheads="1"/>
            </p:cNvSpPr>
            <p:nvPr/>
          </p:nvSpPr>
          <p:spPr bwMode="auto">
            <a:xfrm>
              <a:off x="3900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03" name="Rectangle 976"/>
            <p:cNvSpPr>
              <a:spLocks noChangeArrowheads="1"/>
            </p:cNvSpPr>
            <p:nvPr/>
          </p:nvSpPr>
          <p:spPr bwMode="auto">
            <a:xfrm>
              <a:off x="3902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04" name="Rectangle 977"/>
            <p:cNvSpPr>
              <a:spLocks noChangeArrowheads="1"/>
            </p:cNvSpPr>
            <p:nvPr/>
          </p:nvSpPr>
          <p:spPr bwMode="auto">
            <a:xfrm>
              <a:off x="3904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05" name="Rectangle 978"/>
            <p:cNvSpPr>
              <a:spLocks noChangeArrowheads="1"/>
            </p:cNvSpPr>
            <p:nvPr/>
          </p:nvSpPr>
          <p:spPr bwMode="auto">
            <a:xfrm>
              <a:off x="3909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06" name="Rectangle 979"/>
            <p:cNvSpPr>
              <a:spLocks noChangeArrowheads="1"/>
            </p:cNvSpPr>
            <p:nvPr/>
          </p:nvSpPr>
          <p:spPr bwMode="auto">
            <a:xfrm>
              <a:off x="391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07" name="Rectangle 980"/>
            <p:cNvSpPr>
              <a:spLocks noChangeArrowheads="1"/>
            </p:cNvSpPr>
            <p:nvPr/>
          </p:nvSpPr>
          <p:spPr bwMode="auto">
            <a:xfrm>
              <a:off x="3914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08" name="Rectangle 981"/>
            <p:cNvSpPr>
              <a:spLocks noChangeArrowheads="1"/>
            </p:cNvSpPr>
            <p:nvPr/>
          </p:nvSpPr>
          <p:spPr bwMode="auto">
            <a:xfrm>
              <a:off x="391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09" name="Rectangle 982"/>
            <p:cNvSpPr>
              <a:spLocks noChangeArrowheads="1"/>
            </p:cNvSpPr>
            <p:nvPr/>
          </p:nvSpPr>
          <p:spPr bwMode="auto">
            <a:xfrm>
              <a:off x="3918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10" name="Rectangle 983"/>
            <p:cNvSpPr>
              <a:spLocks noChangeArrowheads="1"/>
            </p:cNvSpPr>
            <p:nvPr/>
          </p:nvSpPr>
          <p:spPr bwMode="auto">
            <a:xfrm>
              <a:off x="3921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11" name="Rectangle 984"/>
            <p:cNvSpPr>
              <a:spLocks noChangeArrowheads="1"/>
            </p:cNvSpPr>
            <p:nvPr/>
          </p:nvSpPr>
          <p:spPr bwMode="auto">
            <a:xfrm>
              <a:off x="3923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12" name="Rectangle 985"/>
            <p:cNvSpPr>
              <a:spLocks noChangeArrowheads="1"/>
            </p:cNvSpPr>
            <p:nvPr/>
          </p:nvSpPr>
          <p:spPr bwMode="auto">
            <a:xfrm>
              <a:off x="3928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13" name="Rectangle 986"/>
            <p:cNvSpPr>
              <a:spLocks noChangeArrowheads="1"/>
            </p:cNvSpPr>
            <p:nvPr/>
          </p:nvSpPr>
          <p:spPr bwMode="auto">
            <a:xfrm>
              <a:off x="3930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14" name="Rectangle 987"/>
            <p:cNvSpPr>
              <a:spLocks noChangeArrowheads="1"/>
            </p:cNvSpPr>
            <p:nvPr/>
          </p:nvSpPr>
          <p:spPr bwMode="auto">
            <a:xfrm>
              <a:off x="3932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15" name="Rectangle 988"/>
            <p:cNvSpPr>
              <a:spLocks noChangeArrowheads="1"/>
            </p:cNvSpPr>
            <p:nvPr/>
          </p:nvSpPr>
          <p:spPr bwMode="auto">
            <a:xfrm>
              <a:off x="3935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16" name="Rectangle 989"/>
            <p:cNvSpPr>
              <a:spLocks noChangeArrowheads="1"/>
            </p:cNvSpPr>
            <p:nvPr/>
          </p:nvSpPr>
          <p:spPr bwMode="auto">
            <a:xfrm>
              <a:off x="3937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17" name="Rectangle 990"/>
            <p:cNvSpPr>
              <a:spLocks noChangeArrowheads="1"/>
            </p:cNvSpPr>
            <p:nvPr/>
          </p:nvSpPr>
          <p:spPr bwMode="auto">
            <a:xfrm>
              <a:off x="3939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18" name="Rectangle 991"/>
            <p:cNvSpPr>
              <a:spLocks noChangeArrowheads="1"/>
            </p:cNvSpPr>
            <p:nvPr/>
          </p:nvSpPr>
          <p:spPr bwMode="auto">
            <a:xfrm>
              <a:off x="3944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19" name="Rectangle 992"/>
            <p:cNvSpPr>
              <a:spLocks noChangeArrowheads="1"/>
            </p:cNvSpPr>
            <p:nvPr/>
          </p:nvSpPr>
          <p:spPr bwMode="auto">
            <a:xfrm>
              <a:off x="3946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20" name="Rectangle 993"/>
            <p:cNvSpPr>
              <a:spLocks noChangeArrowheads="1"/>
            </p:cNvSpPr>
            <p:nvPr/>
          </p:nvSpPr>
          <p:spPr bwMode="auto">
            <a:xfrm>
              <a:off x="3949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21" name="Rectangle 994"/>
            <p:cNvSpPr>
              <a:spLocks noChangeArrowheads="1"/>
            </p:cNvSpPr>
            <p:nvPr/>
          </p:nvSpPr>
          <p:spPr bwMode="auto">
            <a:xfrm>
              <a:off x="3951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22" name="Rectangle 995"/>
            <p:cNvSpPr>
              <a:spLocks noChangeArrowheads="1"/>
            </p:cNvSpPr>
            <p:nvPr/>
          </p:nvSpPr>
          <p:spPr bwMode="auto">
            <a:xfrm>
              <a:off x="3953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23" name="Rectangle 996"/>
            <p:cNvSpPr>
              <a:spLocks noChangeArrowheads="1"/>
            </p:cNvSpPr>
            <p:nvPr/>
          </p:nvSpPr>
          <p:spPr bwMode="auto">
            <a:xfrm>
              <a:off x="3955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24" name="Rectangle 997"/>
            <p:cNvSpPr>
              <a:spLocks noChangeArrowheads="1"/>
            </p:cNvSpPr>
            <p:nvPr/>
          </p:nvSpPr>
          <p:spPr bwMode="auto">
            <a:xfrm>
              <a:off x="3958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25" name="Rectangle 998"/>
            <p:cNvSpPr>
              <a:spLocks noChangeArrowheads="1"/>
            </p:cNvSpPr>
            <p:nvPr/>
          </p:nvSpPr>
          <p:spPr bwMode="auto">
            <a:xfrm>
              <a:off x="3962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26" name="Rectangle 999"/>
            <p:cNvSpPr>
              <a:spLocks noChangeArrowheads="1"/>
            </p:cNvSpPr>
            <p:nvPr/>
          </p:nvSpPr>
          <p:spPr bwMode="auto">
            <a:xfrm>
              <a:off x="3965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27" name="Rectangle 1000"/>
            <p:cNvSpPr>
              <a:spLocks noChangeArrowheads="1"/>
            </p:cNvSpPr>
            <p:nvPr/>
          </p:nvSpPr>
          <p:spPr bwMode="auto">
            <a:xfrm>
              <a:off x="3967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28" name="Rectangle 1001"/>
            <p:cNvSpPr>
              <a:spLocks noChangeArrowheads="1"/>
            </p:cNvSpPr>
            <p:nvPr/>
          </p:nvSpPr>
          <p:spPr bwMode="auto">
            <a:xfrm>
              <a:off x="3969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29" name="Rectangle 1002"/>
            <p:cNvSpPr>
              <a:spLocks noChangeArrowheads="1"/>
            </p:cNvSpPr>
            <p:nvPr/>
          </p:nvSpPr>
          <p:spPr bwMode="auto">
            <a:xfrm>
              <a:off x="3972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30" name="Rectangle 1003"/>
            <p:cNvSpPr>
              <a:spLocks noChangeArrowheads="1"/>
            </p:cNvSpPr>
            <p:nvPr/>
          </p:nvSpPr>
          <p:spPr bwMode="auto">
            <a:xfrm>
              <a:off x="3974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31" name="Rectangle 1004"/>
            <p:cNvSpPr>
              <a:spLocks noChangeArrowheads="1"/>
            </p:cNvSpPr>
            <p:nvPr/>
          </p:nvSpPr>
          <p:spPr bwMode="auto">
            <a:xfrm>
              <a:off x="3976" y="2111"/>
              <a:ext cx="7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32" name="Rectangle 1005"/>
            <p:cNvSpPr>
              <a:spLocks noChangeArrowheads="1"/>
            </p:cNvSpPr>
            <p:nvPr/>
          </p:nvSpPr>
          <p:spPr bwMode="auto">
            <a:xfrm>
              <a:off x="3981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33" name="Rectangle 1006"/>
            <p:cNvSpPr>
              <a:spLocks noChangeArrowheads="1"/>
            </p:cNvSpPr>
            <p:nvPr/>
          </p:nvSpPr>
          <p:spPr bwMode="auto">
            <a:xfrm>
              <a:off x="3983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34" name="Rectangle 1007"/>
            <p:cNvSpPr>
              <a:spLocks noChangeArrowheads="1"/>
            </p:cNvSpPr>
            <p:nvPr/>
          </p:nvSpPr>
          <p:spPr bwMode="auto">
            <a:xfrm>
              <a:off x="3986" y="2111"/>
              <a:ext cx="4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35" name="Rectangle 1008"/>
            <p:cNvSpPr>
              <a:spLocks noChangeArrowheads="1"/>
            </p:cNvSpPr>
            <p:nvPr/>
          </p:nvSpPr>
          <p:spPr bwMode="auto">
            <a:xfrm>
              <a:off x="3988" y="2111"/>
              <a:ext cx="5" cy="54"/>
            </a:xfrm>
            <a:prstGeom prst="rect">
              <a:avLst/>
            </a:pr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</p:grpSp>
      <p:sp>
        <p:nvSpPr>
          <p:cNvPr id="1036" name="Rectangle 1011"/>
          <p:cNvSpPr>
            <a:spLocks noChangeArrowheads="1"/>
          </p:cNvSpPr>
          <p:nvPr/>
        </p:nvSpPr>
        <p:spPr bwMode="auto">
          <a:xfrm>
            <a:off x="5184788" y="1628757"/>
            <a:ext cx="9525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37" name="Rectangle 1012"/>
          <p:cNvSpPr>
            <a:spLocks noChangeArrowheads="1"/>
          </p:cNvSpPr>
          <p:nvPr/>
        </p:nvSpPr>
        <p:spPr bwMode="auto">
          <a:xfrm>
            <a:off x="5190742" y="1628757"/>
            <a:ext cx="595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38" name="Rectangle 1015"/>
          <p:cNvSpPr>
            <a:spLocks noChangeArrowheads="1"/>
          </p:cNvSpPr>
          <p:nvPr/>
        </p:nvSpPr>
        <p:spPr bwMode="auto">
          <a:xfrm>
            <a:off x="5199076" y="1628757"/>
            <a:ext cx="714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39" name="Rectangle 1016"/>
          <p:cNvSpPr>
            <a:spLocks noChangeArrowheads="1"/>
          </p:cNvSpPr>
          <p:nvPr/>
        </p:nvSpPr>
        <p:spPr bwMode="auto">
          <a:xfrm>
            <a:off x="5202648" y="1628757"/>
            <a:ext cx="595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40" name="Rectangle 1018"/>
          <p:cNvSpPr>
            <a:spLocks noChangeArrowheads="1"/>
          </p:cNvSpPr>
          <p:nvPr/>
        </p:nvSpPr>
        <p:spPr bwMode="auto">
          <a:xfrm>
            <a:off x="5208601" y="1628757"/>
            <a:ext cx="8335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41" name="Rectangle 1019"/>
          <p:cNvSpPr>
            <a:spLocks noChangeArrowheads="1"/>
          </p:cNvSpPr>
          <p:nvPr/>
        </p:nvSpPr>
        <p:spPr bwMode="auto">
          <a:xfrm>
            <a:off x="5214555" y="1628757"/>
            <a:ext cx="714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42" name="Rectangle 1022"/>
          <p:cNvSpPr>
            <a:spLocks noChangeArrowheads="1"/>
          </p:cNvSpPr>
          <p:nvPr/>
        </p:nvSpPr>
        <p:spPr bwMode="auto">
          <a:xfrm>
            <a:off x="5224080" y="1628757"/>
            <a:ext cx="595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43" name="Rectangle 1023"/>
          <p:cNvSpPr>
            <a:spLocks noChangeArrowheads="1"/>
          </p:cNvSpPr>
          <p:nvPr/>
        </p:nvSpPr>
        <p:spPr bwMode="auto">
          <a:xfrm>
            <a:off x="5226461" y="1628757"/>
            <a:ext cx="833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44" name="Rectangle 1"/>
          <p:cNvSpPr>
            <a:spLocks noChangeArrowheads="1"/>
          </p:cNvSpPr>
          <p:nvPr/>
        </p:nvSpPr>
        <p:spPr bwMode="auto">
          <a:xfrm>
            <a:off x="5234795" y="1628757"/>
            <a:ext cx="714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45" name="Rectangle 2"/>
          <p:cNvSpPr>
            <a:spLocks noChangeArrowheads="1"/>
          </p:cNvSpPr>
          <p:nvPr/>
        </p:nvSpPr>
        <p:spPr bwMode="auto">
          <a:xfrm>
            <a:off x="5239557" y="1628757"/>
            <a:ext cx="476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46" name="Rectangle 6"/>
          <p:cNvSpPr>
            <a:spLocks noChangeArrowheads="1"/>
          </p:cNvSpPr>
          <p:nvPr/>
        </p:nvSpPr>
        <p:spPr bwMode="auto">
          <a:xfrm>
            <a:off x="5250273" y="1628757"/>
            <a:ext cx="9525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47" name="Rectangle 7"/>
          <p:cNvSpPr>
            <a:spLocks noChangeArrowheads="1"/>
          </p:cNvSpPr>
          <p:nvPr/>
        </p:nvSpPr>
        <p:spPr bwMode="auto">
          <a:xfrm>
            <a:off x="5253845" y="1628757"/>
            <a:ext cx="8335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48" name="Rectangle 8"/>
          <p:cNvSpPr>
            <a:spLocks noChangeArrowheads="1"/>
          </p:cNvSpPr>
          <p:nvPr/>
        </p:nvSpPr>
        <p:spPr bwMode="auto">
          <a:xfrm>
            <a:off x="5259798" y="1628757"/>
            <a:ext cx="595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49" name="Rectangle 9"/>
          <p:cNvSpPr>
            <a:spLocks noChangeArrowheads="1"/>
          </p:cNvSpPr>
          <p:nvPr/>
        </p:nvSpPr>
        <p:spPr bwMode="auto">
          <a:xfrm>
            <a:off x="5262180" y="1628757"/>
            <a:ext cx="714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50" name="Rectangle 12"/>
          <p:cNvSpPr>
            <a:spLocks noChangeArrowheads="1"/>
          </p:cNvSpPr>
          <p:nvPr/>
        </p:nvSpPr>
        <p:spPr bwMode="auto">
          <a:xfrm>
            <a:off x="5271704" y="1628757"/>
            <a:ext cx="833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51" name="Rectangle 13"/>
          <p:cNvSpPr>
            <a:spLocks noChangeArrowheads="1"/>
          </p:cNvSpPr>
          <p:nvPr/>
        </p:nvSpPr>
        <p:spPr bwMode="auto">
          <a:xfrm>
            <a:off x="5275276" y="1628757"/>
            <a:ext cx="9525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52" name="Rectangle 16"/>
          <p:cNvSpPr>
            <a:spLocks noChangeArrowheads="1"/>
          </p:cNvSpPr>
          <p:nvPr/>
        </p:nvSpPr>
        <p:spPr bwMode="auto">
          <a:xfrm>
            <a:off x="5287182" y="1628757"/>
            <a:ext cx="595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53" name="Rectangle 17"/>
          <p:cNvSpPr>
            <a:spLocks noChangeArrowheads="1"/>
          </p:cNvSpPr>
          <p:nvPr/>
        </p:nvSpPr>
        <p:spPr bwMode="auto">
          <a:xfrm>
            <a:off x="5289563" y="1628757"/>
            <a:ext cx="595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54" name="Rectangle 19"/>
          <p:cNvSpPr>
            <a:spLocks noChangeArrowheads="1"/>
          </p:cNvSpPr>
          <p:nvPr/>
        </p:nvSpPr>
        <p:spPr bwMode="auto">
          <a:xfrm>
            <a:off x="5295517" y="1628757"/>
            <a:ext cx="9525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55" name="Rectangle 20"/>
          <p:cNvSpPr>
            <a:spLocks noChangeArrowheads="1"/>
          </p:cNvSpPr>
          <p:nvPr/>
        </p:nvSpPr>
        <p:spPr bwMode="auto">
          <a:xfrm>
            <a:off x="5299089" y="1628757"/>
            <a:ext cx="8335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56" name="Rectangle 23"/>
          <p:cNvSpPr>
            <a:spLocks noChangeArrowheads="1"/>
          </p:cNvSpPr>
          <p:nvPr/>
        </p:nvSpPr>
        <p:spPr bwMode="auto">
          <a:xfrm>
            <a:off x="5310994" y="1628757"/>
            <a:ext cx="5954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57" name="Rectangle 24"/>
          <p:cNvSpPr>
            <a:spLocks noChangeArrowheads="1"/>
          </p:cNvSpPr>
          <p:nvPr/>
        </p:nvSpPr>
        <p:spPr bwMode="auto">
          <a:xfrm>
            <a:off x="5314567" y="1628757"/>
            <a:ext cx="5953" cy="64294"/>
          </a:xfrm>
          <a:prstGeom prst="rect">
            <a:avLst/>
          </a:pr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58" name="Freeform 26"/>
          <p:cNvSpPr>
            <a:spLocks/>
          </p:cNvSpPr>
          <p:nvPr/>
        </p:nvSpPr>
        <p:spPr bwMode="auto">
          <a:xfrm>
            <a:off x="5320520" y="1628757"/>
            <a:ext cx="9525" cy="64294"/>
          </a:xfrm>
          <a:custGeom>
            <a:avLst/>
            <a:gdLst>
              <a:gd name="T0" fmla="*/ 0 w 7"/>
              <a:gd name="T1" fmla="*/ 136088438 h 54"/>
              <a:gd name="T2" fmla="*/ 0 w 7"/>
              <a:gd name="T3" fmla="*/ 0 h 54"/>
              <a:gd name="T4" fmla="*/ 13166271 w 7"/>
              <a:gd name="T5" fmla="*/ 0 h 54"/>
              <a:gd name="T6" fmla="*/ 23041429 w 7"/>
              <a:gd name="T7" fmla="*/ 25201563 h 54"/>
              <a:gd name="T8" fmla="*/ 23041429 w 7"/>
              <a:gd name="T9" fmla="*/ 136088438 h 54"/>
              <a:gd name="T10" fmla="*/ 0 w 7"/>
              <a:gd name="T11" fmla="*/ 136088438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"/>
              <a:gd name="T19" fmla="*/ 0 h 54"/>
              <a:gd name="T20" fmla="*/ 7 w 7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" h="54">
                <a:moveTo>
                  <a:pt x="0" y="54"/>
                </a:moveTo>
                <a:lnTo>
                  <a:pt x="0" y="0"/>
                </a:lnTo>
                <a:lnTo>
                  <a:pt x="4" y="0"/>
                </a:lnTo>
                <a:lnTo>
                  <a:pt x="7" y="10"/>
                </a:lnTo>
                <a:lnTo>
                  <a:pt x="7" y="54"/>
                </a:lnTo>
                <a:lnTo>
                  <a:pt x="0" y="54"/>
                </a:lnTo>
                <a:close/>
              </a:path>
            </a:pathLst>
          </a:cu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59" name="Freeform 27"/>
          <p:cNvSpPr>
            <a:spLocks/>
          </p:cNvSpPr>
          <p:nvPr/>
        </p:nvSpPr>
        <p:spPr bwMode="auto">
          <a:xfrm>
            <a:off x="5325282" y="1628757"/>
            <a:ext cx="7144" cy="64294"/>
          </a:xfrm>
          <a:custGeom>
            <a:avLst/>
            <a:gdLst>
              <a:gd name="T0" fmla="*/ 0 w 5"/>
              <a:gd name="T1" fmla="*/ 136088438 h 54"/>
              <a:gd name="T2" fmla="*/ 0 w 5"/>
              <a:gd name="T3" fmla="*/ 0 h 54"/>
              <a:gd name="T4" fmla="*/ 0 w 5"/>
              <a:gd name="T5" fmla="*/ 0 h 54"/>
              <a:gd name="T6" fmla="*/ 18145125 w 5"/>
              <a:gd name="T7" fmla="*/ 60483750 h 54"/>
              <a:gd name="T8" fmla="*/ 18145125 w 5"/>
              <a:gd name="T9" fmla="*/ 136088438 h 54"/>
              <a:gd name="T10" fmla="*/ 0 w 5"/>
              <a:gd name="T11" fmla="*/ 136088438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"/>
              <a:gd name="T19" fmla="*/ 0 h 54"/>
              <a:gd name="T20" fmla="*/ 5 w 5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" h="54">
                <a:moveTo>
                  <a:pt x="0" y="54"/>
                </a:moveTo>
                <a:lnTo>
                  <a:pt x="0" y="0"/>
                </a:lnTo>
                <a:lnTo>
                  <a:pt x="5" y="24"/>
                </a:lnTo>
                <a:lnTo>
                  <a:pt x="5" y="54"/>
                </a:lnTo>
                <a:lnTo>
                  <a:pt x="0" y="54"/>
                </a:lnTo>
                <a:close/>
              </a:path>
            </a:pathLst>
          </a:cu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60" name="Freeform 28"/>
          <p:cNvSpPr>
            <a:spLocks/>
          </p:cNvSpPr>
          <p:nvPr/>
        </p:nvSpPr>
        <p:spPr bwMode="auto">
          <a:xfrm>
            <a:off x="5330044" y="1640662"/>
            <a:ext cx="4763" cy="52388"/>
          </a:xfrm>
          <a:custGeom>
            <a:avLst/>
            <a:gdLst>
              <a:gd name="T0" fmla="*/ 0 w 4"/>
              <a:gd name="T1" fmla="*/ 110886875 h 44"/>
              <a:gd name="T2" fmla="*/ 0 w 4"/>
              <a:gd name="T3" fmla="*/ 0 h 44"/>
              <a:gd name="T4" fmla="*/ 10080625 w 4"/>
              <a:gd name="T5" fmla="*/ 70564375 h 44"/>
              <a:gd name="T6" fmla="*/ 10080625 w 4"/>
              <a:gd name="T7" fmla="*/ 110886875 h 44"/>
              <a:gd name="T8" fmla="*/ 0 w 4"/>
              <a:gd name="T9" fmla="*/ 110886875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"/>
              <a:gd name="T16" fmla="*/ 0 h 44"/>
              <a:gd name="T17" fmla="*/ 4 w 4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" h="44">
                <a:moveTo>
                  <a:pt x="0" y="44"/>
                </a:moveTo>
                <a:lnTo>
                  <a:pt x="0" y="0"/>
                </a:lnTo>
                <a:lnTo>
                  <a:pt x="4" y="28"/>
                </a:lnTo>
                <a:lnTo>
                  <a:pt x="4" y="44"/>
                </a:lnTo>
                <a:lnTo>
                  <a:pt x="0" y="44"/>
                </a:lnTo>
                <a:close/>
              </a:path>
            </a:pathLst>
          </a:cu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61" name="Freeform 29"/>
          <p:cNvSpPr>
            <a:spLocks/>
          </p:cNvSpPr>
          <p:nvPr/>
        </p:nvSpPr>
        <p:spPr bwMode="auto">
          <a:xfrm>
            <a:off x="5332426" y="1657332"/>
            <a:ext cx="5954" cy="35719"/>
          </a:xfrm>
          <a:custGeom>
            <a:avLst/>
            <a:gdLst>
              <a:gd name="T0" fmla="*/ 0 w 5"/>
              <a:gd name="T1" fmla="*/ 75604688 h 30"/>
              <a:gd name="T2" fmla="*/ 0 w 5"/>
              <a:gd name="T3" fmla="*/ 0 h 30"/>
              <a:gd name="T4" fmla="*/ 12602369 w 5"/>
              <a:gd name="T5" fmla="*/ 75604688 h 30"/>
              <a:gd name="T6" fmla="*/ 12602369 w 5"/>
              <a:gd name="T7" fmla="*/ 75604688 h 30"/>
              <a:gd name="T8" fmla="*/ 0 w 5"/>
              <a:gd name="T9" fmla="*/ 75604688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"/>
              <a:gd name="T16" fmla="*/ 0 h 30"/>
              <a:gd name="T17" fmla="*/ 5 w 5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" h="30">
                <a:moveTo>
                  <a:pt x="0" y="30"/>
                </a:moveTo>
                <a:lnTo>
                  <a:pt x="0" y="0"/>
                </a:lnTo>
                <a:lnTo>
                  <a:pt x="5" y="30"/>
                </a:lnTo>
                <a:lnTo>
                  <a:pt x="0" y="30"/>
                </a:lnTo>
                <a:close/>
              </a:path>
            </a:pathLst>
          </a:cu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62" name="Freeform 30"/>
          <p:cNvSpPr>
            <a:spLocks/>
          </p:cNvSpPr>
          <p:nvPr/>
        </p:nvSpPr>
        <p:spPr bwMode="auto">
          <a:xfrm>
            <a:off x="5334808" y="1674000"/>
            <a:ext cx="3572" cy="19050"/>
          </a:xfrm>
          <a:custGeom>
            <a:avLst/>
            <a:gdLst>
              <a:gd name="T0" fmla="*/ 0 w 3"/>
              <a:gd name="T1" fmla="*/ 40322500 h 16"/>
              <a:gd name="T2" fmla="*/ 0 w 3"/>
              <a:gd name="T3" fmla="*/ 0 h 16"/>
              <a:gd name="T4" fmla="*/ 7562056 w 3"/>
              <a:gd name="T5" fmla="*/ 40322500 h 16"/>
              <a:gd name="T6" fmla="*/ 0 w 3"/>
              <a:gd name="T7" fmla="*/ 40322500 h 16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16"/>
              <a:gd name="T14" fmla="*/ 3 w 3"/>
              <a:gd name="T15" fmla="*/ 16 h 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16">
                <a:moveTo>
                  <a:pt x="0" y="16"/>
                </a:moveTo>
                <a:lnTo>
                  <a:pt x="0" y="0"/>
                </a:lnTo>
                <a:lnTo>
                  <a:pt x="3" y="16"/>
                </a:lnTo>
                <a:lnTo>
                  <a:pt x="0" y="16"/>
                </a:lnTo>
                <a:close/>
              </a:path>
            </a:pathLst>
          </a:custGeom>
          <a:solidFill>
            <a:srgbClr val="A1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63" name="Freeform 31"/>
          <p:cNvSpPr>
            <a:spLocks/>
          </p:cNvSpPr>
          <p:nvPr/>
        </p:nvSpPr>
        <p:spPr bwMode="auto">
          <a:xfrm>
            <a:off x="4451363" y="1628757"/>
            <a:ext cx="887016" cy="64294"/>
          </a:xfrm>
          <a:custGeom>
            <a:avLst/>
            <a:gdLst>
              <a:gd name="T0" fmla="*/ 2003518167 w 688"/>
              <a:gd name="T1" fmla="*/ 0 h 54"/>
              <a:gd name="T2" fmla="*/ 0 w 688"/>
              <a:gd name="T3" fmla="*/ 0 h 54"/>
              <a:gd name="T4" fmla="*/ 26595009 w 688"/>
              <a:gd name="T5" fmla="*/ 136088438 h 54"/>
              <a:gd name="T6" fmla="*/ 2033068176 w 688"/>
              <a:gd name="T7" fmla="*/ 136088438 h 54"/>
              <a:gd name="T8" fmla="*/ 2003518167 w 688"/>
              <a:gd name="T9" fmla="*/ 0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8"/>
              <a:gd name="T16" fmla="*/ 0 h 54"/>
              <a:gd name="T17" fmla="*/ 688 w 688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8" h="54">
                <a:moveTo>
                  <a:pt x="678" y="0"/>
                </a:moveTo>
                <a:lnTo>
                  <a:pt x="0" y="0"/>
                </a:lnTo>
                <a:lnTo>
                  <a:pt x="9" y="54"/>
                </a:lnTo>
                <a:lnTo>
                  <a:pt x="688" y="54"/>
                </a:lnTo>
                <a:lnTo>
                  <a:pt x="678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64" name="Freeform 32"/>
          <p:cNvSpPr>
            <a:spLocks/>
          </p:cNvSpPr>
          <p:nvPr/>
        </p:nvSpPr>
        <p:spPr bwMode="auto">
          <a:xfrm>
            <a:off x="5115733" y="1712100"/>
            <a:ext cx="51197" cy="47625"/>
          </a:xfrm>
          <a:custGeom>
            <a:avLst/>
            <a:gdLst>
              <a:gd name="T0" fmla="*/ 55335694 w 40"/>
              <a:gd name="T1" fmla="*/ 0 h 40"/>
              <a:gd name="T2" fmla="*/ 66984775 w 40"/>
              <a:gd name="T3" fmla="*/ 0 h 40"/>
              <a:gd name="T4" fmla="*/ 81546980 w 40"/>
              <a:gd name="T5" fmla="*/ 7559675 h 40"/>
              <a:gd name="T6" fmla="*/ 87371520 w 40"/>
              <a:gd name="T7" fmla="*/ 12601575 h 40"/>
              <a:gd name="T8" fmla="*/ 96109184 w 40"/>
              <a:gd name="T9" fmla="*/ 17640300 h 40"/>
              <a:gd name="T10" fmla="*/ 101933725 w 40"/>
              <a:gd name="T11" fmla="*/ 25201563 h 40"/>
              <a:gd name="T12" fmla="*/ 107758265 w 40"/>
              <a:gd name="T13" fmla="*/ 30241875 h 40"/>
              <a:gd name="T14" fmla="*/ 107758265 w 40"/>
              <a:gd name="T15" fmla="*/ 42843450 h 40"/>
              <a:gd name="T16" fmla="*/ 116495929 w 40"/>
              <a:gd name="T17" fmla="*/ 47883763 h 40"/>
              <a:gd name="T18" fmla="*/ 107758265 w 40"/>
              <a:gd name="T19" fmla="*/ 60483750 h 40"/>
              <a:gd name="T20" fmla="*/ 107758265 w 40"/>
              <a:gd name="T21" fmla="*/ 73083738 h 40"/>
              <a:gd name="T22" fmla="*/ 101933725 w 40"/>
              <a:gd name="T23" fmla="*/ 78124050 h 40"/>
              <a:gd name="T24" fmla="*/ 96109184 w 40"/>
              <a:gd name="T25" fmla="*/ 83165950 h 40"/>
              <a:gd name="T26" fmla="*/ 87371520 w 40"/>
              <a:gd name="T27" fmla="*/ 90725625 h 40"/>
              <a:gd name="T28" fmla="*/ 81546980 w 40"/>
              <a:gd name="T29" fmla="*/ 95765938 h 40"/>
              <a:gd name="T30" fmla="*/ 66984775 w 40"/>
              <a:gd name="T31" fmla="*/ 100806250 h 40"/>
              <a:gd name="T32" fmla="*/ 55335694 w 40"/>
              <a:gd name="T33" fmla="*/ 100806250 h 40"/>
              <a:gd name="T34" fmla="*/ 46598030 w 40"/>
              <a:gd name="T35" fmla="*/ 100806250 h 40"/>
              <a:gd name="T36" fmla="*/ 34948949 w 40"/>
              <a:gd name="T37" fmla="*/ 95765938 h 40"/>
              <a:gd name="T38" fmla="*/ 29124409 w 40"/>
              <a:gd name="T39" fmla="*/ 90725625 h 40"/>
              <a:gd name="T40" fmla="*/ 20386745 w 40"/>
              <a:gd name="T41" fmla="*/ 83165950 h 40"/>
              <a:gd name="T42" fmla="*/ 14562204 w 40"/>
              <a:gd name="T43" fmla="*/ 78124050 h 40"/>
              <a:gd name="T44" fmla="*/ 8737664 w 40"/>
              <a:gd name="T45" fmla="*/ 73083738 h 40"/>
              <a:gd name="T46" fmla="*/ 0 w 40"/>
              <a:gd name="T47" fmla="*/ 60483750 h 40"/>
              <a:gd name="T48" fmla="*/ 0 w 40"/>
              <a:gd name="T49" fmla="*/ 47883763 h 40"/>
              <a:gd name="T50" fmla="*/ 0 w 40"/>
              <a:gd name="T51" fmla="*/ 42843450 h 40"/>
              <a:gd name="T52" fmla="*/ 8737664 w 40"/>
              <a:gd name="T53" fmla="*/ 30241875 h 40"/>
              <a:gd name="T54" fmla="*/ 14562204 w 40"/>
              <a:gd name="T55" fmla="*/ 25201563 h 40"/>
              <a:gd name="T56" fmla="*/ 20386745 w 40"/>
              <a:gd name="T57" fmla="*/ 17640300 h 40"/>
              <a:gd name="T58" fmla="*/ 29124409 w 40"/>
              <a:gd name="T59" fmla="*/ 12601575 h 40"/>
              <a:gd name="T60" fmla="*/ 34948949 w 40"/>
              <a:gd name="T61" fmla="*/ 7559675 h 40"/>
              <a:gd name="T62" fmla="*/ 46598030 w 40"/>
              <a:gd name="T63" fmla="*/ 0 h 40"/>
              <a:gd name="T64" fmla="*/ 55335694 w 40"/>
              <a:gd name="T65" fmla="*/ 0 h 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0"/>
              <a:gd name="T100" fmla="*/ 0 h 40"/>
              <a:gd name="T101" fmla="*/ 40 w 40"/>
              <a:gd name="T102" fmla="*/ 40 h 4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0" h="40">
                <a:moveTo>
                  <a:pt x="19" y="0"/>
                </a:moveTo>
                <a:lnTo>
                  <a:pt x="23" y="0"/>
                </a:lnTo>
                <a:lnTo>
                  <a:pt x="28" y="3"/>
                </a:lnTo>
                <a:lnTo>
                  <a:pt x="30" y="5"/>
                </a:lnTo>
                <a:lnTo>
                  <a:pt x="33" y="7"/>
                </a:lnTo>
                <a:lnTo>
                  <a:pt x="35" y="10"/>
                </a:lnTo>
                <a:lnTo>
                  <a:pt x="37" y="12"/>
                </a:lnTo>
                <a:lnTo>
                  <a:pt x="37" y="17"/>
                </a:lnTo>
                <a:lnTo>
                  <a:pt x="40" y="19"/>
                </a:lnTo>
                <a:lnTo>
                  <a:pt x="37" y="24"/>
                </a:lnTo>
                <a:lnTo>
                  <a:pt x="37" y="29"/>
                </a:lnTo>
                <a:lnTo>
                  <a:pt x="35" y="31"/>
                </a:lnTo>
                <a:lnTo>
                  <a:pt x="33" y="33"/>
                </a:lnTo>
                <a:lnTo>
                  <a:pt x="30" y="36"/>
                </a:lnTo>
                <a:lnTo>
                  <a:pt x="28" y="38"/>
                </a:lnTo>
                <a:lnTo>
                  <a:pt x="23" y="40"/>
                </a:lnTo>
                <a:lnTo>
                  <a:pt x="19" y="40"/>
                </a:lnTo>
                <a:lnTo>
                  <a:pt x="16" y="40"/>
                </a:lnTo>
                <a:lnTo>
                  <a:pt x="12" y="38"/>
                </a:lnTo>
                <a:lnTo>
                  <a:pt x="10" y="36"/>
                </a:lnTo>
                <a:lnTo>
                  <a:pt x="7" y="33"/>
                </a:lnTo>
                <a:lnTo>
                  <a:pt x="5" y="31"/>
                </a:lnTo>
                <a:lnTo>
                  <a:pt x="3" y="29"/>
                </a:lnTo>
                <a:lnTo>
                  <a:pt x="0" y="24"/>
                </a:lnTo>
                <a:lnTo>
                  <a:pt x="0" y="19"/>
                </a:lnTo>
                <a:lnTo>
                  <a:pt x="0" y="17"/>
                </a:lnTo>
                <a:lnTo>
                  <a:pt x="3" y="12"/>
                </a:lnTo>
                <a:lnTo>
                  <a:pt x="5" y="10"/>
                </a:lnTo>
                <a:lnTo>
                  <a:pt x="7" y="7"/>
                </a:lnTo>
                <a:lnTo>
                  <a:pt x="10" y="5"/>
                </a:lnTo>
                <a:lnTo>
                  <a:pt x="12" y="3"/>
                </a:lnTo>
                <a:lnTo>
                  <a:pt x="16" y="0"/>
                </a:lnTo>
                <a:lnTo>
                  <a:pt x="1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65" name="Freeform 33"/>
          <p:cNvSpPr>
            <a:spLocks/>
          </p:cNvSpPr>
          <p:nvPr/>
        </p:nvSpPr>
        <p:spPr bwMode="auto">
          <a:xfrm>
            <a:off x="4622814" y="1720435"/>
            <a:ext cx="50006" cy="45244"/>
          </a:xfrm>
          <a:custGeom>
            <a:avLst/>
            <a:gdLst>
              <a:gd name="T0" fmla="*/ 52609994 w 39"/>
              <a:gd name="T1" fmla="*/ 0 h 38"/>
              <a:gd name="T2" fmla="*/ 67223787 w 39"/>
              <a:gd name="T3" fmla="*/ 0 h 38"/>
              <a:gd name="T4" fmla="*/ 81837579 w 39"/>
              <a:gd name="T5" fmla="*/ 7559675 h 38"/>
              <a:gd name="T6" fmla="*/ 87682754 w 39"/>
              <a:gd name="T7" fmla="*/ 7559675 h 38"/>
              <a:gd name="T8" fmla="*/ 93529638 w 39"/>
              <a:gd name="T9" fmla="*/ 12599988 h 38"/>
              <a:gd name="T10" fmla="*/ 102298256 w 39"/>
              <a:gd name="T11" fmla="*/ 25201563 h 38"/>
              <a:gd name="T12" fmla="*/ 108143431 w 39"/>
              <a:gd name="T13" fmla="*/ 30241875 h 38"/>
              <a:gd name="T14" fmla="*/ 108143431 w 39"/>
              <a:gd name="T15" fmla="*/ 42843450 h 38"/>
              <a:gd name="T16" fmla="*/ 113988606 w 39"/>
              <a:gd name="T17" fmla="*/ 47883763 h 38"/>
              <a:gd name="T18" fmla="*/ 108143431 w 39"/>
              <a:gd name="T19" fmla="*/ 60483750 h 38"/>
              <a:gd name="T20" fmla="*/ 108143431 w 39"/>
              <a:gd name="T21" fmla="*/ 65524063 h 38"/>
              <a:gd name="T22" fmla="*/ 102298256 w 39"/>
              <a:gd name="T23" fmla="*/ 78124050 h 38"/>
              <a:gd name="T24" fmla="*/ 93529638 w 39"/>
              <a:gd name="T25" fmla="*/ 83165950 h 38"/>
              <a:gd name="T26" fmla="*/ 87682754 w 39"/>
              <a:gd name="T27" fmla="*/ 90725625 h 38"/>
              <a:gd name="T28" fmla="*/ 81837579 w 39"/>
              <a:gd name="T29" fmla="*/ 95765938 h 38"/>
              <a:gd name="T30" fmla="*/ 67223787 w 39"/>
              <a:gd name="T31" fmla="*/ 95765938 h 38"/>
              <a:gd name="T32" fmla="*/ 52609994 w 39"/>
              <a:gd name="T33" fmla="*/ 95765938 h 38"/>
              <a:gd name="T34" fmla="*/ 46764819 w 39"/>
              <a:gd name="T35" fmla="*/ 95765938 h 38"/>
              <a:gd name="T36" fmla="*/ 32151027 w 39"/>
              <a:gd name="T37" fmla="*/ 95765938 h 38"/>
              <a:gd name="T38" fmla="*/ 26305852 w 39"/>
              <a:gd name="T39" fmla="*/ 90725625 h 38"/>
              <a:gd name="T40" fmla="*/ 20458967 w 39"/>
              <a:gd name="T41" fmla="*/ 83165950 h 38"/>
              <a:gd name="T42" fmla="*/ 11690350 w 39"/>
              <a:gd name="T43" fmla="*/ 78124050 h 38"/>
              <a:gd name="T44" fmla="*/ 5845175 w 39"/>
              <a:gd name="T45" fmla="*/ 65524063 h 38"/>
              <a:gd name="T46" fmla="*/ 0 w 39"/>
              <a:gd name="T47" fmla="*/ 60483750 h 38"/>
              <a:gd name="T48" fmla="*/ 0 w 39"/>
              <a:gd name="T49" fmla="*/ 47883763 h 38"/>
              <a:gd name="T50" fmla="*/ 0 w 39"/>
              <a:gd name="T51" fmla="*/ 42843450 h 38"/>
              <a:gd name="T52" fmla="*/ 5845175 w 39"/>
              <a:gd name="T53" fmla="*/ 30241875 h 38"/>
              <a:gd name="T54" fmla="*/ 11690350 w 39"/>
              <a:gd name="T55" fmla="*/ 25201563 h 38"/>
              <a:gd name="T56" fmla="*/ 20458967 w 39"/>
              <a:gd name="T57" fmla="*/ 12599988 h 38"/>
              <a:gd name="T58" fmla="*/ 26305852 w 39"/>
              <a:gd name="T59" fmla="*/ 7559675 h 38"/>
              <a:gd name="T60" fmla="*/ 32151027 w 39"/>
              <a:gd name="T61" fmla="*/ 7559675 h 38"/>
              <a:gd name="T62" fmla="*/ 46764819 w 39"/>
              <a:gd name="T63" fmla="*/ 0 h 38"/>
              <a:gd name="T64" fmla="*/ 52609994 w 39"/>
              <a:gd name="T65" fmla="*/ 0 h 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9"/>
              <a:gd name="T100" fmla="*/ 0 h 38"/>
              <a:gd name="T101" fmla="*/ 39 w 39"/>
              <a:gd name="T102" fmla="*/ 38 h 3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9" h="38">
                <a:moveTo>
                  <a:pt x="18" y="0"/>
                </a:moveTo>
                <a:lnTo>
                  <a:pt x="23" y="0"/>
                </a:lnTo>
                <a:lnTo>
                  <a:pt x="28" y="3"/>
                </a:lnTo>
                <a:lnTo>
                  <a:pt x="30" y="3"/>
                </a:lnTo>
                <a:lnTo>
                  <a:pt x="32" y="5"/>
                </a:lnTo>
                <a:lnTo>
                  <a:pt x="35" y="10"/>
                </a:lnTo>
                <a:lnTo>
                  <a:pt x="37" y="12"/>
                </a:lnTo>
                <a:lnTo>
                  <a:pt x="37" y="17"/>
                </a:lnTo>
                <a:lnTo>
                  <a:pt x="39" y="19"/>
                </a:lnTo>
                <a:lnTo>
                  <a:pt x="37" y="24"/>
                </a:lnTo>
                <a:lnTo>
                  <a:pt x="37" y="26"/>
                </a:lnTo>
                <a:lnTo>
                  <a:pt x="35" y="31"/>
                </a:lnTo>
                <a:lnTo>
                  <a:pt x="32" y="33"/>
                </a:lnTo>
                <a:lnTo>
                  <a:pt x="30" y="36"/>
                </a:lnTo>
                <a:lnTo>
                  <a:pt x="28" y="38"/>
                </a:lnTo>
                <a:lnTo>
                  <a:pt x="23" y="38"/>
                </a:lnTo>
                <a:lnTo>
                  <a:pt x="18" y="38"/>
                </a:lnTo>
                <a:lnTo>
                  <a:pt x="16" y="38"/>
                </a:lnTo>
                <a:lnTo>
                  <a:pt x="11" y="38"/>
                </a:lnTo>
                <a:lnTo>
                  <a:pt x="9" y="36"/>
                </a:lnTo>
                <a:lnTo>
                  <a:pt x="7" y="33"/>
                </a:lnTo>
                <a:lnTo>
                  <a:pt x="4" y="31"/>
                </a:lnTo>
                <a:lnTo>
                  <a:pt x="2" y="26"/>
                </a:lnTo>
                <a:lnTo>
                  <a:pt x="0" y="24"/>
                </a:lnTo>
                <a:lnTo>
                  <a:pt x="0" y="19"/>
                </a:lnTo>
                <a:lnTo>
                  <a:pt x="0" y="17"/>
                </a:lnTo>
                <a:lnTo>
                  <a:pt x="2" y="12"/>
                </a:lnTo>
                <a:lnTo>
                  <a:pt x="4" y="10"/>
                </a:lnTo>
                <a:lnTo>
                  <a:pt x="7" y="5"/>
                </a:lnTo>
                <a:lnTo>
                  <a:pt x="9" y="3"/>
                </a:lnTo>
                <a:lnTo>
                  <a:pt x="11" y="3"/>
                </a:lnTo>
                <a:lnTo>
                  <a:pt x="1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66" name="Freeform 34"/>
          <p:cNvSpPr>
            <a:spLocks/>
          </p:cNvSpPr>
          <p:nvPr/>
        </p:nvSpPr>
        <p:spPr bwMode="auto">
          <a:xfrm>
            <a:off x="4622814" y="1720435"/>
            <a:ext cx="50006" cy="45244"/>
          </a:xfrm>
          <a:custGeom>
            <a:avLst/>
            <a:gdLst>
              <a:gd name="T0" fmla="*/ 52609994 w 39"/>
              <a:gd name="T1" fmla="*/ 0 h 38"/>
              <a:gd name="T2" fmla="*/ 67223787 w 39"/>
              <a:gd name="T3" fmla="*/ 0 h 38"/>
              <a:gd name="T4" fmla="*/ 81837579 w 39"/>
              <a:gd name="T5" fmla="*/ 7559675 h 38"/>
              <a:gd name="T6" fmla="*/ 87682754 w 39"/>
              <a:gd name="T7" fmla="*/ 7559675 h 38"/>
              <a:gd name="T8" fmla="*/ 93529638 w 39"/>
              <a:gd name="T9" fmla="*/ 12599988 h 38"/>
              <a:gd name="T10" fmla="*/ 102298256 w 39"/>
              <a:gd name="T11" fmla="*/ 25201563 h 38"/>
              <a:gd name="T12" fmla="*/ 108143431 w 39"/>
              <a:gd name="T13" fmla="*/ 30241875 h 38"/>
              <a:gd name="T14" fmla="*/ 108143431 w 39"/>
              <a:gd name="T15" fmla="*/ 42843450 h 38"/>
              <a:gd name="T16" fmla="*/ 113988606 w 39"/>
              <a:gd name="T17" fmla="*/ 47883763 h 38"/>
              <a:gd name="T18" fmla="*/ 108143431 w 39"/>
              <a:gd name="T19" fmla="*/ 60483750 h 38"/>
              <a:gd name="T20" fmla="*/ 108143431 w 39"/>
              <a:gd name="T21" fmla="*/ 65524063 h 38"/>
              <a:gd name="T22" fmla="*/ 102298256 w 39"/>
              <a:gd name="T23" fmla="*/ 78124050 h 38"/>
              <a:gd name="T24" fmla="*/ 93529638 w 39"/>
              <a:gd name="T25" fmla="*/ 83165950 h 38"/>
              <a:gd name="T26" fmla="*/ 87682754 w 39"/>
              <a:gd name="T27" fmla="*/ 90725625 h 38"/>
              <a:gd name="T28" fmla="*/ 81837579 w 39"/>
              <a:gd name="T29" fmla="*/ 95765938 h 38"/>
              <a:gd name="T30" fmla="*/ 67223787 w 39"/>
              <a:gd name="T31" fmla="*/ 95765938 h 38"/>
              <a:gd name="T32" fmla="*/ 52609994 w 39"/>
              <a:gd name="T33" fmla="*/ 95765938 h 38"/>
              <a:gd name="T34" fmla="*/ 46764819 w 39"/>
              <a:gd name="T35" fmla="*/ 95765938 h 38"/>
              <a:gd name="T36" fmla="*/ 32151027 w 39"/>
              <a:gd name="T37" fmla="*/ 95765938 h 38"/>
              <a:gd name="T38" fmla="*/ 26305852 w 39"/>
              <a:gd name="T39" fmla="*/ 90725625 h 38"/>
              <a:gd name="T40" fmla="*/ 20458967 w 39"/>
              <a:gd name="T41" fmla="*/ 83165950 h 38"/>
              <a:gd name="T42" fmla="*/ 11690350 w 39"/>
              <a:gd name="T43" fmla="*/ 78124050 h 38"/>
              <a:gd name="T44" fmla="*/ 5845175 w 39"/>
              <a:gd name="T45" fmla="*/ 65524063 h 38"/>
              <a:gd name="T46" fmla="*/ 0 w 39"/>
              <a:gd name="T47" fmla="*/ 60483750 h 38"/>
              <a:gd name="T48" fmla="*/ 0 w 39"/>
              <a:gd name="T49" fmla="*/ 47883763 h 38"/>
              <a:gd name="T50" fmla="*/ 0 w 39"/>
              <a:gd name="T51" fmla="*/ 42843450 h 38"/>
              <a:gd name="T52" fmla="*/ 5845175 w 39"/>
              <a:gd name="T53" fmla="*/ 30241875 h 38"/>
              <a:gd name="T54" fmla="*/ 11690350 w 39"/>
              <a:gd name="T55" fmla="*/ 25201563 h 38"/>
              <a:gd name="T56" fmla="*/ 20458967 w 39"/>
              <a:gd name="T57" fmla="*/ 12599988 h 38"/>
              <a:gd name="T58" fmla="*/ 26305852 w 39"/>
              <a:gd name="T59" fmla="*/ 7559675 h 38"/>
              <a:gd name="T60" fmla="*/ 32151027 w 39"/>
              <a:gd name="T61" fmla="*/ 7559675 h 38"/>
              <a:gd name="T62" fmla="*/ 46764819 w 39"/>
              <a:gd name="T63" fmla="*/ 0 h 38"/>
              <a:gd name="T64" fmla="*/ 52609994 w 39"/>
              <a:gd name="T65" fmla="*/ 0 h 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9"/>
              <a:gd name="T100" fmla="*/ 0 h 38"/>
              <a:gd name="T101" fmla="*/ 39 w 39"/>
              <a:gd name="T102" fmla="*/ 38 h 3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9" h="38">
                <a:moveTo>
                  <a:pt x="18" y="0"/>
                </a:moveTo>
                <a:lnTo>
                  <a:pt x="23" y="0"/>
                </a:lnTo>
                <a:lnTo>
                  <a:pt x="28" y="3"/>
                </a:lnTo>
                <a:lnTo>
                  <a:pt x="30" y="3"/>
                </a:lnTo>
                <a:lnTo>
                  <a:pt x="32" y="5"/>
                </a:lnTo>
                <a:lnTo>
                  <a:pt x="35" y="10"/>
                </a:lnTo>
                <a:lnTo>
                  <a:pt x="37" y="12"/>
                </a:lnTo>
                <a:lnTo>
                  <a:pt x="37" y="17"/>
                </a:lnTo>
                <a:lnTo>
                  <a:pt x="39" y="19"/>
                </a:lnTo>
                <a:lnTo>
                  <a:pt x="37" y="24"/>
                </a:lnTo>
                <a:lnTo>
                  <a:pt x="37" y="26"/>
                </a:lnTo>
                <a:lnTo>
                  <a:pt x="35" y="31"/>
                </a:lnTo>
                <a:lnTo>
                  <a:pt x="32" y="33"/>
                </a:lnTo>
                <a:lnTo>
                  <a:pt x="30" y="36"/>
                </a:lnTo>
                <a:lnTo>
                  <a:pt x="28" y="38"/>
                </a:lnTo>
                <a:lnTo>
                  <a:pt x="23" y="38"/>
                </a:lnTo>
                <a:lnTo>
                  <a:pt x="18" y="38"/>
                </a:lnTo>
                <a:lnTo>
                  <a:pt x="16" y="38"/>
                </a:lnTo>
                <a:lnTo>
                  <a:pt x="11" y="38"/>
                </a:lnTo>
                <a:lnTo>
                  <a:pt x="9" y="36"/>
                </a:lnTo>
                <a:lnTo>
                  <a:pt x="7" y="33"/>
                </a:lnTo>
                <a:lnTo>
                  <a:pt x="4" y="31"/>
                </a:lnTo>
                <a:lnTo>
                  <a:pt x="2" y="26"/>
                </a:lnTo>
                <a:lnTo>
                  <a:pt x="0" y="24"/>
                </a:lnTo>
                <a:lnTo>
                  <a:pt x="0" y="19"/>
                </a:lnTo>
                <a:lnTo>
                  <a:pt x="0" y="17"/>
                </a:lnTo>
                <a:lnTo>
                  <a:pt x="2" y="12"/>
                </a:lnTo>
                <a:lnTo>
                  <a:pt x="4" y="10"/>
                </a:lnTo>
                <a:lnTo>
                  <a:pt x="7" y="5"/>
                </a:lnTo>
                <a:lnTo>
                  <a:pt x="9" y="3"/>
                </a:lnTo>
                <a:lnTo>
                  <a:pt x="11" y="3"/>
                </a:lnTo>
                <a:lnTo>
                  <a:pt x="16" y="0"/>
                </a:lnTo>
                <a:lnTo>
                  <a:pt x="18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67" name="Freeform 35"/>
          <p:cNvSpPr>
            <a:spLocks/>
          </p:cNvSpPr>
          <p:nvPr/>
        </p:nvSpPr>
        <p:spPr bwMode="auto">
          <a:xfrm>
            <a:off x="4832363" y="1690669"/>
            <a:ext cx="90488" cy="97631"/>
          </a:xfrm>
          <a:custGeom>
            <a:avLst/>
            <a:gdLst>
              <a:gd name="T0" fmla="*/ 207948893 w 70"/>
              <a:gd name="T1" fmla="*/ 63003113 h 82"/>
              <a:gd name="T2" fmla="*/ 207948893 w 70"/>
              <a:gd name="T3" fmla="*/ 63003113 h 82"/>
              <a:gd name="T4" fmla="*/ 207948893 w 70"/>
              <a:gd name="T5" fmla="*/ 0 h 82"/>
              <a:gd name="T6" fmla="*/ 0 w 70"/>
              <a:gd name="T7" fmla="*/ 0 h 82"/>
              <a:gd name="T8" fmla="*/ 0 w 70"/>
              <a:gd name="T9" fmla="*/ 45362813 h 82"/>
              <a:gd name="T10" fmla="*/ 187154004 w 70"/>
              <a:gd name="T11" fmla="*/ 45362813 h 82"/>
              <a:gd name="T12" fmla="*/ 187154004 w 70"/>
              <a:gd name="T13" fmla="*/ 63003113 h 82"/>
              <a:gd name="T14" fmla="*/ 103974446 w 70"/>
              <a:gd name="T15" fmla="*/ 63003113 h 82"/>
              <a:gd name="T16" fmla="*/ 103974446 w 70"/>
              <a:gd name="T17" fmla="*/ 206652813 h 82"/>
              <a:gd name="T18" fmla="*/ 207948893 w 70"/>
              <a:gd name="T19" fmla="*/ 206652813 h 82"/>
              <a:gd name="T20" fmla="*/ 207948893 w 70"/>
              <a:gd name="T21" fmla="*/ 63003113 h 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82"/>
              <a:gd name="T35" fmla="*/ 70 w 70"/>
              <a:gd name="T36" fmla="*/ 82 h 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82">
                <a:moveTo>
                  <a:pt x="70" y="25"/>
                </a:moveTo>
                <a:lnTo>
                  <a:pt x="70" y="25"/>
                </a:lnTo>
                <a:lnTo>
                  <a:pt x="70" y="0"/>
                </a:lnTo>
                <a:lnTo>
                  <a:pt x="0" y="0"/>
                </a:lnTo>
                <a:lnTo>
                  <a:pt x="0" y="18"/>
                </a:lnTo>
                <a:lnTo>
                  <a:pt x="63" y="18"/>
                </a:lnTo>
                <a:lnTo>
                  <a:pt x="63" y="25"/>
                </a:lnTo>
                <a:lnTo>
                  <a:pt x="35" y="25"/>
                </a:lnTo>
                <a:lnTo>
                  <a:pt x="35" y="82"/>
                </a:lnTo>
                <a:lnTo>
                  <a:pt x="70" y="82"/>
                </a:lnTo>
                <a:lnTo>
                  <a:pt x="70" y="2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68" name="Freeform 36"/>
          <p:cNvSpPr>
            <a:spLocks/>
          </p:cNvSpPr>
          <p:nvPr/>
        </p:nvSpPr>
        <p:spPr bwMode="auto">
          <a:xfrm>
            <a:off x="4832363" y="1690669"/>
            <a:ext cx="90488" cy="97631"/>
          </a:xfrm>
          <a:custGeom>
            <a:avLst/>
            <a:gdLst>
              <a:gd name="T0" fmla="*/ 207948893 w 70"/>
              <a:gd name="T1" fmla="*/ 63003113 h 82"/>
              <a:gd name="T2" fmla="*/ 207948893 w 70"/>
              <a:gd name="T3" fmla="*/ 63003113 h 82"/>
              <a:gd name="T4" fmla="*/ 207948893 w 70"/>
              <a:gd name="T5" fmla="*/ 0 h 82"/>
              <a:gd name="T6" fmla="*/ 0 w 70"/>
              <a:gd name="T7" fmla="*/ 0 h 82"/>
              <a:gd name="T8" fmla="*/ 0 w 70"/>
              <a:gd name="T9" fmla="*/ 45362813 h 82"/>
              <a:gd name="T10" fmla="*/ 187154004 w 70"/>
              <a:gd name="T11" fmla="*/ 45362813 h 82"/>
              <a:gd name="T12" fmla="*/ 187154004 w 70"/>
              <a:gd name="T13" fmla="*/ 63003113 h 82"/>
              <a:gd name="T14" fmla="*/ 103974446 w 70"/>
              <a:gd name="T15" fmla="*/ 63003113 h 82"/>
              <a:gd name="T16" fmla="*/ 103974446 w 70"/>
              <a:gd name="T17" fmla="*/ 206652813 h 82"/>
              <a:gd name="T18" fmla="*/ 207948893 w 70"/>
              <a:gd name="T19" fmla="*/ 206652813 h 82"/>
              <a:gd name="T20" fmla="*/ 207948893 w 70"/>
              <a:gd name="T21" fmla="*/ 63003113 h 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82"/>
              <a:gd name="T35" fmla="*/ 70 w 70"/>
              <a:gd name="T36" fmla="*/ 82 h 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82">
                <a:moveTo>
                  <a:pt x="70" y="25"/>
                </a:moveTo>
                <a:lnTo>
                  <a:pt x="70" y="25"/>
                </a:lnTo>
                <a:lnTo>
                  <a:pt x="70" y="0"/>
                </a:lnTo>
                <a:lnTo>
                  <a:pt x="0" y="0"/>
                </a:lnTo>
                <a:lnTo>
                  <a:pt x="0" y="18"/>
                </a:lnTo>
                <a:lnTo>
                  <a:pt x="63" y="18"/>
                </a:lnTo>
                <a:lnTo>
                  <a:pt x="63" y="25"/>
                </a:lnTo>
                <a:lnTo>
                  <a:pt x="35" y="25"/>
                </a:lnTo>
                <a:lnTo>
                  <a:pt x="35" y="82"/>
                </a:lnTo>
                <a:lnTo>
                  <a:pt x="70" y="82"/>
                </a:lnTo>
                <a:lnTo>
                  <a:pt x="70" y="2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69" name="Freeform 37"/>
          <p:cNvSpPr>
            <a:spLocks/>
          </p:cNvSpPr>
          <p:nvPr/>
        </p:nvSpPr>
        <p:spPr bwMode="auto">
          <a:xfrm>
            <a:off x="4977619" y="1690669"/>
            <a:ext cx="90488" cy="97631"/>
          </a:xfrm>
          <a:custGeom>
            <a:avLst/>
            <a:gdLst>
              <a:gd name="T0" fmla="*/ 0 w 70"/>
              <a:gd name="T1" fmla="*/ 63003113 h 82"/>
              <a:gd name="T2" fmla="*/ 0 w 70"/>
              <a:gd name="T3" fmla="*/ 63003113 h 82"/>
              <a:gd name="T4" fmla="*/ 0 w 70"/>
              <a:gd name="T5" fmla="*/ 0 h 82"/>
              <a:gd name="T6" fmla="*/ 207948893 w 70"/>
              <a:gd name="T7" fmla="*/ 0 h 82"/>
              <a:gd name="T8" fmla="*/ 207948893 w 70"/>
              <a:gd name="T9" fmla="*/ 45362813 h 82"/>
              <a:gd name="T10" fmla="*/ 26736040 w 70"/>
              <a:gd name="T11" fmla="*/ 45362813 h 82"/>
              <a:gd name="T12" fmla="*/ 26736040 w 70"/>
              <a:gd name="T13" fmla="*/ 63003113 h 82"/>
              <a:gd name="T14" fmla="*/ 109915597 w 70"/>
              <a:gd name="T15" fmla="*/ 63003113 h 82"/>
              <a:gd name="T16" fmla="*/ 109915597 w 70"/>
              <a:gd name="T17" fmla="*/ 206652813 h 82"/>
              <a:gd name="T18" fmla="*/ 0 w 70"/>
              <a:gd name="T19" fmla="*/ 206652813 h 82"/>
              <a:gd name="T20" fmla="*/ 0 w 70"/>
              <a:gd name="T21" fmla="*/ 63003113 h 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82"/>
              <a:gd name="T35" fmla="*/ 70 w 70"/>
              <a:gd name="T36" fmla="*/ 82 h 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82">
                <a:moveTo>
                  <a:pt x="0" y="25"/>
                </a:moveTo>
                <a:lnTo>
                  <a:pt x="0" y="25"/>
                </a:lnTo>
                <a:lnTo>
                  <a:pt x="0" y="0"/>
                </a:lnTo>
                <a:lnTo>
                  <a:pt x="70" y="0"/>
                </a:lnTo>
                <a:lnTo>
                  <a:pt x="70" y="18"/>
                </a:lnTo>
                <a:lnTo>
                  <a:pt x="9" y="18"/>
                </a:lnTo>
                <a:lnTo>
                  <a:pt x="9" y="25"/>
                </a:lnTo>
                <a:lnTo>
                  <a:pt x="37" y="25"/>
                </a:lnTo>
                <a:lnTo>
                  <a:pt x="37" y="82"/>
                </a:lnTo>
                <a:lnTo>
                  <a:pt x="0" y="82"/>
                </a:lnTo>
                <a:lnTo>
                  <a:pt x="0" y="2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70" name="Freeform 38"/>
          <p:cNvSpPr>
            <a:spLocks/>
          </p:cNvSpPr>
          <p:nvPr/>
        </p:nvSpPr>
        <p:spPr bwMode="auto">
          <a:xfrm>
            <a:off x="4977619" y="1690669"/>
            <a:ext cx="90488" cy="97631"/>
          </a:xfrm>
          <a:custGeom>
            <a:avLst/>
            <a:gdLst>
              <a:gd name="T0" fmla="*/ 0 w 70"/>
              <a:gd name="T1" fmla="*/ 63003113 h 82"/>
              <a:gd name="T2" fmla="*/ 0 w 70"/>
              <a:gd name="T3" fmla="*/ 63003113 h 82"/>
              <a:gd name="T4" fmla="*/ 0 w 70"/>
              <a:gd name="T5" fmla="*/ 0 h 82"/>
              <a:gd name="T6" fmla="*/ 207948893 w 70"/>
              <a:gd name="T7" fmla="*/ 0 h 82"/>
              <a:gd name="T8" fmla="*/ 207948893 w 70"/>
              <a:gd name="T9" fmla="*/ 45362813 h 82"/>
              <a:gd name="T10" fmla="*/ 26736040 w 70"/>
              <a:gd name="T11" fmla="*/ 45362813 h 82"/>
              <a:gd name="T12" fmla="*/ 26736040 w 70"/>
              <a:gd name="T13" fmla="*/ 63003113 h 82"/>
              <a:gd name="T14" fmla="*/ 109915597 w 70"/>
              <a:gd name="T15" fmla="*/ 63003113 h 82"/>
              <a:gd name="T16" fmla="*/ 109915597 w 70"/>
              <a:gd name="T17" fmla="*/ 206652813 h 82"/>
              <a:gd name="T18" fmla="*/ 0 w 70"/>
              <a:gd name="T19" fmla="*/ 206652813 h 82"/>
              <a:gd name="T20" fmla="*/ 0 w 70"/>
              <a:gd name="T21" fmla="*/ 63003113 h 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82"/>
              <a:gd name="T35" fmla="*/ 70 w 70"/>
              <a:gd name="T36" fmla="*/ 82 h 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82">
                <a:moveTo>
                  <a:pt x="0" y="25"/>
                </a:moveTo>
                <a:lnTo>
                  <a:pt x="0" y="25"/>
                </a:lnTo>
                <a:lnTo>
                  <a:pt x="0" y="0"/>
                </a:lnTo>
                <a:lnTo>
                  <a:pt x="70" y="0"/>
                </a:lnTo>
                <a:lnTo>
                  <a:pt x="70" y="18"/>
                </a:lnTo>
                <a:lnTo>
                  <a:pt x="9" y="18"/>
                </a:lnTo>
                <a:lnTo>
                  <a:pt x="9" y="25"/>
                </a:lnTo>
                <a:lnTo>
                  <a:pt x="37" y="25"/>
                </a:lnTo>
                <a:lnTo>
                  <a:pt x="37" y="82"/>
                </a:lnTo>
                <a:lnTo>
                  <a:pt x="0" y="82"/>
                </a:lnTo>
                <a:lnTo>
                  <a:pt x="0" y="2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71" name="Freeform 39"/>
          <p:cNvSpPr>
            <a:spLocks/>
          </p:cNvSpPr>
          <p:nvPr/>
        </p:nvSpPr>
        <p:spPr bwMode="auto">
          <a:xfrm>
            <a:off x="4914517" y="1659713"/>
            <a:ext cx="417909" cy="8335"/>
          </a:xfrm>
          <a:custGeom>
            <a:avLst/>
            <a:gdLst>
              <a:gd name="T0" fmla="*/ 0 w 324"/>
              <a:gd name="T1" fmla="*/ 0 h 7"/>
              <a:gd name="T2" fmla="*/ 62111940 w 324"/>
              <a:gd name="T3" fmla="*/ 17642681 h 7"/>
              <a:gd name="T4" fmla="*/ 958287694 w 324"/>
              <a:gd name="T5" fmla="*/ 17642681 h 7"/>
              <a:gd name="T6" fmla="*/ 0 60000 65536"/>
              <a:gd name="T7" fmla="*/ 0 60000 65536"/>
              <a:gd name="T8" fmla="*/ 0 60000 65536"/>
              <a:gd name="T9" fmla="*/ 0 w 324"/>
              <a:gd name="T10" fmla="*/ 0 h 7"/>
              <a:gd name="T11" fmla="*/ 324 w 324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4" h="7">
                <a:moveTo>
                  <a:pt x="0" y="0"/>
                </a:moveTo>
                <a:lnTo>
                  <a:pt x="21" y="7"/>
                </a:lnTo>
                <a:lnTo>
                  <a:pt x="324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72" name="Freeform 40"/>
          <p:cNvSpPr>
            <a:spLocks/>
          </p:cNvSpPr>
          <p:nvPr/>
        </p:nvSpPr>
        <p:spPr bwMode="auto">
          <a:xfrm>
            <a:off x="4914517" y="1653760"/>
            <a:ext cx="417909" cy="5953"/>
          </a:xfrm>
          <a:custGeom>
            <a:avLst/>
            <a:gdLst>
              <a:gd name="T0" fmla="*/ 0 w 324"/>
              <a:gd name="T1" fmla="*/ 12599194 h 5"/>
              <a:gd name="T2" fmla="*/ 56195862 w 324"/>
              <a:gd name="T3" fmla="*/ 0 h 5"/>
              <a:gd name="T4" fmla="*/ 958287694 w 324"/>
              <a:gd name="T5" fmla="*/ 0 h 5"/>
              <a:gd name="T6" fmla="*/ 0 60000 65536"/>
              <a:gd name="T7" fmla="*/ 0 60000 65536"/>
              <a:gd name="T8" fmla="*/ 0 60000 65536"/>
              <a:gd name="T9" fmla="*/ 0 w 324"/>
              <a:gd name="T10" fmla="*/ 0 h 5"/>
              <a:gd name="T11" fmla="*/ 324 w 324"/>
              <a:gd name="T12" fmla="*/ 5 h 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4" h="5">
                <a:moveTo>
                  <a:pt x="0" y="5"/>
                </a:moveTo>
                <a:lnTo>
                  <a:pt x="19" y="0"/>
                </a:lnTo>
                <a:lnTo>
                  <a:pt x="324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73" name="Line 41"/>
          <p:cNvSpPr>
            <a:spLocks noChangeShapeType="1"/>
          </p:cNvSpPr>
          <p:nvPr/>
        </p:nvSpPr>
        <p:spPr bwMode="auto">
          <a:xfrm flipV="1">
            <a:off x="4844270" y="1676381"/>
            <a:ext cx="1191" cy="25004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74" name="Line 42"/>
          <p:cNvSpPr>
            <a:spLocks noChangeShapeType="1"/>
          </p:cNvSpPr>
          <p:nvPr/>
        </p:nvSpPr>
        <p:spPr bwMode="auto">
          <a:xfrm flipV="1">
            <a:off x="4851413" y="1676381"/>
            <a:ext cx="1191" cy="25004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75" name="Line 43"/>
          <p:cNvSpPr>
            <a:spLocks noChangeShapeType="1"/>
          </p:cNvSpPr>
          <p:nvPr/>
        </p:nvSpPr>
        <p:spPr bwMode="auto">
          <a:xfrm flipV="1">
            <a:off x="5056201" y="1678762"/>
            <a:ext cx="1191" cy="25004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76" name="Line 44"/>
          <p:cNvSpPr>
            <a:spLocks noChangeShapeType="1"/>
          </p:cNvSpPr>
          <p:nvPr/>
        </p:nvSpPr>
        <p:spPr bwMode="auto">
          <a:xfrm flipV="1">
            <a:off x="5043105" y="1678762"/>
            <a:ext cx="1190" cy="25004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77" name="Line 45"/>
          <p:cNvSpPr>
            <a:spLocks noChangeShapeType="1"/>
          </p:cNvSpPr>
          <p:nvPr/>
        </p:nvSpPr>
        <p:spPr bwMode="auto">
          <a:xfrm flipH="1">
            <a:off x="4824030" y="1640663"/>
            <a:ext cx="453628" cy="1191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78" name="Line 46"/>
          <p:cNvSpPr>
            <a:spLocks noChangeShapeType="1"/>
          </p:cNvSpPr>
          <p:nvPr/>
        </p:nvSpPr>
        <p:spPr bwMode="auto">
          <a:xfrm flipH="1">
            <a:off x="4829982" y="1674000"/>
            <a:ext cx="445294" cy="1191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79" name="Line 47"/>
          <p:cNvSpPr>
            <a:spLocks noChangeShapeType="1"/>
          </p:cNvSpPr>
          <p:nvPr/>
        </p:nvSpPr>
        <p:spPr bwMode="auto">
          <a:xfrm flipH="1" flipV="1">
            <a:off x="4847842" y="1640663"/>
            <a:ext cx="27384" cy="6072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80" name="Line 48"/>
          <p:cNvSpPr>
            <a:spLocks noChangeShapeType="1"/>
          </p:cNvSpPr>
          <p:nvPr/>
        </p:nvSpPr>
        <p:spPr bwMode="auto">
          <a:xfrm flipH="1" flipV="1">
            <a:off x="4859749" y="1640663"/>
            <a:ext cx="29765" cy="6072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81" name="Line 49"/>
          <p:cNvSpPr>
            <a:spLocks noChangeShapeType="1"/>
          </p:cNvSpPr>
          <p:nvPr/>
        </p:nvSpPr>
        <p:spPr bwMode="auto">
          <a:xfrm flipV="1">
            <a:off x="4997861" y="1640662"/>
            <a:ext cx="25003" cy="63104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82" name="Line 50"/>
          <p:cNvSpPr>
            <a:spLocks noChangeShapeType="1"/>
          </p:cNvSpPr>
          <p:nvPr/>
        </p:nvSpPr>
        <p:spPr bwMode="auto">
          <a:xfrm flipV="1">
            <a:off x="5010958" y="1640662"/>
            <a:ext cx="22622" cy="63104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83" name="Rectangle 51"/>
          <p:cNvSpPr>
            <a:spLocks noChangeArrowheads="1"/>
          </p:cNvSpPr>
          <p:nvPr/>
        </p:nvSpPr>
        <p:spPr bwMode="auto">
          <a:xfrm>
            <a:off x="4893086" y="1726387"/>
            <a:ext cx="9525" cy="33338"/>
          </a:xfrm>
          <a:prstGeom prst="rect">
            <a:avLst/>
          </a:prstGeom>
          <a:solidFill>
            <a:srgbClr val="1919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84" name="Rectangle 52"/>
          <p:cNvSpPr>
            <a:spLocks noChangeArrowheads="1"/>
          </p:cNvSpPr>
          <p:nvPr/>
        </p:nvSpPr>
        <p:spPr bwMode="auto">
          <a:xfrm>
            <a:off x="4893086" y="1726387"/>
            <a:ext cx="9525" cy="3333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85" name="Rectangle 53"/>
          <p:cNvSpPr>
            <a:spLocks noChangeArrowheads="1"/>
          </p:cNvSpPr>
          <p:nvPr/>
        </p:nvSpPr>
        <p:spPr bwMode="auto">
          <a:xfrm>
            <a:off x="4993099" y="1726387"/>
            <a:ext cx="11906" cy="33338"/>
          </a:xfrm>
          <a:prstGeom prst="rect">
            <a:avLst/>
          </a:prstGeom>
          <a:solidFill>
            <a:srgbClr val="1919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86" name="Rectangle 54"/>
          <p:cNvSpPr>
            <a:spLocks noChangeArrowheads="1"/>
          </p:cNvSpPr>
          <p:nvPr/>
        </p:nvSpPr>
        <p:spPr bwMode="auto">
          <a:xfrm>
            <a:off x="4993099" y="1726387"/>
            <a:ext cx="11906" cy="3333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87" name="Freeform 55"/>
          <p:cNvSpPr>
            <a:spLocks/>
          </p:cNvSpPr>
          <p:nvPr/>
        </p:nvSpPr>
        <p:spPr bwMode="auto">
          <a:xfrm>
            <a:off x="4881180" y="1728769"/>
            <a:ext cx="11906" cy="59531"/>
          </a:xfrm>
          <a:custGeom>
            <a:avLst/>
            <a:gdLst>
              <a:gd name="T0" fmla="*/ 12601575 w 10"/>
              <a:gd name="T1" fmla="*/ 0 h 50"/>
              <a:gd name="T2" fmla="*/ 7559675 w 10"/>
              <a:gd name="T3" fmla="*/ 0 h 50"/>
              <a:gd name="T4" fmla="*/ 7559675 w 10"/>
              <a:gd name="T5" fmla="*/ 7561263 h 50"/>
              <a:gd name="T6" fmla="*/ 7559675 w 10"/>
              <a:gd name="T7" fmla="*/ 12601575 h 50"/>
              <a:gd name="T8" fmla="*/ 0 w 10"/>
              <a:gd name="T9" fmla="*/ 20161250 h 50"/>
              <a:gd name="T10" fmla="*/ 0 w 10"/>
              <a:gd name="T11" fmla="*/ 25201563 h 50"/>
              <a:gd name="T12" fmla="*/ 0 w 10"/>
              <a:gd name="T13" fmla="*/ 37801550 h 50"/>
              <a:gd name="T14" fmla="*/ 0 w 10"/>
              <a:gd name="T15" fmla="*/ 47883763 h 50"/>
              <a:gd name="T16" fmla="*/ 0 w 10"/>
              <a:gd name="T17" fmla="*/ 60483750 h 50"/>
              <a:gd name="T18" fmla="*/ 0 w 10"/>
              <a:gd name="T19" fmla="*/ 78124050 h 50"/>
              <a:gd name="T20" fmla="*/ 0 w 10"/>
              <a:gd name="T21" fmla="*/ 90725625 h 50"/>
              <a:gd name="T22" fmla="*/ 0 w 10"/>
              <a:gd name="T23" fmla="*/ 95765938 h 50"/>
              <a:gd name="T24" fmla="*/ 0 w 10"/>
              <a:gd name="T25" fmla="*/ 108367513 h 50"/>
              <a:gd name="T26" fmla="*/ 7559675 w 10"/>
              <a:gd name="T27" fmla="*/ 113407825 h 50"/>
              <a:gd name="T28" fmla="*/ 7559675 w 10"/>
              <a:gd name="T29" fmla="*/ 118448138 h 50"/>
              <a:gd name="T30" fmla="*/ 7559675 w 10"/>
              <a:gd name="T31" fmla="*/ 126007813 h 50"/>
              <a:gd name="T32" fmla="*/ 12601575 w 10"/>
              <a:gd name="T33" fmla="*/ 126007813 h 50"/>
              <a:gd name="T34" fmla="*/ 12601575 w 10"/>
              <a:gd name="T35" fmla="*/ 126007813 h 50"/>
              <a:gd name="T36" fmla="*/ 17640300 w 10"/>
              <a:gd name="T37" fmla="*/ 118448138 h 50"/>
              <a:gd name="T38" fmla="*/ 17640300 w 10"/>
              <a:gd name="T39" fmla="*/ 113407825 h 50"/>
              <a:gd name="T40" fmla="*/ 17640300 w 10"/>
              <a:gd name="T41" fmla="*/ 108367513 h 50"/>
              <a:gd name="T42" fmla="*/ 25201563 w 10"/>
              <a:gd name="T43" fmla="*/ 95765938 h 50"/>
              <a:gd name="T44" fmla="*/ 25201563 w 10"/>
              <a:gd name="T45" fmla="*/ 90725625 h 50"/>
              <a:gd name="T46" fmla="*/ 25201563 w 10"/>
              <a:gd name="T47" fmla="*/ 78124050 h 50"/>
              <a:gd name="T48" fmla="*/ 25201563 w 10"/>
              <a:gd name="T49" fmla="*/ 60483750 h 50"/>
              <a:gd name="T50" fmla="*/ 25201563 w 10"/>
              <a:gd name="T51" fmla="*/ 47883763 h 50"/>
              <a:gd name="T52" fmla="*/ 25201563 w 10"/>
              <a:gd name="T53" fmla="*/ 37801550 h 50"/>
              <a:gd name="T54" fmla="*/ 25201563 w 10"/>
              <a:gd name="T55" fmla="*/ 25201563 h 50"/>
              <a:gd name="T56" fmla="*/ 17640300 w 10"/>
              <a:gd name="T57" fmla="*/ 20161250 h 50"/>
              <a:gd name="T58" fmla="*/ 17640300 w 10"/>
              <a:gd name="T59" fmla="*/ 12601575 h 50"/>
              <a:gd name="T60" fmla="*/ 17640300 w 10"/>
              <a:gd name="T61" fmla="*/ 7561263 h 50"/>
              <a:gd name="T62" fmla="*/ 12601575 w 10"/>
              <a:gd name="T63" fmla="*/ 0 h 50"/>
              <a:gd name="T64" fmla="*/ 12601575 w 10"/>
              <a:gd name="T65" fmla="*/ 0 h 5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0"/>
              <a:gd name="T100" fmla="*/ 0 h 50"/>
              <a:gd name="T101" fmla="*/ 10 w 10"/>
              <a:gd name="T102" fmla="*/ 50 h 5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0" h="50">
                <a:moveTo>
                  <a:pt x="5" y="0"/>
                </a:moveTo>
                <a:lnTo>
                  <a:pt x="3" y="0"/>
                </a:lnTo>
                <a:lnTo>
                  <a:pt x="3" y="3"/>
                </a:lnTo>
                <a:lnTo>
                  <a:pt x="3" y="5"/>
                </a:lnTo>
                <a:lnTo>
                  <a:pt x="0" y="8"/>
                </a:lnTo>
                <a:lnTo>
                  <a:pt x="0" y="10"/>
                </a:lnTo>
                <a:lnTo>
                  <a:pt x="0" y="15"/>
                </a:lnTo>
                <a:lnTo>
                  <a:pt x="0" y="19"/>
                </a:lnTo>
                <a:lnTo>
                  <a:pt x="0" y="24"/>
                </a:lnTo>
                <a:lnTo>
                  <a:pt x="0" y="31"/>
                </a:lnTo>
                <a:lnTo>
                  <a:pt x="0" y="36"/>
                </a:lnTo>
                <a:lnTo>
                  <a:pt x="0" y="38"/>
                </a:lnTo>
                <a:lnTo>
                  <a:pt x="0" y="43"/>
                </a:lnTo>
                <a:lnTo>
                  <a:pt x="3" y="45"/>
                </a:lnTo>
                <a:lnTo>
                  <a:pt x="3" y="47"/>
                </a:lnTo>
                <a:lnTo>
                  <a:pt x="3" y="50"/>
                </a:lnTo>
                <a:lnTo>
                  <a:pt x="5" y="50"/>
                </a:lnTo>
                <a:lnTo>
                  <a:pt x="7" y="47"/>
                </a:lnTo>
                <a:lnTo>
                  <a:pt x="7" y="45"/>
                </a:lnTo>
                <a:lnTo>
                  <a:pt x="7" y="43"/>
                </a:lnTo>
                <a:lnTo>
                  <a:pt x="10" y="38"/>
                </a:lnTo>
                <a:lnTo>
                  <a:pt x="10" y="36"/>
                </a:lnTo>
                <a:lnTo>
                  <a:pt x="10" y="31"/>
                </a:lnTo>
                <a:lnTo>
                  <a:pt x="10" y="24"/>
                </a:lnTo>
                <a:lnTo>
                  <a:pt x="10" y="19"/>
                </a:lnTo>
                <a:lnTo>
                  <a:pt x="10" y="15"/>
                </a:lnTo>
                <a:lnTo>
                  <a:pt x="10" y="10"/>
                </a:lnTo>
                <a:lnTo>
                  <a:pt x="7" y="8"/>
                </a:lnTo>
                <a:lnTo>
                  <a:pt x="7" y="5"/>
                </a:lnTo>
                <a:lnTo>
                  <a:pt x="7" y="3"/>
                </a:lnTo>
                <a:lnTo>
                  <a:pt x="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88" name="Freeform 56"/>
          <p:cNvSpPr>
            <a:spLocks/>
          </p:cNvSpPr>
          <p:nvPr/>
        </p:nvSpPr>
        <p:spPr bwMode="auto">
          <a:xfrm>
            <a:off x="4881180" y="1728769"/>
            <a:ext cx="11906" cy="59531"/>
          </a:xfrm>
          <a:custGeom>
            <a:avLst/>
            <a:gdLst>
              <a:gd name="T0" fmla="*/ 12601575 w 10"/>
              <a:gd name="T1" fmla="*/ 0 h 50"/>
              <a:gd name="T2" fmla="*/ 7559675 w 10"/>
              <a:gd name="T3" fmla="*/ 0 h 50"/>
              <a:gd name="T4" fmla="*/ 7559675 w 10"/>
              <a:gd name="T5" fmla="*/ 7561263 h 50"/>
              <a:gd name="T6" fmla="*/ 7559675 w 10"/>
              <a:gd name="T7" fmla="*/ 12601575 h 50"/>
              <a:gd name="T8" fmla="*/ 0 w 10"/>
              <a:gd name="T9" fmla="*/ 20161250 h 50"/>
              <a:gd name="T10" fmla="*/ 0 w 10"/>
              <a:gd name="T11" fmla="*/ 25201563 h 50"/>
              <a:gd name="T12" fmla="*/ 0 w 10"/>
              <a:gd name="T13" fmla="*/ 37801550 h 50"/>
              <a:gd name="T14" fmla="*/ 0 w 10"/>
              <a:gd name="T15" fmla="*/ 47883763 h 50"/>
              <a:gd name="T16" fmla="*/ 0 w 10"/>
              <a:gd name="T17" fmla="*/ 60483750 h 50"/>
              <a:gd name="T18" fmla="*/ 0 w 10"/>
              <a:gd name="T19" fmla="*/ 78124050 h 50"/>
              <a:gd name="T20" fmla="*/ 0 w 10"/>
              <a:gd name="T21" fmla="*/ 90725625 h 50"/>
              <a:gd name="T22" fmla="*/ 0 w 10"/>
              <a:gd name="T23" fmla="*/ 95765938 h 50"/>
              <a:gd name="T24" fmla="*/ 0 w 10"/>
              <a:gd name="T25" fmla="*/ 108367513 h 50"/>
              <a:gd name="T26" fmla="*/ 7559675 w 10"/>
              <a:gd name="T27" fmla="*/ 113407825 h 50"/>
              <a:gd name="T28" fmla="*/ 7559675 w 10"/>
              <a:gd name="T29" fmla="*/ 118448138 h 50"/>
              <a:gd name="T30" fmla="*/ 7559675 w 10"/>
              <a:gd name="T31" fmla="*/ 126007813 h 50"/>
              <a:gd name="T32" fmla="*/ 12601575 w 10"/>
              <a:gd name="T33" fmla="*/ 126007813 h 50"/>
              <a:gd name="T34" fmla="*/ 12601575 w 10"/>
              <a:gd name="T35" fmla="*/ 126007813 h 50"/>
              <a:gd name="T36" fmla="*/ 17640300 w 10"/>
              <a:gd name="T37" fmla="*/ 118448138 h 50"/>
              <a:gd name="T38" fmla="*/ 17640300 w 10"/>
              <a:gd name="T39" fmla="*/ 113407825 h 50"/>
              <a:gd name="T40" fmla="*/ 17640300 w 10"/>
              <a:gd name="T41" fmla="*/ 108367513 h 50"/>
              <a:gd name="T42" fmla="*/ 25201563 w 10"/>
              <a:gd name="T43" fmla="*/ 95765938 h 50"/>
              <a:gd name="T44" fmla="*/ 25201563 w 10"/>
              <a:gd name="T45" fmla="*/ 90725625 h 50"/>
              <a:gd name="T46" fmla="*/ 25201563 w 10"/>
              <a:gd name="T47" fmla="*/ 78124050 h 50"/>
              <a:gd name="T48" fmla="*/ 25201563 w 10"/>
              <a:gd name="T49" fmla="*/ 60483750 h 50"/>
              <a:gd name="T50" fmla="*/ 25201563 w 10"/>
              <a:gd name="T51" fmla="*/ 47883763 h 50"/>
              <a:gd name="T52" fmla="*/ 25201563 w 10"/>
              <a:gd name="T53" fmla="*/ 37801550 h 50"/>
              <a:gd name="T54" fmla="*/ 25201563 w 10"/>
              <a:gd name="T55" fmla="*/ 25201563 h 50"/>
              <a:gd name="T56" fmla="*/ 17640300 w 10"/>
              <a:gd name="T57" fmla="*/ 20161250 h 50"/>
              <a:gd name="T58" fmla="*/ 17640300 w 10"/>
              <a:gd name="T59" fmla="*/ 12601575 h 50"/>
              <a:gd name="T60" fmla="*/ 17640300 w 10"/>
              <a:gd name="T61" fmla="*/ 7561263 h 50"/>
              <a:gd name="T62" fmla="*/ 12601575 w 10"/>
              <a:gd name="T63" fmla="*/ 0 h 50"/>
              <a:gd name="T64" fmla="*/ 12601575 w 10"/>
              <a:gd name="T65" fmla="*/ 0 h 5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0"/>
              <a:gd name="T100" fmla="*/ 0 h 50"/>
              <a:gd name="T101" fmla="*/ 10 w 10"/>
              <a:gd name="T102" fmla="*/ 50 h 5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0" h="50">
                <a:moveTo>
                  <a:pt x="5" y="0"/>
                </a:moveTo>
                <a:lnTo>
                  <a:pt x="3" y="0"/>
                </a:lnTo>
                <a:lnTo>
                  <a:pt x="3" y="3"/>
                </a:lnTo>
                <a:lnTo>
                  <a:pt x="3" y="5"/>
                </a:lnTo>
                <a:lnTo>
                  <a:pt x="0" y="8"/>
                </a:lnTo>
                <a:lnTo>
                  <a:pt x="0" y="10"/>
                </a:lnTo>
                <a:lnTo>
                  <a:pt x="0" y="15"/>
                </a:lnTo>
                <a:lnTo>
                  <a:pt x="0" y="19"/>
                </a:lnTo>
                <a:lnTo>
                  <a:pt x="0" y="24"/>
                </a:lnTo>
                <a:lnTo>
                  <a:pt x="0" y="31"/>
                </a:lnTo>
                <a:lnTo>
                  <a:pt x="0" y="36"/>
                </a:lnTo>
                <a:lnTo>
                  <a:pt x="0" y="38"/>
                </a:lnTo>
                <a:lnTo>
                  <a:pt x="0" y="43"/>
                </a:lnTo>
                <a:lnTo>
                  <a:pt x="3" y="45"/>
                </a:lnTo>
                <a:lnTo>
                  <a:pt x="3" y="47"/>
                </a:lnTo>
                <a:lnTo>
                  <a:pt x="3" y="50"/>
                </a:lnTo>
                <a:lnTo>
                  <a:pt x="5" y="50"/>
                </a:lnTo>
                <a:lnTo>
                  <a:pt x="7" y="47"/>
                </a:lnTo>
                <a:lnTo>
                  <a:pt x="7" y="45"/>
                </a:lnTo>
                <a:lnTo>
                  <a:pt x="7" y="43"/>
                </a:lnTo>
                <a:lnTo>
                  <a:pt x="10" y="38"/>
                </a:lnTo>
                <a:lnTo>
                  <a:pt x="10" y="36"/>
                </a:lnTo>
                <a:lnTo>
                  <a:pt x="10" y="31"/>
                </a:lnTo>
                <a:lnTo>
                  <a:pt x="10" y="24"/>
                </a:lnTo>
                <a:lnTo>
                  <a:pt x="10" y="19"/>
                </a:lnTo>
                <a:lnTo>
                  <a:pt x="10" y="15"/>
                </a:lnTo>
                <a:lnTo>
                  <a:pt x="10" y="10"/>
                </a:lnTo>
                <a:lnTo>
                  <a:pt x="7" y="8"/>
                </a:lnTo>
                <a:lnTo>
                  <a:pt x="7" y="5"/>
                </a:lnTo>
                <a:lnTo>
                  <a:pt x="7" y="3"/>
                </a:lnTo>
                <a:lnTo>
                  <a:pt x="5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89" name="Freeform 57"/>
          <p:cNvSpPr>
            <a:spLocks/>
          </p:cNvSpPr>
          <p:nvPr/>
        </p:nvSpPr>
        <p:spPr bwMode="auto">
          <a:xfrm>
            <a:off x="5005005" y="1724007"/>
            <a:ext cx="15478" cy="60722"/>
          </a:xfrm>
          <a:custGeom>
            <a:avLst/>
            <a:gdLst>
              <a:gd name="T0" fmla="*/ 14788130 w 12"/>
              <a:gd name="T1" fmla="*/ 0 h 51"/>
              <a:gd name="T2" fmla="*/ 14788130 w 12"/>
              <a:gd name="T3" fmla="*/ 5040344 h 51"/>
              <a:gd name="T4" fmla="*/ 5915940 w 12"/>
              <a:gd name="T5" fmla="*/ 5040344 h 51"/>
              <a:gd name="T6" fmla="*/ 5915940 w 12"/>
              <a:gd name="T7" fmla="*/ 10080687 h 51"/>
              <a:gd name="T8" fmla="*/ 5915940 w 12"/>
              <a:gd name="T9" fmla="*/ 22682340 h 51"/>
              <a:gd name="T10" fmla="*/ 0 w 12"/>
              <a:gd name="T11" fmla="*/ 30242062 h 51"/>
              <a:gd name="T12" fmla="*/ 0 w 12"/>
              <a:gd name="T13" fmla="*/ 40322749 h 51"/>
              <a:gd name="T14" fmla="*/ 0 w 12"/>
              <a:gd name="T15" fmla="*/ 52924402 h 51"/>
              <a:gd name="T16" fmla="*/ 0 w 12"/>
              <a:gd name="T17" fmla="*/ 65524467 h 51"/>
              <a:gd name="T18" fmla="*/ 0 w 12"/>
              <a:gd name="T19" fmla="*/ 75605154 h 51"/>
              <a:gd name="T20" fmla="*/ 0 w 12"/>
              <a:gd name="T21" fmla="*/ 88206807 h 51"/>
              <a:gd name="T22" fmla="*/ 0 w 12"/>
              <a:gd name="T23" fmla="*/ 100806873 h 51"/>
              <a:gd name="T24" fmla="*/ 5915940 w 12"/>
              <a:gd name="T25" fmla="*/ 110887560 h 51"/>
              <a:gd name="T26" fmla="*/ 5915940 w 12"/>
              <a:gd name="T27" fmla="*/ 118448869 h 51"/>
              <a:gd name="T28" fmla="*/ 5915940 w 12"/>
              <a:gd name="T29" fmla="*/ 123489213 h 51"/>
              <a:gd name="T30" fmla="*/ 14788130 w 12"/>
              <a:gd name="T31" fmla="*/ 123489213 h 51"/>
              <a:gd name="T32" fmla="*/ 14788130 w 12"/>
              <a:gd name="T33" fmla="*/ 128529556 h 51"/>
              <a:gd name="T34" fmla="*/ 20702351 w 12"/>
              <a:gd name="T35" fmla="*/ 123489213 h 51"/>
              <a:gd name="T36" fmla="*/ 20702351 w 12"/>
              <a:gd name="T37" fmla="*/ 123489213 h 51"/>
              <a:gd name="T38" fmla="*/ 26618291 w 12"/>
              <a:gd name="T39" fmla="*/ 118448869 h 51"/>
              <a:gd name="T40" fmla="*/ 26618291 w 12"/>
              <a:gd name="T41" fmla="*/ 110887560 h 51"/>
              <a:gd name="T42" fmla="*/ 26618291 w 12"/>
              <a:gd name="T43" fmla="*/ 100806873 h 51"/>
              <a:gd name="T44" fmla="*/ 26618291 w 12"/>
              <a:gd name="T45" fmla="*/ 88206807 h 51"/>
              <a:gd name="T46" fmla="*/ 35490481 w 12"/>
              <a:gd name="T47" fmla="*/ 75605154 h 51"/>
              <a:gd name="T48" fmla="*/ 35490481 w 12"/>
              <a:gd name="T49" fmla="*/ 65524467 h 51"/>
              <a:gd name="T50" fmla="*/ 35490481 w 12"/>
              <a:gd name="T51" fmla="*/ 52924402 h 51"/>
              <a:gd name="T52" fmla="*/ 26618291 w 12"/>
              <a:gd name="T53" fmla="*/ 40322749 h 51"/>
              <a:gd name="T54" fmla="*/ 26618291 w 12"/>
              <a:gd name="T55" fmla="*/ 30242062 h 51"/>
              <a:gd name="T56" fmla="*/ 26618291 w 12"/>
              <a:gd name="T57" fmla="*/ 22682340 h 51"/>
              <a:gd name="T58" fmla="*/ 26618291 w 12"/>
              <a:gd name="T59" fmla="*/ 10080687 h 51"/>
              <a:gd name="T60" fmla="*/ 20702351 w 12"/>
              <a:gd name="T61" fmla="*/ 5040344 h 51"/>
              <a:gd name="T62" fmla="*/ 20702351 w 12"/>
              <a:gd name="T63" fmla="*/ 5040344 h 51"/>
              <a:gd name="T64" fmla="*/ 14788130 w 12"/>
              <a:gd name="T65" fmla="*/ 0 h 5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"/>
              <a:gd name="T100" fmla="*/ 0 h 51"/>
              <a:gd name="T101" fmla="*/ 12 w 12"/>
              <a:gd name="T102" fmla="*/ 51 h 5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" h="51">
                <a:moveTo>
                  <a:pt x="5" y="0"/>
                </a:moveTo>
                <a:lnTo>
                  <a:pt x="5" y="2"/>
                </a:lnTo>
                <a:lnTo>
                  <a:pt x="2" y="2"/>
                </a:lnTo>
                <a:lnTo>
                  <a:pt x="2" y="4"/>
                </a:lnTo>
                <a:lnTo>
                  <a:pt x="2" y="9"/>
                </a:lnTo>
                <a:lnTo>
                  <a:pt x="0" y="12"/>
                </a:lnTo>
                <a:lnTo>
                  <a:pt x="0" y="16"/>
                </a:lnTo>
                <a:lnTo>
                  <a:pt x="0" y="21"/>
                </a:lnTo>
                <a:lnTo>
                  <a:pt x="0" y="26"/>
                </a:lnTo>
                <a:lnTo>
                  <a:pt x="0" y="30"/>
                </a:lnTo>
                <a:lnTo>
                  <a:pt x="0" y="35"/>
                </a:lnTo>
                <a:lnTo>
                  <a:pt x="0" y="40"/>
                </a:lnTo>
                <a:lnTo>
                  <a:pt x="2" y="44"/>
                </a:lnTo>
                <a:lnTo>
                  <a:pt x="2" y="47"/>
                </a:lnTo>
                <a:lnTo>
                  <a:pt x="2" y="49"/>
                </a:lnTo>
                <a:lnTo>
                  <a:pt x="5" y="49"/>
                </a:lnTo>
                <a:lnTo>
                  <a:pt x="5" y="51"/>
                </a:lnTo>
                <a:lnTo>
                  <a:pt x="7" y="49"/>
                </a:lnTo>
                <a:lnTo>
                  <a:pt x="9" y="47"/>
                </a:lnTo>
                <a:lnTo>
                  <a:pt x="9" y="44"/>
                </a:lnTo>
                <a:lnTo>
                  <a:pt x="9" y="40"/>
                </a:lnTo>
                <a:lnTo>
                  <a:pt x="9" y="35"/>
                </a:lnTo>
                <a:lnTo>
                  <a:pt x="12" y="30"/>
                </a:lnTo>
                <a:lnTo>
                  <a:pt x="12" y="26"/>
                </a:lnTo>
                <a:lnTo>
                  <a:pt x="12" y="21"/>
                </a:lnTo>
                <a:lnTo>
                  <a:pt x="9" y="16"/>
                </a:lnTo>
                <a:lnTo>
                  <a:pt x="9" y="12"/>
                </a:lnTo>
                <a:lnTo>
                  <a:pt x="9" y="9"/>
                </a:lnTo>
                <a:lnTo>
                  <a:pt x="9" y="4"/>
                </a:lnTo>
                <a:lnTo>
                  <a:pt x="7" y="2"/>
                </a:lnTo>
                <a:lnTo>
                  <a:pt x="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90" name="Freeform 58"/>
          <p:cNvSpPr>
            <a:spLocks/>
          </p:cNvSpPr>
          <p:nvPr/>
        </p:nvSpPr>
        <p:spPr bwMode="auto">
          <a:xfrm>
            <a:off x="5005005" y="1724007"/>
            <a:ext cx="15478" cy="60722"/>
          </a:xfrm>
          <a:custGeom>
            <a:avLst/>
            <a:gdLst>
              <a:gd name="T0" fmla="*/ 14788130 w 12"/>
              <a:gd name="T1" fmla="*/ 0 h 51"/>
              <a:gd name="T2" fmla="*/ 14788130 w 12"/>
              <a:gd name="T3" fmla="*/ 5040344 h 51"/>
              <a:gd name="T4" fmla="*/ 5915940 w 12"/>
              <a:gd name="T5" fmla="*/ 5040344 h 51"/>
              <a:gd name="T6" fmla="*/ 5915940 w 12"/>
              <a:gd name="T7" fmla="*/ 10080687 h 51"/>
              <a:gd name="T8" fmla="*/ 5915940 w 12"/>
              <a:gd name="T9" fmla="*/ 22682340 h 51"/>
              <a:gd name="T10" fmla="*/ 0 w 12"/>
              <a:gd name="T11" fmla="*/ 30242062 h 51"/>
              <a:gd name="T12" fmla="*/ 0 w 12"/>
              <a:gd name="T13" fmla="*/ 40322749 h 51"/>
              <a:gd name="T14" fmla="*/ 0 w 12"/>
              <a:gd name="T15" fmla="*/ 52924402 h 51"/>
              <a:gd name="T16" fmla="*/ 0 w 12"/>
              <a:gd name="T17" fmla="*/ 65524467 h 51"/>
              <a:gd name="T18" fmla="*/ 0 w 12"/>
              <a:gd name="T19" fmla="*/ 75605154 h 51"/>
              <a:gd name="T20" fmla="*/ 0 w 12"/>
              <a:gd name="T21" fmla="*/ 88206807 h 51"/>
              <a:gd name="T22" fmla="*/ 0 w 12"/>
              <a:gd name="T23" fmla="*/ 100806873 h 51"/>
              <a:gd name="T24" fmla="*/ 5915940 w 12"/>
              <a:gd name="T25" fmla="*/ 110887560 h 51"/>
              <a:gd name="T26" fmla="*/ 5915940 w 12"/>
              <a:gd name="T27" fmla="*/ 118448869 h 51"/>
              <a:gd name="T28" fmla="*/ 5915940 w 12"/>
              <a:gd name="T29" fmla="*/ 123489213 h 51"/>
              <a:gd name="T30" fmla="*/ 14788130 w 12"/>
              <a:gd name="T31" fmla="*/ 123489213 h 51"/>
              <a:gd name="T32" fmla="*/ 14788130 w 12"/>
              <a:gd name="T33" fmla="*/ 128529556 h 51"/>
              <a:gd name="T34" fmla="*/ 20702351 w 12"/>
              <a:gd name="T35" fmla="*/ 123489213 h 51"/>
              <a:gd name="T36" fmla="*/ 20702351 w 12"/>
              <a:gd name="T37" fmla="*/ 123489213 h 51"/>
              <a:gd name="T38" fmla="*/ 26618291 w 12"/>
              <a:gd name="T39" fmla="*/ 118448869 h 51"/>
              <a:gd name="T40" fmla="*/ 26618291 w 12"/>
              <a:gd name="T41" fmla="*/ 110887560 h 51"/>
              <a:gd name="T42" fmla="*/ 26618291 w 12"/>
              <a:gd name="T43" fmla="*/ 100806873 h 51"/>
              <a:gd name="T44" fmla="*/ 26618291 w 12"/>
              <a:gd name="T45" fmla="*/ 88206807 h 51"/>
              <a:gd name="T46" fmla="*/ 35490481 w 12"/>
              <a:gd name="T47" fmla="*/ 75605154 h 51"/>
              <a:gd name="T48" fmla="*/ 35490481 w 12"/>
              <a:gd name="T49" fmla="*/ 65524467 h 51"/>
              <a:gd name="T50" fmla="*/ 35490481 w 12"/>
              <a:gd name="T51" fmla="*/ 52924402 h 51"/>
              <a:gd name="T52" fmla="*/ 26618291 w 12"/>
              <a:gd name="T53" fmla="*/ 40322749 h 51"/>
              <a:gd name="T54" fmla="*/ 26618291 w 12"/>
              <a:gd name="T55" fmla="*/ 30242062 h 51"/>
              <a:gd name="T56" fmla="*/ 26618291 w 12"/>
              <a:gd name="T57" fmla="*/ 22682340 h 51"/>
              <a:gd name="T58" fmla="*/ 26618291 w 12"/>
              <a:gd name="T59" fmla="*/ 10080687 h 51"/>
              <a:gd name="T60" fmla="*/ 20702351 w 12"/>
              <a:gd name="T61" fmla="*/ 5040344 h 51"/>
              <a:gd name="T62" fmla="*/ 20702351 w 12"/>
              <a:gd name="T63" fmla="*/ 5040344 h 51"/>
              <a:gd name="T64" fmla="*/ 14788130 w 12"/>
              <a:gd name="T65" fmla="*/ 0 h 5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"/>
              <a:gd name="T100" fmla="*/ 0 h 51"/>
              <a:gd name="T101" fmla="*/ 12 w 12"/>
              <a:gd name="T102" fmla="*/ 51 h 5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" h="51">
                <a:moveTo>
                  <a:pt x="5" y="0"/>
                </a:moveTo>
                <a:lnTo>
                  <a:pt x="5" y="2"/>
                </a:lnTo>
                <a:lnTo>
                  <a:pt x="2" y="2"/>
                </a:lnTo>
                <a:lnTo>
                  <a:pt x="2" y="4"/>
                </a:lnTo>
                <a:lnTo>
                  <a:pt x="2" y="9"/>
                </a:lnTo>
                <a:lnTo>
                  <a:pt x="0" y="12"/>
                </a:lnTo>
                <a:lnTo>
                  <a:pt x="0" y="16"/>
                </a:lnTo>
                <a:lnTo>
                  <a:pt x="0" y="21"/>
                </a:lnTo>
                <a:lnTo>
                  <a:pt x="0" y="26"/>
                </a:lnTo>
                <a:lnTo>
                  <a:pt x="0" y="30"/>
                </a:lnTo>
                <a:lnTo>
                  <a:pt x="0" y="35"/>
                </a:lnTo>
                <a:lnTo>
                  <a:pt x="0" y="40"/>
                </a:lnTo>
                <a:lnTo>
                  <a:pt x="2" y="44"/>
                </a:lnTo>
                <a:lnTo>
                  <a:pt x="2" y="47"/>
                </a:lnTo>
                <a:lnTo>
                  <a:pt x="2" y="49"/>
                </a:lnTo>
                <a:lnTo>
                  <a:pt x="5" y="49"/>
                </a:lnTo>
                <a:lnTo>
                  <a:pt x="5" y="51"/>
                </a:lnTo>
                <a:lnTo>
                  <a:pt x="7" y="49"/>
                </a:lnTo>
                <a:lnTo>
                  <a:pt x="9" y="47"/>
                </a:lnTo>
                <a:lnTo>
                  <a:pt x="9" y="44"/>
                </a:lnTo>
                <a:lnTo>
                  <a:pt x="9" y="40"/>
                </a:lnTo>
                <a:lnTo>
                  <a:pt x="9" y="35"/>
                </a:lnTo>
                <a:lnTo>
                  <a:pt x="12" y="30"/>
                </a:lnTo>
                <a:lnTo>
                  <a:pt x="12" y="26"/>
                </a:lnTo>
                <a:lnTo>
                  <a:pt x="12" y="21"/>
                </a:lnTo>
                <a:lnTo>
                  <a:pt x="9" y="16"/>
                </a:lnTo>
                <a:lnTo>
                  <a:pt x="9" y="12"/>
                </a:lnTo>
                <a:lnTo>
                  <a:pt x="9" y="9"/>
                </a:lnTo>
                <a:lnTo>
                  <a:pt x="9" y="4"/>
                </a:lnTo>
                <a:lnTo>
                  <a:pt x="7" y="2"/>
                </a:lnTo>
                <a:lnTo>
                  <a:pt x="5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91" name="Freeform 59"/>
          <p:cNvSpPr>
            <a:spLocks/>
          </p:cNvSpPr>
          <p:nvPr/>
        </p:nvSpPr>
        <p:spPr bwMode="auto">
          <a:xfrm>
            <a:off x="4615670" y="1707338"/>
            <a:ext cx="64294" cy="58341"/>
          </a:xfrm>
          <a:custGeom>
            <a:avLst/>
            <a:gdLst>
              <a:gd name="T0" fmla="*/ 149975013 w 49"/>
              <a:gd name="T1" fmla="*/ 57964760 h 49"/>
              <a:gd name="T2" fmla="*/ 149975013 w 49"/>
              <a:gd name="T3" fmla="*/ 75605173 h 49"/>
              <a:gd name="T4" fmla="*/ 143853548 w 49"/>
              <a:gd name="T5" fmla="*/ 88206829 h 49"/>
              <a:gd name="T6" fmla="*/ 134672226 w 49"/>
              <a:gd name="T7" fmla="*/ 93247174 h 49"/>
              <a:gd name="T8" fmla="*/ 128550761 w 49"/>
              <a:gd name="T9" fmla="*/ 105847243 h 49"/>
              <a:gd name="T10" fmla="*/ 113246224 w 49"/>
              <a:gd name="T11" fmla="*/ 110887588 h 49"/>
              <a:gd name="T12" fmla="*/ 107124759 w 49"/>
              <a:gd name="T13" fmla="*/ 118448899 h 49"/>
              <a:gd name="T14" fmla="*/ 91821972 w 49"/>
              <a:gd name="T15" fmla="*/ 123489244 h 49"/>
              <a:gd name="T16" fmla="*/ 70395970 w 49"/>
              <a:gd name="T17" fmla="*/ 123489244 h 49"/>
              <a:gd name="T18" fmla="*/ 58153041 w 49"/>
              <a:gd name="T19" fmla="*/ 123489244 h 49"/>
              <a:gd name="T20" fmla="*/ 42850254 w 49"/>
              <a:gd name="T21" fmla="*/ 118448899 h 49"/>
              <a:gd name="T22" fmla="*/ 27545717 w 49"/>
              <a:gd name="T23" fmla="*/ 110887588 h 49"/>
              <a:gd name="T24" fmla="*/ 21424252 w 49"/>
              <a:gd name="T25" fmla="*/ 105847243 h 49"/>
              <a:gd name="T26" fmla="*/ 15302787 w 49"/>
              <a:gd name="T27" fmla="*/ 93247174 h 49"/>
              <a:gd name="T28" fmla="*/ 6121465 w 49"/>
              <a:gd name="T29" fmla="*/ 88206829 h 49"/>
              <a:gd name="T30" fmla="*/ 0 w 49"/>
              <a:gd name="T31" fmla="*/ 75605173 h 49"/>
              <a:gd name="T32" fmla="*/ 0 w 49"/>
              <a:gd name="T33" fmla="*/ 57964760 h 49"/>
              <a:gd name="T34" fmla="*/ 0 w 49"/>
              <a:gd name="T35" fmla="*/ 45363104 h 49"/>
              <a:gd name="T36" fmla="*/ 6121465 w 49"/>
              <a:gd name="T37" fmla="*/ 35282414 h 49"/>
              <a:gd name="T38" fmla="*/ 15302787 w 49"/>
              <a:gd name="T39" fmla="*/ 27722691 h 49"/>
              <a:gd name="T40" fmla="*/ 21424252 w 49"/>
              <a:gd name="T41" fmla="*/ 17642001 h 49"/>
              <a:gd name="T42" fmla="*/ 27545717 w 49"/>
              <a:gd name="T43" fmla="*/ 10080690 h 49"/>
              <a:gd name="T44" fmla="*/ 42850254 w 49"/>
              <a:gd name="T45" fmla="*/ 5040345 h 49"/>
              <a:gd name="T46" fmla="*/ 58153041 w 49"/>
              <a:gd name="T47" fmla="*/ 0 h 49"/>
              <a:gd name="T48" fmla="*/ 70395970 w 49"/>
              <a:gd name="T49" fmla="*/ 0 h 49"/>
              <a:gd name="T50" fmla="*/ 91821972 w 49"/>
              <a:gd name="T51" fmla="*/ 0 h 49"/>
              <a:gd name="T52" fmla="*/ 107124759 w 49"/>
              <a:gd name="T53" fmla="*/ 5040345 h 49"/>
              <a:gd name="T54" fmla="*/ 113246224 w 49"/>
              <a:gd name="T55" fmla="*/ 10080690 h 49"/>
              <a:gd name="T56" fmla="*/ 128550761 w 49"/>
              <a:gd name="T57" fmla="*/ 17642001 h 49"/>
              <a:gd name="T58" fmla="*/ 134672226 w 49"/>
              <a:gd name="T59" fmla="*/ 22682346 h 49"/>
              <a:gd name="T60" fmla="*/ 143853548 w 49"/>
              <a:gd name="T61" fmla="*/ 35282414 h 49"/>
              <a:gd name="T62" fmla="*/ 149975013 w 49"/>
              <a:gd name="T63" fmla="*/ 45363104 h 49"/>
              <a:gd name="T64" fmla="*/ 149975013 w 49"/>
              <a:gd name="T65" fmla="*/ 57964760 h 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9"/>
              <a:gd name="T100" fmla="*/ 0 h 49"/>
              <a:gd name="T101" fmla="*/ 49 w 49"/>
              <a:gd name="T102" fmla="*/ 49 h 4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9" h="49">
                <a:moveTo>
                  <a:pt x="49" y="23"/>
                </a:moveTo>
                <a:lnTo>
                  <a:pt x="49" y="30"/>
                </a:lnTo>
                <a:lnTo>
                  <a:pt x="47" y="35"/>
                </a:lnTo>
                <a:lnTo>
                  <a:pt x="44" y="37"/>
                </a:lnTo>
                <a:lnTo>
                  <a:pt x="42" y="42"/>
                </a:lnTo>
                <a:lnTo>
                  <a:pt x="37" y="44"/>
                </a:lnTo>
                <a:lnTo>
                  <a:pt x="35" y="47"/>
                </a:lnTo>
                <a:lnTo>
                  <a:pt x="30" y="49"/>
                </a:lnTo>
                <a:lnTo>
                  <a:pt x="23" y="49"/>
                </a:lnTo>
                <a:lnTo>
                  <a:pt x="19" y="49"/>
                </a:lnTo>
                <a:lnTo>
                  <a:pt x="14" y="47"/>
                </a:lnTo>
                <a:lnTo>
                  <a:pt x="9" y="44"/>
                </a:lnTo>
                <a:lnTo>
                  <a:pt x="7" y="42"/>
                </a:lnTo>
                <a:lnTo>
                  <a:pt x="5" y="37"/>
                </a:lnTo>
                <a:lnTo>
                  <a:pt x="2" y="35"/>
                </a:lnTo>
                <a:lnTo>
                  <a:pt x="0" y="30"/>
                </a:lnTo>
                <a:lnTo>
                  <a:pt x="0" y="23"/>
                </a:lnTo>
                <a:lnTo>
                  <a:pt x="0" y="18"/>
                </a:lnTo>
                <a:lnTo>
                  <a:pt x="2" y="14"/>
                </a:lnTo>
                <a:lnTo>
                  <a:pt x="5" y="11"/>
                </a:lnTo>
                <a:lnTo>
                  <a:pt x="7" y="7"/>
                </a:lnTo>
                <a:lnTo>
                  <a:pt x="9" y="4"/>
                </a:lnTo>
                <a:lnTo>
                  <a:pt x="14" y="2"/>
                </a:lnTo>
                <a:lnTo>
                  <a:pt x="19" y="0"/>
                </a:lnTo>
                <a:lnTo>
                  <a:pt x="23" y="0"/>
                </a:lnTo>
                <a:lnTo>
                  <a:pt x="30" y="0"/>
                </a:lnTo>
                <a:lnTo>
                  <a:pt x="35" y="2"/>
                </a:lnTo>
                <a:lnTo>
                  <a:pt x="37" y="4"/>
                </a:lnTo>
                <a:lnTo>
                  <a:pt x="42" y="7"/>
                </a:lnTo>
                <a:lnTo>
                  <a:pt x="44" y="9"/>
                </a:lnTo>
                <a:lnTo>
                  <a:pt x="47" y="14"/>
                </a:lnTo>
                <a:lnTo>
                  <a:pt x="49" y="18"/>
                </a:lnTo>
                <a:lnTo>
                  <a:pt x="49" y="23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92" name="Freeform 60"/>
          <p:cNvSpPr>
            <a:spLocks/>
          </p:cNvSpPr>
          <p:nvPr/>
        </p:nvSpPr>
        <p:spPr bwMode="auto">
          <a:xfrm>
            <a:off x="4615670" y="1707338"/>
            <a:ext cx="64294" cy="58341"/>
          </a:xfrm>
          <a:custGeom>
            <a:avLst/>
            <a:gdLst>
              <a:gd name="T0" fmla="*/ 149975013 w 49"/>
              <a:gd name="T1" fmla="*/ 57964760 h 49"/>
              <a:gd name="T2" fmla="*/ 149975013 w 49"/>
              <a:gd name="T3" fmla="*/ 75605173 h 49"/>
              <a:gd name="T4" fmla="*/ 143853548 w 49"/>
              <a:gd name="T5" fmla="*/ 88206829 h 49"/>
              <a:gd name="T6" fmla="*/ 134672226 w 49"/>
              <a:gd name="T7" fmla="*/ 93247174 h 49"/>
              <a:gd name="T8" fmla="*/ 128550761 w 49"/>
              <a:gd name="T9" fmla="*/ 105847243 h 49"/>
              <a:gd name="T10" fmla="*/ 113246224 w 49"/>
              <a:gd name="T11" fmla="*/ 110887588 h 49"/>
              <a:gd name="T12" fmla="*/ 107124759 w 49"/>
              <a:gd name="T13" fmla="*/ 118448899 h 49"/>
              <a:gd name="T14" fmla="*/ 91821972 w 49"/>
              <a:gd name="T15" fmla="*/ 123489244 h 49"/>
              <a:gd name="T16" fmla="*/ 70395970 w 49"/>
              <a:gd name="T17" fmla="*/ 123489244 h 49"/>
              <a:gd name="T18" fmla="*/ 58153041 w 49"/>
              <a:gd name="T19" fmla="*/ 123489244 h 49"/>
              <a:gd name="T20" fmla="*/ 42850254 w 49"/>
              <a:gd name="T21" fmla="*/ 118448899 h 49"/>
              <a:gd name="T22" fmla="*/ 27545717 w 49"/>
              <a:gd name="T23" fmla="*/ 110887588 h 49"/>
              <a:gd name="T24" fmla="*/ 21424252 w 49"/>
              <a:gd name="T25" fmla="*/ 105847243 h 49"/>
              <a:gd name="T26" fmla="*/ 15302787 w 49"/>
              <a:gd name="T27" fmla="*/ 93247174 h 49"/>
              <a:gd name="T28" fmla="*/ 6121465 w 49"/>
              <a:gd name="T29" fmla="*/ 88206829 h 49"/>
              <a:gd name="T30" fmla="*/ 0 w 49"/>
              <a:gd name="T31" fmla="*/ 75605173 h 49"/>
              <a:gd name="T32" fmla="*/ 0 w 49"/>
              <a:gd name="T33" fmla="*/ 57964760 h 49"/>
              <a:gd name="T34" fmla="*/ 0 w 49"/>
              <a:gd name="T35" fmla="*/ 45363104 h 49"/>
              <a:gd name="T36" fmla="*/ 6121465 w 49"/>
              <a:gd name="T37" fmla="*/ 35282414 h 49"/>
              <a:gd name="T38" fmla="*/ 15302787 w 49"/>
              <a:gd name="T39" fmla="*/ 27722691 h 49"/>
              <a:gd name="T40" fmla="*/ 21424252 w 49"/>
              <a:gd name="T41" fmla="*/ 17642001 h 49"/>
              <a:gd name="T42" fmla="*/ 27545717 w 49"/>
              <a:gd name="T43" fmla="*/ 10080690 h 49"/>
              <a:gd name="T44" fmla="*/ 42850254 w 49"/>
              <a:gd name="T45" fmla="*/ 5040345 h 49"/>
              <a:gd name="T46" fmla="*/ 58153041 w 49"/>
              <a:gd name="T47" fmla="*/ 0 h 49"/>
              <a:gd name="T48" fmla="*/ 70395970 w 49"/>
              <a:gd name="T49" fmla="*/ 0 h 49"/>
              <a:gd name="T50" fmla="*/ 91821972 w 49"/>
              <a:gd name="T51" fmla="*/ 0 h 49"/>
              <a:gd name="T52" fmla="*/ 107124759 w 49"/>
              <a:gd name="T53" fmla="*/ 5040345 h 49"/>
              <a:gd name="T54" fmla="*/ 113246224 w 49"/>
              <a:gd name="T55" fmla="*/ 10080690 h 49"/>
              <a:gd name="T56" fmla="*/ 128550761 w 49"/>
              <a:gd name="T57" fmla="*/ 17642001 h 49"/>
              <a:gd name="T58" fmla="*/ 134672226 w 49"/>
              <a:gd name="T59" fmla="*/ 22682346 h 49"/>
              <a:gd name="T60" fmla="*/ 143853548 w 49"/>
              <a:gd name="T61" fmla="*/ 35282414 h 49"/>
              <a:gd name="T62" fmla="*/ 149975013 w 49"/>
              <a:gd name="T63" fmla="*/ 45363104 h 49"/>
              <a:gd name="T64" fmla="*/ 149975013 w 49"/>
              <a:gd name="T65" fmla="*/ 57964760 h 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9"/>
              <a:gd name="T100" fmla="*/ 0 h 49"/>
              <a:gd name="T101" fmla="*/ 49 w 49"/>
              <a:gd name="T102" fmla="*/ 49 h 4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9" h="49">
                <a:moveTo>
                  <a:pt x="49" y="23"/>
                </a:moveTo>
                <a:lnTo>
                  <a:pt x="49" y="30"/>
                </a:lnTo>
                <a:lnTo>
                  <a:pt x="47" y="35"/>
                </a:lnTo>
                <a:lnTo>
                  <a:pt x="44" y="37"/>
                </a:lnTo>
                <a:lnTo>
                  <a:pt x="42" y="42"/>
                </a:lnTo>
                <a:lnTo>
                  <a:pt x="37" y="44"/>
                </a:lnTo>
                <a:lnTo>
                  <a:pt x="35" y="47"/>
                </a:lnTo>
                <a:lnTo>
                  <a:pt x="30" y="49"/>
                </a:lnTo>
                <a:lnTo>
                  <a:pt x="23" y="49"/>
                </a:lnTo>
                <a:lnTo>
                  <a:pt x="19" y="49"/>
                </a:lnTo>
                <a:lnTo>
                  <a:pt x="14" y="47"/>
                </a:lnTo>
                <a:lnTo>
                  <a:pt x="9" y="44"/>
                </a:lnTo>
                <a:lnTo>
                  <a:pt x="7" y="42"/>
                </a:lnTo>
                <a:lnTo>
                  <a:pt x="5" y="37"/>
                </a:lnTo>
                <a:lnTo>
                  <a:pt x="2" y="35"/>
                </a:lnTo>
                <a:lnTo>
                  <a:pt x="0" y="30"/>
                </a:lnTo>
                <a:lnTo>
                  <a:pt x="0" y="23"/>
                </a:lnTo>
                <a:lnTo>
                  <a:pt x="0" y="18"/>
                </a:lnTo>
                <a:lnTo>
                  <a:pt x="2" y="14"/>
                </a:lnTo>
                <a:lnTo>
                  <a:pt x="5" y="11"/>
                </a:lnTo>
                <a:lnTo>
                  <a:pt x="7" y="7"/>
                </a:lnTo>
                <a:lnTo>
                  <a:pt x="9" y="4"/>
                </a:lnTo>
                <a:lnTo>
                  <a:pt x="14" y="2"/>
                </a:lnTo>
                <a:lnTo>
                  <a:pt x="19" y="0"/>
                </a:lnTo>
                <a:lnTo>
                  <a:pt x="23" y="0"/>
                </a:lnTo>
                <a:lnTo>
                  <a:pt x="30" y="0"/>
                </a:lnTo>
                <a:lnTo>
                  <a:pt x="35" y="2"/>
                </a:lnTo>
                <a:lnTo>
                  <a:pt x="37" y="4"/>
                </a:lnTo>
                <a:lnTo>
                  <a:pt x="42" y="7"/>
                </a:lnTo>
                <a:lnTo>
                  <a:pt x="44" y="9"/>
                </a:lnTo>
                <a:lnTo>
                  <a:pt x="47" y="14"/>
                </a:lnTo>
                <a:lnTo>
                  <a:pt x="49" y="18"/>
                </a:lnTo>
                <a:lnTo>
                  <a:pt x="49" y="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93" name="Freeform 61"/>
          <p:cNvSpPr>
            <a:spLocks/>
          </p:cNvSpPr>
          <p:nvPr/>
        </p:nvSpPr>
        <p:spPr bwMode="auto">
          <a:xfrm>
            <a:off x="4622813" y="1712100"/>
            <a:ext cx="47625" cy="47625"/>
          </a:xfrm>
          <a:custGeom>
            <a:avLst/>
            <a:gdLst>
              <a:gd name="T0" fmla="*/ 0 w 37"/>
              <a:gd name="T1" fmla="*/ 12601575 h 40"/>
              <a:gd name="T2" fmla="*/ 5890054 w 37"/>
              <a:gd name="T3" fmla="*/ 0 h 40"/>
              <a:gd name="T4" fmla="*/ 108979730 w 37"/>
              <a:gd name="T5" fmla="*/ 90725625 h 40"/>
              <a:gd name="T6" fmla="*/ 103089676 w 37"/>
              <a:gd name="T7" fmla="*/ 100806250 h 40"/>
              <a:gd name="T8" fmla="*/ 0 w 37"/>
              <a:gd name="T9" fmla="*/ 12601575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40"/>
              <a:gd name="T17" fmla="*/ 37 w 37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40">
                <a:moveTo>
                  <a:pt x="0" y="5"/>
                </a:moveTo>
                <a:lnTo>
                  <a:pt x="2" y="0"/>
                </a:lnTo>
                <a:lnTo>
                  <a:pt x="37" y="36"/>
                </a:lnTo>
                <a:lnTo>
                  <a:pt x="35" y="40"/>
                </a:lnTo>
                <a:lnTo>
                  <a:pt x="0" y="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94" name="Freeform 62"/>
          <p:cNvSpPr>
            <a:spLocks/>
          </p:cNvSpPr>
          <p:nvPr/>
        </p:nvSpPr>
        <p:spPr bwMode="auto">
          <a:xfrm>
            <a:off x="5109779" y="1707338"/>
            <a:ext cx="61913" cy="58341"/>
          </a:xfrm>
          <a:custGeom>
            <a:avLst/>
            <a:gdLst>
              <a:gd name="T0" fmla="*/ 0 w 48"/>
              <a:gd name="T1" fmla="*/ 57964760 h 49"/>
              <a:gd name="T2" fmla="*/ 0 w 48"/>
              <a:gd name="T3" fmla="*/ 45363104 h 49"/>
              <a:gd name="T4" fmla="*/ 5916083 w 48"/>
              <a:gd name="T5" fmla="*/ 35282414 h 49"/>
              <a:gd name="T6" fmla="*/ 11830447 w 48"/>
              <a:gd name="T7" fmla="*/ 27722691 h 49"/>
              <a:gd name="T8" fmla="*/ 20704572 w 48"/>
              <a:gd name="T9" fmla="*/ 17642001 h 49"/>
              <a:gd name="T10" fmla="*/ 26618935 w 48"/>
              <a:gd name="T11" fmla="*/ 10080690 h 49"/>
              <a:gd name="T12" fmla="*/ 41407424 w 48"/>
              <a:gd name="T13" fmla="*/ 5040345 h 49"/>
              <a:gd name="T14" fmla="*/ 53237871 w 48"/>
              <a:gd name="T15" fmla="*/ 0 h 49"/>
              <a:gd name="T16" fmla="*/ 68026359 w 48"/>
              <a:gd name="T17" fmla="*/ 0 h 49"/>
              <a:gd name="T18" fmla="*/ 88730931 w 48"/>
              <a:gd name="T19" fmla="*/ 0 h 49"/>
              <a:gd name="T20" fmla="*/ 100561378 w 48"/>
              <a:gd name="T21" fmla="*/ 5040345 h 49"/>
              <a:gd name="T22" fmla="*/ 109433783 w 48"/>
              <a:gd name="T23" fmla="*/ 10080690 h 49"/>
              <a:gd name="T24" fmla="*/ 121264230 w 48"/>
              <a:gd name="T25" fmla="*/ 17642001 h 49"/>
              <a:gd name="T26" fmla="*/ 130138355 w 48"/>
              <a:gd name="T27" fmla="*/ 27722691 h 49"/>
              <a:gd name="T28" fmla="*/ 136052719 w 48"/>
              <a:gd name="T29" fmla="*/ 35282414 h 49"/>
              <a:gd name="T30" fmla="*/ 141968802 w 48"/>
              <a:gd name="T31" fmla="*/ 45363104 h 49"/>
              <a:gd name="T32" fmla="*/ 141968802 w 48"/>
              <a:gd name="T33" fmla="*/ 57964760 h 49"/>
              <a:gd name="T34" fmla="*/ 141968802 w 48"/>
              <a:gd name="T35" fmla="*/ 75605173 h 49"/>
              <a:gd name="T36" fmla="*/ 136052719 w 48"/>
              <a:gd name="T37" fmla="*/ 88206829 h 49"/>
              <a:gd name="T38" fmla="*/ 130138355 w 48"/>
              <a:gd name="T39" fmla="*/ 93247174 h 49"/>
              <a:gd name="T40" fmla="*/ 121264230 w 48"/>
              <a:gd name="T41" fmla="*/ 105847243 h 49"/>
              <a:gd name="T42" fmla="*/ 109433783 w 48"/>
              <a:gd name="T43" fmla="*/ 110887588 h 49"/>
              <a:gd name="T44" fmla="*/ 100561378 w 48"/>
              <a:gd name="T45" fmla="*/ 118448899 h 49"/>
              <a:gd name="T46" fmla="*/ 88730931 w 48"/>
              <a:gd name="T47" fmla="*/ 123489244 h 49"/>
              <a:gd name="T48" fmla="*/ 68026359 w 48"/>
              <a:gd name="T49" fmla="*/ 123489244 h 49"/>
              <a:gd name="T50" fmla="*/ 53237871 w 48"/>
              <a:gd name="T51" fmla="*/ 123489244 h 49"/>
              <a:gd name="T52" fmla="*/ 41407424 w 48"/>
              <a:gd name="T53" fmla="*/ 118448899 h 49"/>
              <a:gd name="T54" fmla="*/ 32535019 w 48"/>
              <a:gd name="T55" fmla="*/ 110887588 h 49"/>
              <a:gd name="T56" fmla="*/ 20704572 w 48"/>
              <a:gd name="T57" fmla="*/ 105847243 h 49"/>
              <a:gd name="T58" fmla="*/ 11830447 w 48"/>
              <a:gd name="T59" fmla="*/ 93247174 h 49"/>
              <a:gd name="T60" fmla="*/ 5916083 w 48"/>
              <a:gd name="T61" fmla="*/ 88206829 h 49"/>
              <a:gd name="T62" fmla="*/ 0 w 48"/>
              <a:gd name="T63" fmla="*/ 75605173 h 49"/>
              <a:gd name="T64" fmla="*/ 0 w 48"/>
              <a:gd name="T65" fmla="*/ 57964760 h 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8"/>
              <a:gd name="T100" fmla="*/ 0 h 49"/>
              <a:gd name="T101" fmla="*/ 48 w 48"/>
              <a:gd name="T102" fmla="*/ 49 h 4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8" h="49">
                <a:moveTo>
                  <a:pt x="0" y="23"/>
                </a:moveTo>
                <a:lnTo>
                  <a:pt x="0" y="18"/>
                </a:lnTo>
                <a:lnTo>
                  <a:pt x="2" y="14"/>
                </a:lnTo>
                <a:lnTo>
                  <a:pt x="4" y="11"/>
                </a:lnTo>
                <a:lnTo>
                  <a:pt x="7" y="7"/>
                </a:lnTo>
                <a:lnTo>
                  <a:pt x="9" y="4"/>
                </a:lnTo>
                <a:lnTo>
                  <a:pt x="14" y="2"/>
                </a:lnTo>
                <a:lnTo>
                  <a:pt x="18" y="0"/>
                </a:lnTo>
                <a:lnTo>
                  <a:pt x="23" y="0"/>
                </a:lnTo>
                <a:lnTo>
                  <a:pt x="30" y="0"/>
                </a:lnTo>
                <a:lnTo>
                  <a:pt x="34" y="2"/>
                </a:lnTo>
                <a:lnTo>
                  <a:pt x="37" y="4"/>
                </a:lnTo>
                <a:lnTo>
                  <a:pt x="41" y="7"/>
                </a:lnTo>
                <a:lnTo>
                  <a:pt x="44" y="11"/>
                </a:lnTo>
                <a:lnTo>
                  <a:pt x="46" y="14"/>
                </a:lnTo>
                <a:lnTo>
                  <a:pt x="48" y="18"/>
                </a:lnTo>
                <a:lnTo>
                  <a:pt x="48" y="23"/>
                </a:lnTo>
                <a:lnTo>
                  <a:pt x="48" y="30"/>
                </a:lnTo>
                <a:lnTo>
                  <a:pt x="46" y="35"/>
                </a:lnTo>
                <a:lnTo>
                  <a:pt x="44" y="37"/>
                </a:lnTo>
                <a:lnTo>
                  <a:pt x="41" y="42"/>
                </a:lnTo>
                <a:lnTo>
                  <a:pt x="37" y="44"/>
                </a:lnTo>
                <a:lnTo>
                  <a:pt x="34" y="47"/>
                </a:lnTo>
                <a:lnTo>
                  <a:pt x="30" y="49"/>
                </a:lnTo>
                <a:lnTo>
                  <a:pt x="23" y="49"/>
                </a:lnTo>
                <a:lnTo>
                  <a:pt x="18" y="49"/>
                </a:lnTo>
                <a:lnTo>
                  <a:pt x="14" y="47"/>
                </a:lnTo>
                <a:lnTo>
                  <a:pt x="11" y="44"/>
                </a:lnTo>
                <a:lnTo>
                  <a:pt x="7" y="42"/>
                </a:lnTo>
                <a:lnTo>
                  <a:pt x="4" y="37"/>
                </a:lnTo>
                <a:lnTo>
                  <a:pt x="2" y="35"/>
                </a:lnTo>
                <a:lnTo>
                  <a:pt x="0" y="30"/>
                </a:lnTo>
                <a:lnTo>
                  <a:pt x="0" y="23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95" name="Freeform 63"/>
          <p:cNvSpPr>
            <a:spLocks/>
          </p:cNvSpPr>
          <p:nvPr/>
        </p:nvSpPr>
        <p:spPr bwMode="auto">
          <a:xfrm>
            <a:off x="5109779" y="1707338"/>
            <a:ext cx="61913" cy="58341"/>
          </a:xfrm>
          <a:custGeom>
            <a:avLst/>
            <a:gdLst>
              <a:gd name="T0" fmla="*/ 0 w 48"/>
              <a:gd name="T1" fmla="*/ 57964760 h 49"/>
              <a:gd name="T2" fmla="*/ 0 w 48"/>
              <a:gd name="T3" fmla="*/ 45363104 h 49"/>
              <a:gd name="T4" fmla="*/ 5916083 w 48"/>
              <a:gd name="T5" fmla="*/ 35282414 h 49"/>
              <a:gd name="T6" fmla="*/ 11830447 w 48"/>
              <a:gd name="T7" fmla="*/ 27722691 h 49"/>
              <a:gd name="T8" fmla="*/ 20704572 w 48"/>
              <a:gd name="T9" fmla="*/ 17642001 h 49"/>
              <a:gd name="T10" fmla="*/ 26618935 w 48"/>
              <a:gd name="T11" fmla="*/ 10080690 h 49"/>
              <a:gd name="T12" fmla="*/ 41407424 w 48"/>
              <a:gd name="T13" fmla="*/ 5040345 h 49"/>
              <a:gd name="T14" fmla="*/ 53237871 w 48"/>
              <a:gd name="T15" fmla="*/ 0 h 49"/>
              <a:gd name="T16" fmla="*/ 68026359 w 48"/>
              <a:gd name="T17" fmla="*/ 0 h 49"/>
              <a:gd name="T18" fmla="*/ 88730931 w 48"/>
              <a:gd name="T19" fmla="*/ 0 h 49"/>
              <a:gd name="T20" fmla="*/ 100561378 w 48"/>
              <a:gd name="T21" fmla="*/ 5040345 h 49"/>
              <a:gd name="T22" fmla="*/ 109433783 w 48"/>
              <a:gd name="T23" fmla="*/ 10080690 h 49"/>
              <a:gd name="T24" fmla="*/ 121264230 w 48"/>
              <a:gd name="T25" fmla="*/ 17642001 h 49"/>
              <a:gd name="T26" fmla="*/ 130138355 w 48"/>
              <a:gd name="T27" fmla="*/ 27722691 h 49"/>
              <a:gd name="T28" fmla="*/ 136052719 w 48"/>
              <a:gd name="T29" fmla="*/ 35282414 h 49"/>
              <a:gd name="T30" fmla="*/ 141968802 w 48"/>
              <a:gd name="T31" fmla="*/ 45363104 h 49"/>
              <a:gd name="T32" fmla="*/ 141968802 w 48"/>
              <a:gd name="T33" fmla="*/ 57964760 h 49"/>
              <a:gd name="T34" fmla="*/ 141968802 w 48"/>
              <a:gd name="T35" fmla="*/ 75605173 h 49"/>
              <a:gd name="T36" fmla="*/ 136052719 w 48"/>
              <a:gd name="T37" fmla="*/ 88206829 h 49"/>
              <a:gd name="T38" fmla="*/ 130138355 w 48"/>
              <a:gd name="T39" fmla="*/ 93247174 h 49"/>
              <a:gd name="T40" fmla="*/ 121264230 w 48"/>
              <a:gd name="T41" fmla="*/ 105847243 h 49"/>
              <a:gd name="T42" fmla="*/ 109433783 w 48"/>
              <a:gd name="T43" fmla="*/ 110887588 h 49"/>
              <a:gd name="T44" fmla="*/ 100561378 w 48"/>
              <a:gd name="T45" fmla="*/ 118448899 h 49"/>
              <a:gd name="T46" fmla="*/ 88730931 w 48"/>
              <a:gd name="T47" fmla="*/ 123489244 h 49"/>
              <a:gd name="T48" fmla="*/ 68026359 w 48"/>
              <a:gd name="T49" fmla="*/ 123489244 h 49"/>
              <a:gd name="T50" fmla="*/ 53237871 w 48"/>
              <a:gd name="T51" fmla="*/ 123489244 h 49"/>
              <a:gd name="T52" fmla="*/ 41407424 w 48"/>
              <a:gd name="T53" fmla="*/ 118448899 h 49"/>
              <a:gd name="T54" fmla="*/ 32535019 w 48"/>
              <a:gd name="T55" fmla="*/ 110887588 h 49"/>
              <a:gd name="T56" fmla="*/ 20704572 w 48"/>
              <a:gd name="T57" fmla="*/ 105847243 h 49"/>
              <a:gd name="T58" fmla="*/ 11830447 w 48"/>
              <a:gd name="T59" fmla="*/ 93247174 h 49"/>
              <a:gd name="T60" fmla="*/ 5916083 w 48"/>
              <a:gd name="T61" fmla="*/ 88206829 h 49"/>
              <a:gd name="T62" fmla="*/ 0 w 48"/>
              <a:gd name="T63" fmla="*/ 75605173 h 49"/>
              <a:gd name="T64" fmla="*/ 0 w 48"/>
              <a:gd name="T65" fmla="*/ 57964760 h 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8"/>
              <a:gd name="T100" fmla="*/ 0 h 49"/>
              <a:gd name="T101" fmla="*/ 48 w 48"/>
              <a:gd name="T102" fmla="*/ 49 h 4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8" h="49">
                <a:moveTo>
                  <a:pt x="0" y="23"/>
                </a:moveTo>
                <a:lnTo>
                  <a:pt x="0" y="18"/>
                </a:lnTo>
                <a:lnTo>
                  <a:pt x="2" y="14"/>
                </a:lnTo>
                <a:lnTo>
                  <a:pt x="4" y="11"/>
                </a:lnTo>
                <a:lnTo>
                  <a:pt x="7" y="7"/>
                </a:lnTo>
                <a:lnTo>
                  <a:pt x="9" y="4"/>
                </a:lnTo>
                <a:lnTo>
                  <a:pt x="14" y="2"/>
                </a:lnTo>
                <a:lnTo>
                  <a:pt x="18" y="0"/>
                </a:lnTo>
                <a:lnTo>
                  <a:pt x="23" y="0"/>
                </a:lnTo>
                <a:lnTo>
                  <a:pt x="30" y="0"/>
                </a:lnTo>
                <a:lnTo>
                  <a:pt x="34" y="2"/>
                </a:lnTo>
                <a:lnTo>
                  <a:pt x="37" y="4"/>
                </a:lnTo>
                <a:lnTo>
                  <a:pt x="41" y="7"/>
                </a:lnTo>
                <a:lnTo>
                  <a:pt x="44" y="11"/>
                </a:lnTo>
                <a:lnTo>
                  <a:pt x="46" y="14"/>
                </a:lnTo>
                <a:lnTo>
                  <a:pt x="48" y="18"/>
                </a:lnTo>
                <a:lnTo>
                  <a:pt x="48" y="23"/>
                </a:lnTo>
                <a:lnTo>
                  <a:pt x="48" y="30"/>
                </a:lnTo>
                <a:lnTo>
                  <a:pt x="46" y="35"/>
                </a:lnTo>
                <a:lnTo>
                  <a:pt x="44" y="37"/>
                </a:lnTo>
                <a:lnTo>
                  <a:pt x="41" y="42"/>
                </a:lnTo>
                <a:lnTo>
                  <a:pt x="37" y="44"/>
                </a:lnTo>
                <a:lnTo>
                  <a:pt x="34" y="47"/>
                </a:lnTo>
                <a:lnTo>
                  <a:pt x="30" y="49"/>
                </a:lnTo>
                <a:lnTo>
                  <a:pt x="23" y="49"/>
                </a:lnTo>
                <a:lnTo>
                  <a:pt x="18" y="49"/>
                </a:lnTo>
                <a:lnTo>
                  <a:pt x="14" y="47"/>
                </a:lnTo>
                <a:lnTo>
                  <a:pt x="11" y="44"/>
                </a:lnTo>
                <a:lnTo>
                  <a:pt x="7" y="42"/>
                </a:lnTo>
                <a:lnTo>
                  <a:pt x="4" y="37"/>
                </a:lnTo>
                <a:lnTo>
                  <a:pt x="2" y="35"/>
                </a:lnTo>
                <a:lnTo>
                  <a:pt x="0" y="30"/>
                </a:lnTo>
                <a:lnTo>
                  <a:pt x="0" y="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96" name="Freeform 64"/>
          <p:cNvSpPr>
            <a:spLocks/>
          </p:cNvSpPr>
          <p:nvPr/>
        </p:nvSpPr>
        <p:spPr bwMode="auto">
          <a:xfrm>
            <a:off x="5115732" y="1712100"/>
            <a:ext cx="47625" cy="47625"/>
          </a:xfrm>
          <a:custGeom>
            <a:avLst/>
            <a:gdLst>
              <a:gd name="T0" fmla="*/ 103089676 w 37"/>
              <a:gd name="T1" fmla="*/ 0 h 40"/>
              <a:gd name="T2" fmla="*/ 108979730 w 37"/>
              <a:gd name="T3" fmla="*/ 12601575 h 40"/>
              <a:gd name="T4" fmla="*/ 8836797 w 37"/>
              <a:gd name="T5" fmla="*/ 100806250 h 40"/>
              <a:gd name="T6" fmla="*/ 0 w 37"/>
              <a:gd name="T7" fmla="*/ 90725625 h 40"/>
              <a:gd name="T8" fmla="*/ 103089676 w 37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40"/>
              <a:gd name="T17" fmla="*/ 37 w 37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40">
                <a:moveTo>
                  <a:pt x="35" y="0"/>
                </a:moveTo>
                <a:lnTo>
                  <a:pt x="37" y="5"/>
                </a:lnTo>
                <a:lnTo>
                  <a:pt x="3" y="40"/>
                </a:lnTo>
                <a:lnTo>
                  <a:pt x="0" y="36"/>
                </a:lnTo>
                <a:lnTo>
                  <a:pt x="35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97" name="Line 65"/>
          <p:cNvSpPr>
            <a:spLocks noChangeShapeType="1"/>
          </p:cNvSpPr>
          <p:nvPr/>
        </p:nvSpPr>
        <p:spPr bwMode="auto">
          <a:xfrm flipH="1">
            <a:off x="4457317" y="1659713"/>
            <a:ext cx="457200" cy="1191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98" name="Freeform 66"/>
          <p:cNvSpPr>
            <a:spLocks/>
          </p:cNvSpPr>
          <p:nvPr/>
        </p:nvSpPr>
        <p:spPr bwMode="auto">
          <a:xfrm>
            <a:off x="6131335" y="1445400"/>
            <a:ext cx="1032272" cy="486966"/>
          </a:xfrm>
          <a:custGeom>
            <a:avLst/>
            <a:gdLst>
              <a:gd name="T0" fmla="*/ 56239872 w 800"/>
              <a:gd name="T1" fmla="*/ 559475118 h 409"/>
              <a:gd name="T2" fmla="*/ 71039204 w 800"/>
              <a:gd name="T3" fmla="*/ 619958915 h 409"/>
              <a:gd name="T4" fmla="*/ 91758614 w 800"/>
              <a:gd name="T5" fmla="*/ 672883031 h 409"/>
              <a:gd name="T6" fmla="*/ 133197433 w 800"/>
              <a:gd name="T7" fmla="*/ 725805559 h 409"/>
              <a:gd name="T8" fmla="*/ 180558049 w 800"/>
              <a:gd name="T9" fmla="*/ 778729675 h 409"/>
              <a:gd name="T10" fmla="*/ 236796200 w 800"/>
              <a:gd name="T11" fmla="*/ 824092522 h 409"/>
              <a:gd name="T12" fmla="*/ 298956149 w 800"/>
              <a:gd name="T13" fmla="*/ 866934418 h 409"/>
              <a:gd name="T14" fmla="*/ 372954532 w 800"/>
              <a:gd name="T15" fmla="*/ 902216632 h 409"/>
              <a:gd name="T16" fmla="*/ 455833890 w 800"/>
              <a:gd name="T17" fmla="*/ 937498847 h 409"/>
              <a:gd name="T18" fmla="*/ 544631605 w 800"/>
              <a:gd name="T19" fmla="*/ 965221381 h 409"/>
              <a:gd name="T20" fmla="*/ 642310295 w 800"/>
              <a:gd name="T21" fmla="*/ 990422963 h 409"/>
              <a:gd name="T22" fmla="*/ 745909063 w 800"/>
              <a:gd name="T23" fmla="*/ 1008063276 h 409"/>
              <a:gd name="T24" fmla="*/ 855427908 w 800"/>
              <a:gd name="T25" fmla="*/ 1025705177 h 409"/>
              <a:gd name="T26" fmla="*/ 967905931 w 800"/>
              <a:gd name="T27" fmla="*/ 1030745494 h 409"/>
              <a:gd name="T28" fmla="*/ 1083344853 w 800"/>
              <a:gd name="T29" fmla="*/ 1030745494 h 409"/>
              <a:gd name="T30" fmla="*/ 1201742953 w 800"/>
              <a:gd name="T31" fmla="*/ 1025705177 h 409"/>
              <a:gd name="T32" fmla="*/ 1326061130 w 800"/>
              <a:gd name="T33" fmla="*/ 1013103593 h 409"/>
              <a:gd name="T34" fmla="*/ 1444459230 w 800"/>
              <a:gd name="T35" fmla="*/ 995463279 h 409"/>
              <a:gd name="T36" fmla="*/ 1568777408 w 800"/>
              <a:gd name="T37" fmla="*/ 965221381 h 409"/>
              <a:gd name="T38" fmla="*/ 1678296252 w 800"/>
              <a:gd name="T39" fmla="*/ 937498847 h 409"/>
              <a:gd name="T40" fmla="*/ 1787813377 w 800"/>
              <a:gd name="T41" fmla="*/ 894656951 h 409"/>
              <a:gd name="T42" fmla="*/ 1885492067 w 800"/>
              <a:gd name="T43" fmla="*/ 854334420 h 409"/>
              <a:gd name="T44" fmla="*/ 1974291503 w 800"/>
              <a:gd name="T45" fmla="*/ 806450621 h 409"/>
              <a:gd name="T46" fmla="*/ 2057170861 w 800"/>
              <a:gd name="T47" fmla="*/ 753528093 h 409"/>
              <a:gd name="T48" fmla="*/ 2125249166 w 800"/>
              <a:gd name="T49" fmla="*/ 700603977 h 409"/>
              <a:gd name="T50" fmla="*/ 2147483647 w 800"/>
              <a:gd name="T51" fmla="*/ 642641132 h 409"/>
              <a:gd name="T52" fmla="*/ 2147483647 w 800"/>
              <a:gd name="T53" fmla="*/ 589717017 h 409"/>
              <a:gd name="T54" fmla="*/ 2147483647 w 800"/>
              <a:gd name="T55" fmla="*/ 524192904 h 409"/>
              <a:gd name="T56" fmla="*/ 2147483647 w 800"/>
              <a:gd name="T57" fmla="*/ 466230059 h 409"/>
              <a:gd name="T58" fmla="*/ 2147483647 w 800"/>
              <a:gd name="T59" fmla="*/ 405746262 h 409"/>
              <a:gd name="T60" fmla="*/ 2147483647 w 800"/>
              <a:gd name="T61" fmla="*/ 30241898 h 409"/>
              <a:gd name="T62" fmla="*/ 2147483647 w 800"/>
              <a:gd name="T63" fmla="*/ 88206330 h 409"/>
              <a:gd name="T64" fmla="*/ 2147483647 w 800"/>
              <a:gd name="T65" fmla="*/ 153730443 h 409"/>
              <a:gd name="T66" fmla="*/ 2147483647 w 800"/>
              <a:gd name="T67" fmla="*/ 211693288 h 409"/>
              <a:gd name="T68" fmla="*/ 2147483647 w 800"/>
              <a:gd name="T69" fmla="*/ 272177085 h 409"/>
              <a:gd name="T70" fmla="*/ 2134128422 w 800"/>
              <a:gd name="T71" fmla="*/ 325101200 h 409"/>
              <a:gd name="T72" fmla="*/ 2057170861 w 800"/>
              <a:gd name="T73" fmla="*/ 383064045 h 409"/>
              <a:gd name="T74" fmla="*/ 1968371426 w 800"/>
              <a:gd name="T75" fmla="*/ 430947844 h 409"/>
              <a:gd name="T76" fmla="*/ 1864772658 w 800"/>
              <a:gd name="T77" fmla="*/ 476310692 h 409"/>
              <a:gd name="T78" fmla="*/ 1761173890 w 800"/>
              <a:gd name="T79" fmla="*/ 524192904 h 409"/>
              <a:gd name="T80" fmla="*/ 1642775790 w 800"/>
              <a:gd name="T81" fmla="*/ 559475118 h 409"/>
              <a:gd name="T82" fmla="*/ 1518457613 w 800"/>
              <a:gd name="T83" fmla="*/ 589717017 h 409"/>
              <a:gd name="T84" fmla="*/ 1388219359 w 800"/>
              <a:gd name="T85" fmla="*/ 619958915 h 409"/>
              <a:gd name="T86" fmla="*/ 1263901181 w 800"/>
              <a:gd name="T87" fmla="*/ 637600816 h 409"/>
              <a:gd name="T88" fmla="*/ 1139583004 w 800"/>
              <a:gd name="T89" fmla="*/ 642641132 h 409"/>
              <a:gd name="T90" fmla="*/ 1015264827 w 800"/>
              <a:gd name="T91" fmla="*/ 647681449 h 409"/>
              <a:gd name="T92" fmla="*/ 896866727 w 800"/>
              <a:gd name="T93" fmla="*/ 647681449 h 409"/>
              <a:gd name="T94" fmla="*/ 781429526 w 800"/>
              <a:gd name="T95" fmla="*/ 637600816 h 409"/>
              <a:gd name="T96" fmla="*/ 668949782 w 800"/>
              <a:gd name="T97" fmla="*/ 624999231 h 409"/>
              <a:gd name="T98" fmla="*/ 565351014 w 800"/>
              <a:gd name="T99" fmla="*/ 607358918 h 409"/>
              <a:gd name="T100" fmla="*/ 461753967 w 800"/>
              <a:gd name="T101" fmla="*/ 577117019 h 409"/>
              <a:gd name="T102" fmla="*/ 372954532 w 800"/>
              <a:gd name="T103" fmla="*/ 546875121 h 409"/>
              <a:gd name="T104" fmla="*/ 290075173 w 800"/>
              <a:gd name="T105" fmla="*/ 511592906 h 409"/>
              <a:gd name="T106" fmla="*/ 221996868 w 800"/>
              <a:gd name="T107" fmla="*/ 476310692 h 409"/>
              <a:gd name="T108" fmla="*/ 159836919 w 800"/>
              <a:gd name="T109" fmla="*/ 430947844 h 409"/>
              <a:gd name="T110" fmla="*/ 103598768 w 800"/>
              <a:gd name="T111" fmla="*/ 383064045 h 409"/>
              <a:gd name="T112" fmla="*/ 56239872 w 800"/>
              <a:gd name="T113" fmla="*/ 335181833 h 409"/>
              <a:gd name="T114" fmla="*/ 29600385 w 800"/>
              <a:gd name="T115" fmla="*/ 277217401 h 409"/>
              <a:gd name="T116" fmla="*/ 8879255 w 800"/>
              <a:gd name="T117" fmla="*/ 224294873 h 40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00"/>
              <a:gd name="T178" fmla="*/ 0 h 409"/>
              <a:gd name="T179" fmla="*/ 800 w 800"/>
              <a:gd name="T180" fmla="*/ 409 h 40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00" h="409">
                <a:moveTo>
                  <a:pt x="0" y="77"/>
                </a:moveTo>
                <a:lnTo>
                  <a:pt x="19" y="222"/>
                </a:lnTo>
                <a:lnTo>
                  <a:pt x="19" y="234"/>
                </a:lnTo>
                <a:lnTo>
                  <a:pt x="24" y="246"/>
                </a:lnTo>
                <a:lnTo>
                  <a:pt x="26" y="255"/>
                </a:lnTo>
                <a:lnTo>
                  <a:pt x="31" y="267"/>
                </a:lnTo>
                <a:lnTo>
                  <a:pt x="38" y="278"/>
                </a:lnTo>
                <a:lnTo>
                  <a:pt x="45" y="288"/>
                </a:lnTo>
                <a:lnTo>
                  <a:pt x="52" y="299"/>
                </a:lnTo>
                <a:lnTo>
                  <a:pt x="61" y="309"/>
                </a:lnTo>
                <a:lnTo>
                  <a:pt x="70" y="318"/>
                </a:lnTo>
                <a:lnTo>
                  <a:pt x="80" y="327"/>
                </a:lnTo>
                <a:lnTo>
                  <a:pt x="91" y="334"/>
                </a:lnTo>
                <a:lnTo>
                  <a:pt x="101" y="344"/>
                </a:lnTo>
                <a:lnTo>
                  <a:pt x="115" y="351"/>
                </a:lnTo>
                <a:lnTo>
                  <a:pt x="126" y="358"/>
                </a:lnTo>
                <a:lnTo>
                  <a:pt x="140" y="365"/>
                </a:lnTo>
                <a:lnTo>
                  <a:pt x="154" y="372"/>
                </a:lnTo>
                <a:lnTo>
                  <a:pt x="170" y="379"/>
                </a:lnTo>
                <a:lnTo>
                  <a:pt x="184" y="383"/>
                </a:lnTo>
                <a:lnTo>
                  <a:pt x="201" y="388"/>
                </a:lnTo>
                <a:lnTo>
                  <a:pt x="217" y="393"/>
                </a:lnTo>
                <a:lnTo>
                  <a:pt x="236" y="397"/>
                </a:lnTo>
                <a:lnTo>
                  <a:pt x="252" y="400"/>
                </a:lnTo>
                <a:lnTo>
                  <a:pt x="271" y="404"/>
                </a:lnTo>
                <a:lnTo>
                  <a:pt x="289" y="407"/>
                </a:lnTo>
                <a:lnTo>
                  <a:pt x="308" y="407"/>
                </a:lnTo>
                <a:lnTo>
                  <a:pt x="327" y="409"/>
                </a:lnTo>
                <a:lnTo>
                  <a:pt x="348" y="409"/>
                </a:lnTo>
                <a:lnTo>
                  <a:pt x="366" y="409"/>
                </a:lnTo>
                <a:lnTo>
                  <a:pt x="387" y="409"/>
                </a:lnTo>
                <a:lnTo>
                  <a:pt x="406" y="407"/>
                </a:lnTo>
                <a:lnTo>
                  <a:pt x="427" y="404"/>
                </a:lnTo>
                <a:lnTo>
                  <a:pt x="448" y="402"/>
                </a:lnTo>
                <a:lnTo>
                  <a:pt x="469" y="397"/>
                </a:lnTo>
                <a:lnTo>
                  <a:pt x="488" y="395"/>
                </a:lnTo>
                <a:lnTo>
                  <a:pt x="509" y="388"/>
                </a:lnTo>
                <a:lnTo>
                  <a:pt x="530" y="383"/>
                </a:lnTo>
                <a:lnTo>
                  <a:pt x="548" y="376"/>
                </a:lnTo>
                <a:lnTo>
                  <a:pt x="567" y="372"/>
                </a:lnTo>
                <a:lnTo>
                  <a:pt x="586" y="362"/>
                </a:lnTo>
                <a:lnTo>
                  <a:pt x="604" y="355"/>
                </a:lnTo>
                <a:lnTo>
                  <a:pt x="620" y="348"/>
                </a:lnTo>
                <a:lnTo>
                  <a:pt x="637" y="339"/>
                </a:lnTo>
                <a:lnTo>
                  <a:pt x="653" y="330"/>
                </a:lnTo>
                <a:lnTo>
                  <a:pt x="667" y="320"/>
                </a:lnTo>
                <a:lnTo>
                  <a:pt x="681" y="311"/>
                </a:lnTo>
                <a:lnTo>
                  <a:pt x="695" y="299"/>
                </a:lnTo>
                <a:lnTo>
                  <a:pt x="707" y="290"/>
                </a:lnTo>
                <a:lnTo>
                  <a:pt x="718" y="278"/>
                </a:lnTo>
                <a:lnTo>
                  <a:pt x="730" y="267"/>
                </a:lnTo>
                <a:lnTo>
                  <a:pt x="739" y="255"/>
                </a:lnTo>
                <a:lnTo>
                  <a:pt x="749" y="243"/>
                </a:lnTo>
                <a:lnTo>
                  <a:pt x="756" y="234"/>
                </a:lnTo>
                <a:lnTo>
                  <a:pt x="763" y="220"/>
                </a:lnTo>
                <a:lnTo>
                  <a:pt x="767" y="208"/>
                </a:lnTo>
                <a:lnTo>
                  <a:pt x="774" y="196"/>
                </a:lnTo>
                <a:lnTo>
                  <a:pt x="777" y="185"/>
                </a:lnTo>
                <a:lnTo>
                  <a:pt x="781" y="173"/>
                </a:lnTo>
                <a:lnTo>
                  <a:pt x="781" y="161"/>
                </a:lnTo>
                <a:lnTo>
                  <a:pt x="800" y="0"/>
                </a:lnTo>
                <a:lnTo>
                  <a:pt x="798" y="12"/>
                </a:lnTo>
                <a:lnTo>
                  <a:pt x="793" y="23"/>
                </a:lnTo>
                <a:lnTo>
                  <a:pt x="791" y="35"/>
                </a:lnTo>
                <a:lnTo>
                  <a:pt x="784" y="49"/>
                </a:lnTo>
                <a:lnTo>
                  <a:pt x="779" y="61"/>
                </a:lnTo>
                <a:lnTo>
                  <a:pt x="772" y="73"/>
                </a:lnTo>
                <a:lnTo>
                  <a:pt x="763" y="84"/>
                </a:lnTo>
                <a:lnTo>
                  <a:pt x="753" y="96"/>
                </a:lnTo>
                <a:lnTo>
                  <a:pt x="744" y="108"/>
                </a:lnTo>
                <a:lnTo>
                  <a:pt x="732" y="119"/>
                </a:lnTo>
                <a:lnTo>
                  <a:pt x="721" y="129"/>
                </a:lnTo>
                <a:lnTo>
                  <a:pt x="709" y="140"/>
                </a:lnTo>
                <a:lnTo>
                  <a:pt x="695" y="152"/>
                </a:lnTo>
                <a:lnTo>
                  <a:pt x="681" y="161"/>
                </a:lnTo>
                <a:lnTo>
                  <a:pt x="665" y="171"/>
                </a:lnTo>
                <a:lnTo>
                  <a:pt x="648" y="180"/>
                </a:lnTo>
                <a:lnTo>
                  <a:pt x="630" y="189"/>
                </a:lnTo>
                <a:lnTo>
                  <a:pt x="613" y="199"/>
                </a:lnTo>
                <a:lnTo>
                  <a:pt x="595" y="208"/>
                </a:lnTo>
                <a:lnTo>
                  <a:pt x="574" y="215"/>
                </a:lnTo>
                <a:lnTo>
                  <a:pt x="555" y="222"/>
                </a:lnTo>
                <a:lnTo>
                  <a:pt x="534" y="229"/>
                </a:lnTo>
                <a:lnTo>
                  <a:pt x="513" y="234"/>
                </a:lnTo>
                <a:lnTo>
                  <a:pt x="492" y="241"/>
                </a:lnTo>
                <a:lnTo>
                  <a:pt x="469" y="246"/>
                </a:lnTo>
                <a:lnTo>
                  <a:pt x="448" y="248"/>
                </a:lnTo>
                <a:lnTo>
                  <a:pt x="427" y="253"/>
                </a:lnTo>
                <a:lnTo>
                  <a:pt x="406" y="255"/>
                </a:lnTo>
                <a:lnTo>
                  <a:pt x="385" y="255"/>
                </a:lnTo>
                <a:lnTo>
                  <a:pt x="364" y="257"/>
                </a:lnTo>
                <a:lnTo>
                  <a:pt x="343" y="257"/>
                </a:lnTo>
                <a:lnTo>
                  <a:pt x="322" y="257"/>
                </a:lnTo>
                <a:lnTo>
                  <a:pt x="303" y="257"/>
                </a:lnTo>
                <a:lnTo>
                  <a:pt x="282" y="255"/>
                </a:lnTo>
                <a:lnTo>
                  <a:pt x="264" y="253"/>
                </a:lnTo>
                <a:lnTo>
                  <a:pt x="245" y="250"/>
                </a:lnTo>
                <a:lnTo>
                  <a:pt x="226" y="248"/>
                </a:lnTo>
                <a:lnTo>
                  <a:pt x="208" y="243"/>
                </a:lnTo>
                <a:lnTo>
                  <a:pt x="191" y="241"/>
                </a:lnTo>
                <a:lnTo>
                  <a:pt x="173" y="236"/>
                </a:lnTo>
                <a:lnTo>
                  <a:pt x="156" y="229"/>
                </a:lnTo>
                <a:lnTo>
                  <a:pt x="142" y="224"/>
                </a:lnTo>
                <a:lnTo>
                  <a:pt x="126" y="217"/>
                </a:lnTo>
                <a:lnTo>
                  <a:pt x="112" y="210"/>
                </a:lnTo>
                <a:lnTo>
                  <a:pt x="98" y="203"/>
                </a:lnTo>
                <a:lnTo>
                  <a:pt x="87" y="196"/>
                </a:lnTo>
                <a:lnTo>
                  <a:pt x="75" y="189"/>
                </a:lnTo>
                <a:lnTo>
                  <a:pt x="63" y="180"/>
                </a:lnTo>
                <a:lnTo>
                  <a:pt x="54" y="171"/>
                </a:lnTo>
                <a:lnTo>
                  <a:pt x="42" y="161"/>
                </a:lnTo>
                <a:lnTo>
                  <a:pt x="35" y="152"/>
                </a:lnTo>
                <a:lnTo>
                  <a:pt x="26" y="143"/>
                </a:lnTo>
                <a:lnTo>
                  <a:pt x="19" y="133"/>
                </a:lnTo>
                <a:lnTo>
                  <a:pt x="14" y="122"/>
                </a:lnTo>
                <a:lnTo>
                  <a:pt x="10" y="110"/>
                </a:lnTo>
                <a:lnTo>
                  <a:pt x="5" y="101"/>
                </a:lnTo>
                <a:lnTo>
                  <a:pt x="3" y="89"/>
                </a:lnTo>
                <a:lnTo>
                  <a:pt x="0" y="77"/>
                </a:lnTo>
                <a:close/>
              </a:path>
            </a:pathLst>
          </a:custGeom>
          <a:solidFill>
            <a:srgbClr val="99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099" name="Freeform 67"/>
          <p:cNvSpPr>
            <a:spLocks/>
          </p:cNvSpPr>
          <p:nvPr/>
        </p:nvSpPr>
        <p:spPr bwMode="auto">
          <a:xfrm>
            <a:off x="6131335" y="1445400"/>
            <a:ext cx="1032272" cy="486966"/>
          </a:xfrm>
          <a:custGeom>
            <a:avLst/>
            <a:gdLst>
              <a:gd name="T0" fmla="*/ 56239872 w 800"/>
              <a:gd name="T1" fmla="*/ 559475118 h 409"/>
              <a:gd name="T2" fmla="*/ 71039204 w 800"/>
              <a:gd name="T3" fmla="*/ 619958915 h 409"/>
              <a:gd name="T4" fmla="*/ 91758614 w 800"/>
              <a:gd name="T5" fmla="*/ 672883031 h 409"/>
              <a:gd name="T6" fmla="*/ 133197433 w 800"/>
              <a:gd name="T7" fmla="*/ 725805559 h 409"/>
              <a:gd name="T8" fmla="*/ 180558049 w 800"/>
              <a:gd name="T9" fmla="*/ 778729675 h 409"/>
              <a:gd name="T10" fmla="*/ 236796200 w 800"/>
              <a:gd name="T11" fmla="*/ 824092522 h 409"/>
              <a:gd name="T12" fmla="*/ 298956149 w 800"/>
              <a:gd name="T13" fmla="*/ 866934418 h 409"/>
              <a:gd name="T14" fmla="*/ 372954532 w 800"/>
              <a:gd name="T15" fmla="*/ 902216632 h 409"/>
              <a:gd name="T16" fmla="*/ 455833890 w 800"/>
              <a:gd name="T17" fmla="*/ 937498847 h 409"/>
              <a:gd name="T18" fmla="*/ 544631605 w 800"/>
              <a:gd name="T19" fmla="*/ 965221381 h 409"/>
              <a:gd name="T20" fmla="*/ 642310295 w 800"/>
              <a:gd name="T21" fmla="*/ 990422963 h 409"/>
              <a:gd name="T22" fmla="*/ 745909063 w 800"/>
              <a:gd name="T23" fmla="*/ 1008063276 h 409"/>
              <a:gd name="T24" fmla="*/ 855427908 w 800"/>
              <a:gd name="T25" fmla="*/ 1025705177 h 409"/>
              <a:gd name="T26" fmla="*/ 967905931 w 800"/>
              <a:gd name="T27" fmla="*/ 1030745494 h 409"/>
              <a:gd name="T28" fmla="*/ 1083344853 w 800"/>
              <a:gd name="T29" fmla="*/ 1030745494 h 409"/>
              <a:gd name="T30" fmla="*/ 1201742953 w 800"/>
              <a:gd name="T31" fmla="*/ 1025705177 h 409"/>
              <a:gd name="T32" fmla="*/ 1326061130 w 800"/>
              <a:gd name="T33" fmla="*/ 1013103593 h 409"/>
              <a:gd name="T34" fmla="*/ 1444459230 w 800"/>
              <a:gd name="T35" fmla="*/ 995463279 h 409"/>
              <a:gd name="T36" fmla="*/ 1568777408 w 800"/>
              <a:gd name="T37" fmla="*/ 965221381 h 409"/>
              <a:gd name="T38" fmla="*/ 1678296252 w 800"/>
              <a:gd name="T39" fmla="*/ 937498847 h 409"/>
              <a:gd name="T40" fmla="*/ 1787813377 w 800"/>
              <a:gd name="T41" fmla="*/ 894656951 h 409"/>
              <a:gd name="T42" fmla="*/ 1885492067 w 800"/>
              <a:gd name="T43" fmla="*/ 854334420 h 409"/>
              <a:gd name="T44" fmla="*/ 1974291503 w 800"/>
              <a:gd name="T45" fmla="*/ 806450621 h 409"/>
              <a:gd name="T46" fmla="*/ 2057170861 w 800"/>
              <a:gd name="T47" fmla="*/ 753528093 h 409"/>
              <a:gd name="T48" fmla="*/ 2125249166 w 800"/>
              <a:gd name="T49" fmla="*/ 700603977 h 409"/>
              <a:gd name="T50" fmla="*/ 2147483647 w 800"/>
              <a:gd name="T51" fmla="*/ 642641132 h 409"/>
              <a:gd name="T52" fmla="*/ 2147483647 w 800"/>
              <a:gd name="T53" fmla="*/ 589717017 h 409"/>
              <a:gd name="T54" fmla="*/ 2147483647 w 800"/>
              <a:gd name="T55" fmla="*/ 524192904 h 409"/>
              <a:gd name="T56" fmla="*/ 2147483647 w 800"/>
              <a:gd name="T57" fmla="*/ 466230059 h 409"/>
              <a:gd name="T58" fmla="*/ 2147483647 w 800"/>
              <a:gd name="T59" fmla="*/ 405746262 h 409"/>
              <a:gd name="T60" fmla="*/ 2147483647 w 800"/>
              <a:gd name="T61" fmla="*/ 30241898 h 409"/>
              <a:gd name="T62" fmla="*/ 2147483647 w 800"/>
              <a:gd name="T63" fmla="*/ 88206330 h 409"/>
              <a:gd name="T64" fmla="*/ 2147483647 w 800"/>
              <a:gd name="T65" fmla="*/ 153730443 h 409"/>
              <a:gd name="T66" fmla="*/ 2147483647 w 800"/>
              <a:gd name="T67" fmla="*/ 211693288 h 409"/>
              <a:gd name="T68" fmla="*/ 2147483647 w 800"/>
              <a:gd name="T69" fmla="*/ 272177085 h 409"/>
              <a:gd name="T70" fmla="*/ 2134128422 w 800"/>
              <a:gd name="T71" fmla="*/ 325101200 h 409"/>
              <a:gd name="T72" fmla="*/ 2057170861 w 800"/>
              <a:gd name="T73" fmla="*/ 383064045 h 409"/>
              <a:gd name="T74" fmla="*/ 1968371426 w 800"/>
              <a:gd name="T75" fmla="*/ 430947844 h 409"/>
              <a:gd name="T76" fmla="*/ 1864772658 w 800"/>
              <a:gd name="T77" fmla="*/ 476310692 h 409"/>
              <a:gd name="T78" fmla="*/ 1761173890 w 800"/>
              <a:gd name="T79" fmla="*/ 524192904 h 409"/>
              <a:gd name="T80" fmla="*/ 1642775790 w 800"/>
              <a:gd name="T81" fmla="*/ 559475118 h 409"/>
              <a:gd name="T82" fmla="*/ 1518457613 w 800"/>
              <a:gd name="T83" fmla="*/ 589717017 h 409"/>
              <a:gd name="T84" fmla="*/ 1388219359 w 800"/>
              <a:gd name="T85" fmla="*/ 619958915 h 409"/>
              <a:gd name="T86" fmla="*/ 1263901181 w 800"/>
              <a:gd name="T87" fmla="*/ 637600816 h 409"/>
              <a:gd name="T88" fmla="*/ 1139583004 w 800"/>
              <a:gd name="T89" fmla="*/ 642641132 h 409"/>
              <a:gd name="T90" fmla="*/ 1015264827 w 800"/>
              <a:gd name="T91" fmla="*/ 647681449 h 409"/>
              <a:gd name="T92" fmla="*/ 896866727 w 800"/>
              <a:gd name="T93" fmla="*/ 647681449 h 409"/>
              <a:gd name="T94" fmla="*/ 781429526 w 800"/>
              <a:gd name="T95" fmla="*/ 637600816 h 409"/>
              <a:gd name="T96" fmla="*/ 668949782 w 800"/>
              <a:gd name="T97" fmla="*/ 624999231 h 409"/>
              <a:gd name="T98" fmla="*/ 565351014 w 800"/>
              <a:gd name="T99" fmla="*/ 607358918 h 409"/>
              <a:gd name="T100" fmla="*/ 461753967 w 800"/>
              <a:gd name="T101" fmla="*/ 577117019 h 409"/>
              <a:gd name="T102" fmla="*/ 372954532 w 800"/>
              <a:gd name="T103" fmla="*/ 546875121 h 409"/>
              <a:gd name="T104" fmla="*/ 290075173 w 800"/>
              <a:gd name="T105" fmla="*/ 511592906 h 409"/>
              <a:gd name="T106" fmla="*/ 221996868 w 800"/>
              <a:gd name="T107" fmla="*/ 476310692 h 409"/>
              <a:gd name="T108" fmla="*/ 159836919 w 800"/>
              <a:gd name="T109" fmla="*/ 430947844 h 409"/>
              <a:gd name="T110" fmla="*/ 103598768 w 800"/>
              <a:gd name="T111" fmla="*/ 383064045 h 409"/>
              <a:gd name="T112" fmla="*/ 56239872 w 800"/>
              <a:gd name="T113" fmla="*/ 335181833 h 409"/>
              <a:gd name="T114" fmla="*/ 29600385 w 800"/>
              <a:gd name="T115" fmla="*/ 277217401 h 409"/>
              <a:gd name="T116" fmla="*/ 8879255 w 800"/>
              <a:gd name="T117" fmla="*/ 224294873 h 40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00"/>
              <a:gd name="T178" fmla="*/ 0 h 409"/>
              <a:gd name="T179" fmla="*/ 800 w 800"/>
              <a:gd name="T180" fmla="*/ 409 h 40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00" h="409">
                <a:moveTo>
                  <a:pt x="0" y="77"/>
                </a:moveTo>
                <a:lnTo>
                  <a:pt x="19" y="222"/>
                </a:lnTo>
                <a:lnTo>
                  <a:pt x="19" y="234"/>
                </a:lnTo>
                <a:lnTo>
                  <a:pt x="24" y="246"/>
                </a:lnTo>
                <a:lnTo>
                  <a:pt x="26" y="255"/>
                </a:lnTo>
                <a:lnTo>
                  <a:pt x="31" y="267"/>
                </a:lnTo>
                <a:lnTo>
                  <a:pt x="38" y="278"/>
                </a:lnTo>
                <a:lnTo>
                  <a:pt x="45" y="288"/>
                </a:lnTo>
                <a:lnTo>
                  <a:pt x="52" y="299"/>
                </a:lnTo>
                <a:lnTo>
                  <a:pt x="61" y="309"/>
                </a:lnTo>
                <a:lnTo>
                  <a:pt x="70" y="318"/>
                </a:lnTo>
                <a:lnTo>
                  <a:pt x="80" y="327"/>
                </a:lnTo>
                <a:lnTo>
                  <a:pt x="91" y="334"/>
                </a:lnTo>
                <a:lnTo>
                  <a:pt x="101" y="344"/>
                </a:lnTo>
                <a:lnTo>
                  <a:pt x="115" y="351"/>
                </a:lnTo>
                <a:lnTo>
                  <a:pt x="126" y="358"/>
                </a:lnTo>
                <a:lnTo>
                  <a:pt x="140" y="365"/>
                </a:lnTo>
                <a:lnTo>
                  <a:pt x="154" y="372"/>
                </a:lnTo>
                <a:lnTo>
                  <a:pt x="170" y="379"/>
                </a:lnTo>
                <a:lnTo>
                  <a:pt x="184" y="383"/>
                </a:lnTo>
                <a:lnTo>
                  <a:pt x="201" y="388"/>
                </a:lnTo>
                <a:lnTo>
                  <a:pt x="217" y="393"/>
                </a:lnTo>
                <a:lnTo>
                  <a:pt x="236" y="397"/>
                </a:lnTo>
                <a:lnTo>
                  <a:pt x="252" y="400"/>
                </a:lnTo>
                <a:lnTo>
                  <a:pt x="271" y="404"/>
                </a:lnTo>
                <a:lnTo>
                  <a:pt x="289" y="407"/>
                </a:lnTo>
                <a:lnTo>
                  <a:pt x="308" y="407"/>
                </a:lnTo>
                <a:lnTo>
                  <a:pt x="327" y="409"/>
                </a:lnTo>
                <a:lnTo>
                  <a:pt x="348" y="409"/>
                </a:lnTo>
                <a:lnTo>
                  <a:pt x="366" y="409"/>
                </a:lnTo>
                <a:lnTo>
                  <a:pt x="387" y="409"/>
                </a:lnTo>
                <a:lnTo>
                  <a:pt x="406" y="407"/>
                </a:lnTo>
                <a:lnTo>
                  <a:pt x="427" y="404"/>
                </a:lnTo>
                <a:lnTo>
                  <a:pt x="448" y="402"/>
                </a:lnTo>
                <a:lnTo>
                  <a:pt x="469" y="397"/>
                </a:lnTo>
                <a:lnTo>
                  <a:pt x="488" y="395"/>
                </a:lnTo>
                <a:lnTo>
                  <a:pt x="509" y="388"/>
                </a:lnTo>
                <a:lnTo>
                  <a:pt x="530" y="383"/>
                </a:lnTo>
                <a:lnTo>
                  <a:pt x="548" y="376"/>
                </a:lnTo>
                <a:lnTo>
                  <a:pt x="567" y="372"/>
                </a:lnTo>
                <a:lnTo>
                  <a:pt x="586" y="362"/>
                </a:lnTo>
                <a:lnTo>
                  <a:pt x="604" y="355"/>
                </a:lnTo>
                <a:lnTo>
                  <a:pt x="620" y="348"/>
                </a:lnTo>
                <a:lnTo>
                  <a:pt x="637" y="339"/>
                </a:lnTo>
                <a:lnTo>
                  <a:pt x="653" y="330"/>
                </a:lnTo>
                <a:lnTo>
                  <a:pt x="667" y="320"/>
                </a:lnTo>
                <a:lnTo>
                  <a:pt x="681" y="311"/>
                </a:lnTo>
                <a:lnTo>
                  <a:pt x="695" y="299"/>
                </a:lnTo>
                <a:lnTo>
                  <a:pt x="707" y="290"/>
                </a:lnTo>
                <a:lnTo>
                  <a:pt x="718" y="278"/>
                </a:lnTo>
                <a:lnTo>
                  <a:pt x="730" y="267"/>
                </a:lnTo>
                <a:lnTo>
                  <a:pt x="739" y="255"/>
                </a:lnTo>
                <a:lnTo>
                  <a:pt x="749" y="243"/>
                </a:lnTo>
                <a:lnTo>
                  <a:pt x="756" y="234"/>
                </a:lnTo>
                <a:lnTo>
                  <a:pt x="763" y="220"/>
                </a:lnTo>
                <a:lnTo>
                  <a:pt x="767" y="208"/>
                </a:lnTo>
                <a:lnTo>
                  <a:pt x="774" y="196"/>
                </a:lnTo>
                <a:lnTo>
                  <a:pt x="777" y="185"/>
                </a:lnTo>
                <a:lnTo>
                  <a:pt x="781" y="173"/>
                </a:lnTo>
                <a:lnTo>
                  <a:pt x="781" y="161"/>
                </a:lnTo>
                <a:lnTo>
                  <a:pt x="800" y="0"/>
                </a:lnTo>
                <a:lnTo>
                  <a:pt x="798" y="12"/>
                </a:lnTo>
                <a:lnTo>
                  <a:pt x="793" y="23"/>
                </a:lnTo>
                <a:lnTo>
                  <a:pt x="791" y="35"/>
                </a:lnTo>
                <a:lnTo>
                  <a:pt x="784" y="49"/>
                </a:lnTo>
                <a:lnTo>
                  <a:pt x="779" y="61"/>
                </a:lnTo>
                <a:lnTo>
                  <a:pt x="772" y="73"/>
                </a:lnTo>
                <a:lnTo>
                  <a:pt x="763" y="84"/>
                </a:lnTo>
                <a:lnTo>
                  <a:pt x="753" y="96"/>
                </a:lnTo>
                <a:lnTo>
                  <a:pt x="744" y="108"/>
                </a:lnTo>
                <a:lnTo>
                  <a:pt x="732" y="119"/>
                </a:lnTo>
                <a:lnTo>
                  <a:pt x="721" y="129"/>
                </a:lnTo>
                <a:lnTo>
                  <a:pt x="709" y="140"/>
                </a:lnTo>
                <a:lnTo>
                  <a:pt x="695" y="152"/>
                </a:lnTo>
                <a:lnTo>
                  <a:pt x="681" y="161"/>
                </a:lnTo>
                <a:lnTo>
                  <a:pt x="665" y="171"/>
                </a:lnTo>
                <a:lnTo>
                  <a:pt x="648" y="180"/>
                </a:lnTo>
                <a:lnTo>
                  <a:pt x="630" y="189"/>
                </a:lnTo>
                <a:lnTo>
                  <a:pt x="613" y="199"/>
                </a:lnTo>
                <a:lnTo>
                  <a:pt x="595" y="208"/>
                </a:lnTo>
                <a:lnTo>
                  <a:pt x="574" y="215"/>
                </a:lnTo>
                <a:lnTo>
                  <a:pt x="555" y="222"/>
                </a:lnTo>
                <a:lnTo>
                  <a:pt x="534" y="229"/>
                </a:lnTo>
                <a:lnTo>
                  <a:pt x="513" y="234"/>
                </a:lnTo>
                <a:lnTo>
                  <a:pt x="492" y="241"/>
                </a:lnTo>
                <a:lnTo>
                  <a:pt x="469" y="246"/>
                </a:lnTo>
                <a:lnTo>
                  <a:pt x="448" y="248"/>
                </a:lnTo>
                <a:lnTo>
                  <a:pt x="427" y="253"/>
                </a:lnTo>
                <a:lnTo>
                  <a:pt x="406" y="255"/>
                </a:lnTo>
                <a:lnTo>
                  <a:pt x="385" y="255"/>
                </a:lnTo>
                <a:lnTo>
                  <a:pt x="364" y="257"/>
                </a:lnTo>
                <a:lnTo>
                  <a:pt x="343" y="257"/>
                </a:lnTo>
                <a:lnTo>
                  <a:pt x="322" y="257"/>
                </a:lnTo>
                <a:lnTo>
                  <a:pt x="303" y="257"/>
                </a:lnTo>
                <a:lnTo>
                  <a:pt x="282" y="255"/>
                </a:lnTo>
                <a:lnTo>
                  <a:pt x="264" y="253"/>
                </a:lnTo>
                <a:lnTo>
                  <a:pt x="245" y="250"/>
                </a:lnTo>
                <a:lnTo>
                  <a:pt x="226" y="248"/>
                </a:lnTo>
                <a:lnTo>
                  <a:pt x="208" y="243"/>
                </a:lnTo>
                <a:lnTo>
                  <a:pt x="191" y="241"/>
                </a:lnTo>
                <a:lnTo>
                  <a:pt x="173" y="236"/>
                </a:lnTo>
                <a:lnTo>
                  <a:pt x="156" y="229"/>
                </a:lnTo>
                <a:lnTo>
                  <a:pt x="142" y="224"/>
                </a:lnTo>
                <a:lnTo>
                  <a:pt x="126" y="217"/>
                </a:lnTo>
                <a:lnTo>
                  <a:pt x="112" y="210"/>
                </a:lnTo>
                <a:lnTo>
                  <a:pt x="98" y="203"/>
                </a:lnTo>
                <a:lnTo>
                  <a:pt x="87" y="196"/>
                </a:lnTo>
                <a:lnTo>
                  <a:pt x="75" y="189"/>
                </a:lnTo>
                <a:lnTo>
                  <a:pt x="63" y="180"/>
                </a:lnTo>
                <a:lnTo>
                  <a:pt x="54" y="171"/>
                </a:lnTo>
                <a:lnTo>
                  <a:pt x="42" y="161"/>
                </a:lnTo>
                <a:lnTo>
                  <a:pt x="35" y="152"/>
                </a:lnTo>
                <a:lnTo>
                  <a:pt x="26" y="143"/>
                </a:lnTo>
                <a:lnTo>
                  <a:pt x="19" y="133"/>
                </a:lnTo>
                <a:lnTo>
                  <a:pt x="14" y="122"/>
                </a:lnTo>
                <a:lnTo>
                  <a:pt x="10" y="110"/>
                </a:lnTo>
                <a:lnTo>
                  <a:pt x="5" y="101"/>
                </a:lnTo>
                <a:lnTo>
                  <a:pt x="3" y="89"/>
                </a:lnTo>
                <a:lnTo>
                  <a:pt x="0" y="77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00" name="Freeform 68"/>
          <p:cNvSpPr>
            <a:spLocks/>
          </p:cNvSpPr>
          <p:nvPr/>
        </p:nvSpPr>
        <p:spPr bwMode="auto">
          <a:xfrm>
            <a:off x="6128955" y="1189416"/>
            <a:ext cx="1034653" cy="561975"/>
          </a:xfrm>
          <a:custGeom>
            <a:avLst/>
            <a:gdLst>
              <a:gd name="T0" fmla="*/ 647979882 w 802"/>
              <a:gd name="T1" fmla="*/ 110886875 h 472"/>
              <a:gd name="T2" fmla="*/ 508916704 w 802"/>
              <a:gd name="T3" fmla="*/ 163810950 h 472"/>
              <a:gd name="T4" fmla="*/ 387605174 w 802"/>
              <a:gd name="T5" fmla="*/ 224294700 h 472"/>
              <a:gd name="T6" fmla="*/ 275169468 w 802"/>
              <a:gd name="T7" fmla="*/ 294859075 h 472"/>
              <a:gd name="T8" fmla="*/ 186406067 w 802"/>
              <a:gd name="T9" fmla="*/ 365423450 h 472"/>
              <a:gd name="T10" fmla="*/ 109475378 w 802"/>
              <a:gd name="T11" fmla="*/ 441028138 h 472"/>
              <a:gd name="T12" fmla="*/ 47341169 w 802"/>
              <a:gd name="T13" fmla="*/ 519152188 h 472"/>
              <a:gd name="T14" fmla="*/ 14794760 w 802"/>
              <a:gd name="T15" fmla="*/ 599797188 h 472"/>
              <a:gd name="T16" fmla="*/ 0 w 802"/>
              <a:gd name="T17" fmla="*/ 682963138 h 472"/>
              <a:gd name="T18" fmla="*/ 14794760 w 802"/>
              <a:gd name="T19" fmla="*/ 766127500 h 472"/>
              <a:gd name="T20" fmla="*/ 47341169 w 802"/>
              <a:gd name="T21" fmla="*/ 849293450 h 472"/>
              <a:gd name="T22" fmla="*/ 109475378 w 802"/>
              <a:gd name="T23" fmla="*/ 924898138 h 472"/>
              <a:gd name="T24" fmla="*/ 192323283 w 802"/>
              <a:gd name="T25" fmla="*/ 995462513 h 472"/>
              <a:gd name="T26" fmla="*/ 295881444 w 802"/>
              <a:gd name="T27" fmla="*/ 1053425313 h 472"/>
              <a:gd name="T28" fmla="*/ 426068798 w 802"/>
              <a:gd name="T29" fmla="*/ 1106349388 h 472"/>
              <a:gd name="T30" fmla="*/ 571050913 w 802"/>
              <a:gd name="T31" fmla="*/ 1149191250 h 472"/>
              <a:gd name="T32" fmla="*/ 730827787 w 802"/>
              <a:gd name="T33" fmla="*/ 1171873450 h 472"/>
              <a:gd name="T34" fmla="*/ 902439094 w 802"/>
              <a:gd name="T35" fmla="*/ 1189513750 h 472"/>
              <a:gd name="T36" fmla="*/ 1082926224 w 802"/>
              <a:gd name="T37" fmla="*/ 1189513750 h 472"/>
              <a:gd name="T38" fmla="*/ 1269332291 w 802"/>
              <a:gd name="T39" fmla="*/ 1179433125 h 472"/>
              <a:gd name="T40" fmla="*/ 1461655574 w 802"/>
              <a:gd name="T41" fmla="*/ 1149191250 h 472"/>
              <a:gd name="T42" fmla="*/ 1648059921 w 802"/>
              <a:gd name="T43" fmla="*/ 1101309075 h 472"/>
              <a:gd name="T44" fmla="*/ 1819671227 w 802"/>
              <a:gd name="T45" fmla="*/ 1043344688 h 472"/>
              <a:gd name="T46" fmla="*/ 1973530886 w 802"/>
              <a:gd name="T47" fmla="*/ 972780313 h 472"/>
              <a:gd name="T48" fmla="*/ 2103718240 w 802"/>
              <a:gd name="T49" fmla="*/ 894656263 h 472"/>
              <a:gd name="T50" fmla="*/ 2147483647 w 802"/>
              <a:gd name="T51" fmla="*/ 814011263 h 472"/>
              <a:gd name="T52" fmla="*/ 2147483647 w 802"/>
              <a:gd name="T53" fmla="*/ 725805000 h 472"/>
              <a:gd name="T54" fmla="*/ 2147483647 w 802"/>
              <a:gd name="T55" fmla="*/ 630039063 h 472"/>
              <a:gd name="T56" fmla="*/ 2147483647 w 802"/>
              <a:gd name="T57" fmla="*/ 541834388 h 472"/>
              <a:gd name="T58" fmla="*/ 2147483647 w 802"/>
              <a:gd name="T59" fmla="*/ 453628125 h 472"/>
              <a:gd name="T60" fmla="*/ 2147483647 w 802"/>
              <a:gd name="T61" fmla="*/ 365423450 h 472"/>
              <a:gd name="T62" fmla="*/ 2147483647 w 802"/>
              <a:gd name="T63" fmla="*/ 282257500 h 472"/>
              <a:gd name="T64" fmla="*/ 2147483647 w 802"/>
              <a:gd name="T65" fmla="*/ 206652813 h 472"/>
              <a:gd name="T66" fmla="*/ 2097801024 w 802"/>
              <a:gd name="T67" fmla="*/ 146169063 h 472"/>
              <a:gd name="T68" fmla="*/ 1979448102 w 802"/>
              <a:gd name="T69" fmla="*/ 93246575 h 472"/>
              <a:gd name="T70" fmla="*/ 1849260748 w 802"/>
              <a:gd name="T71" fmla="*/ 52924075 h 472"/>
              <a:gd name="T72" fmla="*/ 1704278634 w 802"/>
              <a:gd name="T73" fmla="*/ 22682200 h 472"/>
              <a:gd name="T74" fmla="*/ 1553379303 w 802"/>
              <a:gd name="T75" fmla="*/ 5040313 h 472"/>
              <a:gd name="T76" fmla="*/ 1393602429 w 802"/>
              <a:gd name="T77" fmla="*/ 0 h 472"/>
              <a:gd name="T78" fmla="*/ 1233825555 w 802"/>
              <a:gd name="T79" fmla="*/ 5040313 h 472"/>
              <a:gd name="T80" fmla="*/ 1068133184 w 802"/>
              <a:gd name="T81" fmla="*/ 17641888 h 472"/>
              <a:gd name="T82" fmla="*/ 911314918 w 802"/>
              <a:gd name="T83" fmla="*/ 47883763 h 472"/>
              <a:gd name="T84" fmla="*/ 751539763 w 802"/>
              <a:gd name="T85" fmla="*/ 83165950 h 47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02"/>
              <a:gd name="T130" fmla="*/ 0 h 472"/>
              <a:gd name="T131" fmla="*/ 802 w 802"/>
              <a:gd name="T132" fmla="*/ 472 h 47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02" h="472">
                <a:moveTo>
                  <a:pt x="254" y="33"/>
                </a:moveTo>
                <a:lnTo>
                  <a:pt x="238" y="40"/>
                </a:lnTo>
                <a:lnTo>
                  <a:pt x="219" y="44"/>
                </a:lnTo>
                <a:lnTo>
                  <a:pt x="203" y="51"/>
                </a:lnTo>
                <a:lnTo>
                  <a:pt x="186" y="58"/>
                </a:lnTo>
                <a:lnTo>
                  <a:pt x="172" y="65"/>
                </a:lnTo>
                <a:lnTo>
                  <a:pt x="158" y="75"/>
                </a:lnTo>
                <a:lnTo>
                  <a:pt x="144" y="82"/>
                </a:lnTo>
                <a:lnTo>
                  <a:pt x="131" y="89"/>
                </a:lnTo>
                <a:lnTo>
                  <a:pt x="117" y="98"/>
                </a:lnTo>
                <a:lnTo>
                  <a:pt x="105" y="108"/>
                </a:lnTo>
                <a:lnTo>
                  <a:pt x="93" y="117"/>
                </a:lnTo>
                <a:lnTo>
                  <a:pt x="82" y="126"/>
                </a:lnTo>
                <a:lnTo>
                  <a:pt x="72" y="136"/>
                </a:lnTo>
                <a:lnTo>
                  <a:pt x="63" y="145"/>
                </a:lnTo>
                <a:lnTo>
                  <a:pt x="54" y="154"/>
                </a:lnTo>
                <a:lnTo>
                  <a:pt x="44" y="164"/>
                </a:lnTo>
                <a:lnTo>
                  <a:pt x="37" y="175"/>
                </a:lnTo>
                <a:lnTo>
                  <a:pt x="30" y="185"/>
                </a:lnTo>
                <a:lnTo>
                  <a:pt x="23" y="194"/>
                </a:lnTo>
                <a:lnTo>
                  <a:pt x="16" y="206"/>
                </a:lnTo>
                <a:lnTo>
                  <a:pt x="12" y="217"/>
                </a:lnTo>
                <a:lnTo>
                  <a:pt x="9" y="227"/>
                </a:lnTo>
                <a:lnTo>
                  <a:pt x="5" y="238"/>
                </a:lnTo>
                <a:lnTo>
                  <a:pt x="2" y="248"/>
                </a:lnTo>
                <a:lnTo>
                  <a:pt x="0" y="259"/>
                </a:lnTo>
                <a:lnTo>
                  <a:pt x="0" y="271"/>
                </a:lnTo>
                <a:lnTo>
                  <a:pt x="0" y="283"/>
                </a:lnTo>
                <a:lnTo>
                  <a:pt x="2" y="292"/>
                </a:lnTo>
                <a:lnTo>
                  <a:pt x="5" y="304"/>
                </a:lnTo>
                <a:lnTo>
                  <a:pt x="7" y="316"/>
                </a:lnTo>
                <a:lnTo>
                  <a:pt x="12" y="325"/>
                </a:lnTo>
                <a:lnTo>
                  <a:pt x="16" y="337"/>
                </a:lnTo>
                <a:lnTo>
                  <a:pt x="21" y="348"/>
                </a:lnTo>
                <a:lnTo>
                  <a:pt x="28" y="358"/>
                </a:lnTo>
                <a:lnTo>
                  <a:pt x="37" y="367"/>
                </a:lnTo>
                <a:lnTo>
                  <a:pt x="44" y="376"/>
                </a:lnTo>
                <a:lnTo>
                  <a:pt x="56" y="386"/>
                </a:lnTo>
                <a:lnTo>
                  <a:pt x="65" y="395"/>
                </a:lnTo>
                <a:lnTo>
                  <a:pt x="77" y="404"/>
                </a:lnTo>
                <a:lnTo>
                  <a:pt x="89" y="411"/>
                </a:lnTo>
                <a:lnTo>
                  <a:pt x="100" y="418"/>
                </a:lnTo>
                <a:lnTo>
                  <a:pt x="114" y="425"/>
                </a:lnTo>
                <a:lnTo>
                  <a:pt x="128" y="432"/>
                </a:lnTo>
                <a:lnTo>
                  <a:pt x="144" y="439"/>
                </a:lnTo>
                <a:lnTo>
                  <a:pt x="158" y="444"/>
                </a:lnTo>
                <a:lnTo>
                  <a:pt x="175" y="451"/>
                </a:lnTo>
                <a:lnTo>
                  <a:pt x="193" y="456"/>
                </a:lnTo>
                <a:lnTo>
                  <a:pt x="210" y="458"/>
                </a:lnTo>
                <a:lnTo>
                  <a:pt x="228" y="463"/>
                </a:lnTo>
                <a:lnTo>
                  <a:pt x="247" y="465"/>
                </a:lnTo>
                <a:lnTo>
                  <a:pt x="266" y="468"/>
                </a:lnTo>
                <a:lnTo>
                  <a:pt x="284" y="470"/>
                </a:lnTo>
                <a:lnTo>
                  <a:pt x="305" y="472"/>
                </a:lnTo>
                <a:lnTo>
                  <a:pt x="324" y="472"/>
                </a:lnTo>
                <a:lnTo>
                  <a:pt x="345" y="472"/>
                </a:lnTo>
                <a:lnTo>
                  <a:pt x="366" y="472"/>
                </a:lnTo>
                <a:lnTo>
                  <a:pt x="387" y="470"/>
                </a:lnTo>
                <a:lnTo>
                  <a:pt x="408" y="470"/>
                </a:lnTo>
                <a:lnTo>
                  <a:pt x="429" y="468"/>
                </a:lnTo>
                <a:lnTo>
                  <a:pt x="450" y="463"/>
                </a:lnTo>
                <a:lnTo>
                  <a:pt x="471" y="461"/>
                </a:lnTo>
                <a:lnTo>
                  <a:pt x="494" y="456"/>
                </a:lnTo>
                <a:lnTo>
                  <a:pt x="515" y="449"/>
                </a:lnTo>
                <a:lnTo>
                  <a:pt x="536" y="444"/>
                </a:lnTo>
                <a:lnTo>
                  <a:pt x="557" y="437"/>
                </a:lnTo>
                <a:lnTo>
                  <a:pt x="576" y="430"/>
                </a:lnTo>
                <a:lnTo>
                  <a:pt x="597" y="423"/>
                </a:lnTo>
                <a:lnTo>
                  <a:pt x="615" y="414"/>
                </a:lnTo>
                <a:lnTo>
                  <a:pt x="632" y="404"/>
                </a:lnTo>
                <a:lnTo>
                  <a:pt x="650" y="395"/>
                </a:lnTo>
                <a:lnTo>
                  <a:pt x="667" y="386"/>
                </a:lnTo>
                <a:lnTo>
                  <a:pt x="683" y="376"/>
                </a:lnTo>
                <a:lnTo>
                  <a:pt x="697" y="367"/>
                </a:lnTo>
                <a:lnTo>
                  <a:pt x="711" y="355"/>
                </a:lnTo>
                <a:lnTo>
                  <a:pt x="723" y="344"/>
                </a:lnTo>
                <a:lnTo>
                  <a:pt x="734" y="334"/>
                </a:lnTo>
                <a:lnTo>
                  <a:pt x="746" y="323"/>
                </a:lnTo>
                <a:lnTo>
                  <a:pt x="755" y="311"/>
                </a:lnTo>
                <a:lnTo>
                  <a:pt x="765" y="299"/>
                </a:lnTo>
                <a:lnTo>
                  <a:pt x="774" y="288"/>
                </a:lnTo>
                <a:lnTo>
                  <a:pt x="781" y="276"/>
                </a:lnTo>
                <a:lnTo>
                  <a:pt x="786" y="264"/>
                </a:lnTo>
                <a:lnTo>
                  <a:pt x="793" y="250"/>
                </a:lnTo>
                <a:lnTo>
                  <a:pt x="795" y="238"/>
                </a:lnTo>
                <a:lnTo>
                  <a:pt x="800" y="227"/>
                </a:lnTo>
                <a:lnTo>
                  <a:pt x="802" y="215"/>
                </a:lnTo>
                <a:lnTo>
                  <a:pt x="802" y="203"/>
                </a:lnTo>
                <a:lnTo>
                  <a:pt x="802" y="192"/>
                </a:lnTo>
                <a:lnTo>
                  <a:pt x="802" y="180"/>
                </a:lnTo>
                <a:lnTo>
                  <a:pt x="800" y="168"/>
                </a:lnTo>
                <a:lnTo>
                  <a:pt x="795" y="157"/>
                </a:lnTo>
                <a:lnTo>
                  <a:pt x="790" y="145"/>
                </a:lnTo>
                <a:lnTo>
                  <a:pt x="786" y="133"/>
                </a:lnTo>
                <a:lnTo>
                  <a:pt x="779" y="124"/>
                </a:lnTo>
                <a:lnTo>
                  <a:pt x="772" y="112"/>
                </a:lnTo>
                <a:lnTo>
                  <a:pt x="765" y="103"/>
                </a:lnTo>
                <a:lnTo>
                  <a:pt x="755" y="91"/>
                </a:lnTo>
                <a:lnTo>
                  <a:pt x="744" y="82"/>
                </a:lnTo>
                <a:lnTo>
                  <a:pt x="732" y="75"/>
                </a:lnTo>
                <a:lnTo>
                  <a:pt x="720" y="65"/>
                </a:lnTo>
                <a:lnTo>
                  <a:pt x="709" y="58"/>
                </a:lnTo>
                <a:lnTo>
                  <a:pt x="697" y="51"/>
                </a:lnTo>
                <a:lnTo>
                  <a:pt x="683" y="44"/>
                </a:lnTo>
                <a:lnTo>
                  <a:pt x="669" y="37"/>
                </a:lnTo>
                <a:lnTo>
                  <a:pt x="655" y="30"/>
                </a:lnTo>
                <a:lnTo>
                  <a:pt x="639" y="26"/>
                </a:lnTo>
                <a:lnTo>
                  <a:pt x="625" y="21"/>
                </a:lnTo>
                <a:lnTo>
                  <a:pt x="608" y="16"/>
                </a:lnTo>
                <a:lnTo>
                  <a:pt x="592" y="14"/>
                </a:lnTo>
                <a:lnTo>
                  <a:pt x="576" y="9"/>
                </a:lnTo>
                <a:lnTo>
                  <a:pt x="560" y="7"/>
                </a:lnTo>
                <a:lnTo>
                  <a:pt x="541" y="5"/>
                </a:lnTo>
                <a:lnTo>
                  <a:pt x="525" y="2"/>
                </a:lnTo>
                <a:lnTo>
                  <a:pt x="506" y="2"/>
                </a:lnTo>
                <a:lnTo>
                  <a:pt x="490" y="0"/>
                </a:lnTo>
                <a:lnTo>
                  <a:pt x="471" y="0"/>
                </a:lnTo>
                <a:lnTo>
                  <a:pt x="452" y="0"/>
                </a:lnTo>
                <a:lnTo>
                  <a:pt x="436" y="0"/>
                </a:lnTo>
                <a:lnTo>
                  <a:pt x="417" y="2"/>
                </a:lnTo>
                <a:lnTo>
                  <a:pt x="399" y="2"/>
                </a:lnTo>
                <a:lnTo>
                  <a:pt x="380" y="5"/>
                </a:lnTo>
                <a:lnTo>
                  <a:pt x="361" y="7"/>
                </a:lnTo>
                <a:lnTo>
                  <a:pt x="345" y="12"/>
                </a:lnTo>
                <a:lnTo>
                  <a:pt x="326" y="14"/>
                </a:lnTo>
                <a:lnTo>
                  <a:pt x="308" y="19"/>
                </a:lnTo>
                <a:lnTo>
                  <a:pt x="289" y="23"/>
                </a:lnTo>
                <a:lnTo>
                  <a:pt x="273" y="28"/>
                </a:lnTo>
                <a:lnTo>
                  <a:pt x="254" y="33"/>
                </a:lnTo>
                <a:close/>
              </a:path>
            </a:pathLst>
          </a:custGeom>
          <a:solidFill>
            <a:srgbClr val="99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01" name="Freeform 69"/>
          <p:cNvSpPr>
            <a:spLocks/>
          </p:cNvSpPr>
          <p:nvPr/>
        </p:nvSpPr>
        <p:spPr bwMode="auto">
          <a:xfrm>
            <a:off x="6128955" y="1189416"/>
            <a:ext cx="1034653" cy="561975"/>
          </a:xfrm>
          <a:custGeom>
            <a:avLst/>
            <a:gdLst>
              <a:gd name="T0" fmla="*/ 647979882 w 802"/>
              <a:gd name="T1" fmla="*/ 110886875 h 472"/>
              <a:gd name="T2" fmla="*/ 508916704 w 802"/>
              <a:gd name="T3" fmla="*/ 163810950 h 472"/>
              <a:gd name="T4" fmla="*/ 387605174 w 802"/>
              <a:gd name="T5" fmla="*/ 224294700 h 472"/>
              <a:gd name="T6" fmla="*/ 275169468 w 802"/>
              <a:gd name="T7" fmla="*/ 294859075 h 472"/>
              <a:gd name="T8" fmla="*/ 186406067 w 802"/>
              <a:gd name="T9" fmla="*/ 365423450 h 472"/>
              <a:gd name="T10" fmla="*/ 109475378 w 802"/>
              <a:gd name="T11" fmla="*/ 441028138 h 472"/>
              <a:gd name="T12" fmla="*/ 47341169 w 802"/>
              <a:gd name="T13" fmla="*/ 519152188 h 472"/>
              <a:gd name="T14" fmla="*/ 14794760 w 802"/>
              <a:gd name="T15" fmla="*/ 599797188 h 472"/>
              <a:gd name="T16" fmla="*/ 0 w 802"/>
              <a:gd name="T17" fmla="*/ 682963138 h 472"/>
              <a:gd name="T18" fmla="*/ 14794760 w 802"/>
              <a:gd name="T19" fmla="*/ 766127500 h 472"/>
              <a:gd name="T20" fmla="*/ 47341169 w 802"/>
              <a:gd name="T21" fmla="*/ 849293450 h 472"/>
              <a:gd name="T22" fmla="*/ 109475378 w 802"/>
              <a:gd name="T23" fmla="*/ 924898138 h 472"/>
              <a:gd name="T24" fmla="*/ 192323283 w 802"/>
              <a:gd name="T25" fmla="*/ 995462513 h 472"/>
              <a:gd name="T26" fmla="*/ 295881444 w 802"/>
              <a:gd name="T27" fmla="*/ 1053425313 h 472"/>
              <a:gd name="T28" fmla="*/ 426068798 w 802"/>
              <a:gd name="T29" fmla="*/ 1106349388 h 472"/>
              <a:gd name="T30" fmla="*/ 571050913 w 802"/>
              <a:gd name="T31" fmla="*/ 1149191250 h 472"/>
              <a:gd name="T32" fmla="*/ 730827787 w 802"/>
              <a:gd name="T33" fmla="*/ 1171873450 h 472"/>
              <a:gd name="T34" fmla="*/ 902439094 w 802"/>
              <a:gd name="T35" fmla="*/ 1189513750 h 472"/>
              <a:gd name="T36" fmla="*/ 1082926224 w 802"/>
              <a:gd name="T37" fmla="*/ 1189513750 h 472"/>
              <a:gd name="T38" fmla="*/ 1269332291 w 802"/>
              <a:gd name="T39" fmla="*/ 1179433125 h 472"/>
              <a:gd name="T40" fmla="*/ 1461655574 w 802"/>
              <a:gd name="T41" fmla="*/ 1149191250 h 472"/>
              <a:gd name="T42" fmla="*/ 1648059921 w 802"/>
              <a:gd name="T43" fmla="*/ 1101309075 h 472"/>
              <a:gd name="T44" fmla="*/ 1819671227 w 802"/>
              <a:gd name="T45" fmla="*/ 1043344688 h 472"/>
              <a:gd name="T46" fmla="*/ 1973530886 w 802"/>
              <a:gd name="T47" fmla="*/ 972780313 h 472"/>
              <a:gd name="T48" fmla="*/ 2103718240 w 802"/>
              <a:gd name="T49" fmla="*/ 894656263 h 472"/>
              <a:gd name="T50" fmla="*/ 2147483647 w 802"/>
              <a:gd name="T51" fmla="*/ 814011263 h 472"/>
              <a:gd name="T52" fmla="*/ 2147483647 w 802"/>
              <a:gd name="T53" fmla="*/ 725805000 h 472"/>
              <a:gd name="T54" fmla="*/ 2147483647 w 802"/>
              <a:gd name="T55" fmla="*/ 630039063 h 472"/>
              <a:gd name="T56" fmla="*/ 2147483647 w 802"/>
              <a:gd name="T57" fmla="*/ 541834388 h 472"/>
              <a:gd name="T58" fmla="*/ 2147483647 w 802"/>
              <a:gd name="T59" fmla="*/ 453628125 h 472"/>
              <a:gd name="T60" fmla="*/ 2147483647 w 802"/>
              <a:gd name="T61" fmla="*/ 365423450 h 472"/>
              <a:gd name="T62" fmla="*/ 2147483647 w 802"/>
              <a:gd name="T63" fmla="*/ 282257500 h 472"/>
              <a:gd name="T64" fmla="*/ 2147483647 w 802"/>
              <a:gd name="T65" fmla="*/ 206652813 h 472"/>
              <a:gd name="T66" fmla="*/ 2097801024 w 802"/>
              <a:gd name="T67" fmla="*/ 146169063 h 472"/>
              <a:gd name="T68" fmla="*/ 1979448102 w 802"/>
              <a:gd name="T69" fmla="*/ 93246575 h 472"/>
              <a:gd name="T70" fmla="*/ 1849260748 w 802"/>
              <a:gd name="T71" fmla="*/ 52924075 h 472"/>
              <a:gd name="T72" fmla="*/ 1704278634 w 802"/>
              <a:gd name="T73" fmla="*/ 22682200 h 472"/>
              <a:gd name="T74" fmla="*/ 1553379303 w 802"/>
              <a:gd name="T75" fmla="*/ 5040313 h 472"/>
              <a:gd name="T76" fmla="*/ 1393602429 w 802"/>
              <a:gd name="T77" fmla="*/ 0 h 472"/>
              <a:gd name="T78" fmla="*/ 1233825555 w 802"/>
              <a:gd name="T79" fmla="*/ 5040313 h 472"/>
              <a:gd name="T80" fmla="*/ 1068133184 w 802"/>
              <a:gd name="T81" fmla="*/ 17641888 h 472"/>
              <a:gd name="T82" fmla="*/ 911314918 w 802"/>
              <a:gd name="T83" fmla="*/ 47883763 h 472"/>
              <a:gd name="T84" fmla="*/ 751539763 w 802"/>
              <a:gd name="T85" fmla="*/ 83165950 h 47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02"/>
              <a:gd name="T130" fmla="*/ 0 h 472"/>
              <a:gd name="T131" fmla="*/ 802 w 802"/>
              <a:gd name="T132" fmla="*/ 472 h 47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02" h="472">
                <a:moveTo>
                  <a:pt x="254" y="33"/>
                </a:moveTo>
                <a:lnTo>
                  <a:pt x="238" y="40"/>
                </a:lnTo>
                <a:lnTo>
                  <a:pt x="219" y="44"/>
                </a:lnTo>
                <a:lnTo>
                  <a:pt x="203" y="51"/>
                </a:lnTo>
                <a:lnTo>
                  <a:pt x="186" y="58"/>
                </a:lnTo>
                <a:lnTo>
                  <a:pt x="172" y="65"/>
                </a:lnTo>
                <a:lnTo>
                  <a:pt x="158" y="75"/>
                </a:lnTo>
                <a:lnTo>
                  <a:pt x="144" y="82"/>
                </a:lnTo>
                <a:lnTo>
                  <a:pt x="131" y="89"/>
                </a:lnTo>
                <a:lnTo>
                  <a:pt x="117" y="98"/>
                </a:lnTo>
                <a:lnTo>
                  <a:pt x="105" y="108"/>
                </a:lnTo>
                <a:lnTo>
                  <a:pt x="93" y="117"/>
                </a:lnTo>
                <a:lnTo>
                  <a:pt x="82" y="126"/>
                </a:lnTo>
                <a:lnTo>
                  <a:pt x="72" y="136"/>
                </a:lnTo>
                <a:lnTo>
                  <a:pt x="63" y="145"/>
                </a:lnTo>
                <a:lnTo>
                  <a:pt x="54" y="154"/>
                </a:lnTo>
                <a:lnTo>
                  <a:pt x="44" y="164"/>
                </a:lnTo>
                <a:lnTo>
                  <a:pt x="37" y="175"/>
                </a:lnTo>
                <a:lnTo>
                  <a:pt x="30" y="185"/>
                </a:lnTo>
                <a:lnTo>
                  <a:pt x="23" y="194"/>
                </a:lnTo>
                <a:lnTo>
                  <a:pt x="16" y="206"/>
                </a:lnTo>
                <a:lnTo>
                  <a:pt x="12" y="217"/>
                </a:lnTo>
                <a:lnTo>
                  <a:pt x="9" y="227"/>
                </a:lnTo>
                <a:lnTo>
                  <a:pt x="5" y="238"/>
                </a:lnTo>
                <a:lnTo>
                  <a:pt x="2" y="248"/>
                </a:lnTo>
                <a:lnTo>
                  <a:pt x="0" y="259"/>
                </a:lnTo>
                <a:lnTo>
                  <a:pt x="0" y="271"/>
                </a:lnTo>
                <a:lnTo>
                  <a:pt x="0" y="283"/>
                </a:lnTo>
                <a:lnTo>
                  <a:pt x="2" y="292"/>
                </a:lnTo>
                <a:lnTo>
                  <a:pt x="5" y="304"/>
                </a:lnTo>
                <a:lnTo>
                  <a:pt x="7" y="316"/>
                </a:lnTo>
                <a:lnTo>
                  <a:pt x="12" y="325"/>
                </a:lnTo>
                <a:lnTo>
                  <a:pt x="16" y="337"/>
                </a:lnTo>
                <a:lnTo>
                  <a:pt x="21" y="348"/>
                </a:lnTo>
                <a:lnTo>
                  <a:pt x="28" y="358"/>
                </a:lnTo>
                <a:lnTo>
                  <a:pt x="37" y="367"/>
                </a:lnTo>
                <a:lnTo>
                  <a:pt x="44" y="376"/>
                </a:lnTo>
                <a:lnTo>
                  <a:pt x="56" y="386"/>
                </a:lnTo>
                <a:lnTo>
                  <a:pt x="65" y="395"/>
                </a:lnTo>
                <a:lnTo>
                  <a:pt x="77" y="404"/>
                </a:lnTo>
                <a:lnTo>
                  <a:pt x="89" y="411"/>
                </a:lnTo>
                <a:lnTo>
                  <a:pt x="100" y="418"/>
                </a:lnTo>
                <a:lnTo>
                  <a:pt x="114" y="425"/>
                </a:lnTo>
                <a:lnTo>
                  <a:pt x="128" y="432"/>
                </a:lnTo>
                <a:lnTo>
                  <a:pt x="144" y="439"/>
                </a:lnTo>
                <a:lnTo>
                  <a:pt x="158" y="444"/>
                </a:lnTo>
                <a:lnTo>
                  <a:pt x="175" y="451"/>
                </a:lnTo>
                <a:lnTo>
                  <a:pt x="193" y="456"/>
                </a:lnTo>
                <a:lnTo>
                  <a:pt x="210" y="458"/>
                </a:lnTo>
                <a:lnTo>
                  <a:pt x="228" y="463"/>
                </a:lnTo>
                <a:lnTo>
                  <a:pt x="247" y="465"/>
                </a:lnTo>
                <a:lnTo>
                  <a:pt x="266" y="468"/>
                </a:lnTo>
                <a:lnTo>
                  <a:pt x="284" y="470"/>
                </a:lnTo>
                <a:lnTo>
                  <a:pt x="305" y="472"/>
                </a:lnTo>
                <a:lnTo>
                  <a:pt x="324" y="472"/>
                </a:lnTo>
                <a:lnTo>
                  <a:pt x="345" y="472"/>
                </a:lnTo>
                <a:lnTo>
                  <a:pt x="366" y="472"/>
                </a:lnTo>
                <a:lnTo>
                  <a:pt x="387" y="470"/>
                </a:lnTo>
                <a:lnTo>
                  <a:pt x="408" y="470"/>
                </a:lnTo>
                <a:lnTo>
                  <a:pt x="429" y="468"/>
                </a:lnTo>
                <a:lnTo>
                  <a:pt x="450" y="463"/>
                </a:lnTo>
                <a:lnTo>
                  <a:pt x="471" y="461"/>
                </a:lnTo>
                <a:lnTo>
                  <a:pt x="494" y="456"/>
                </a:lnTo>
                <a:lnTo>
                  <a:pt x="515" y="449"/>
                </a:lnTo>
                <a:lnTo>
                  <a:pt x="536" y="444"/>
                </a:lnTo>
                <a:lnTo>
                  <a:pt x="557" y="437"/>
                </a:lnTo>
                <a:lnTo>
                  <a:pt x="576" y="430"/>
                </a:lnTo>
                <a:lnTo>
                  <a:pt x="597" y="423"/>
                </a:lnTo>
                <a:lnTo>
                  <a:pt x="615" y="414"/>
                </a:lnTo>
                <a:lnTo>
                  <a:pt x="632" y="404"/>
                </a:lnTo>
                <a:lnTo>
                  <a:pt x="650" y="395"/>
                </a:lnTo>
                <a:lnTo>
                  <a:pt x="667" y="386"/>
                </a:lnTo>
                <a:lnTo>
                  <a:pt x="683" y="376"/>
                </a:lnTo>
                <a:lnTo>
                  <a:pt x="697" y="367"/>
                </a:lnTo>
                <a:lnTo>
                  <a:pt x="711" y="355"/>
                </a:lnTo>
                <a:lnTo>
                  <a:pt x="723" y="344"/>
                </a:lnTo>
                <a:lnTo>
                  <a:pt x="734" y="334"/>
                </a:lnTo>
                <a:lnTo>
                  <a:pt x="746" y="323"/>
                </a:lnTo>
                <a:lnTo>
                  <a:pt x="755" y="311"/>
                </a:lnTo>
                <a:lnTo>
                  <a:pt x="765" y="299"/>
                </a:lnTo>
                <a:lnTo>
                  <a:pt x="774" y="288"/>
                </a:lnTo>
                <a:lnTo>
                  <a:pt x="781" y="276"/>
                </a:lnTo>
                <a:lnTo>
                  <a:pt x="786" y="264"/>
                </a:lnTo>
                <a:lnTo>
                  <a:pt x="793" y="250"/>
                </a:lnTo>
                <a:lnTo>
                  <a:pt x="795" y="238"/>
                </a:lnTo>
                <a:lnTo>
                  <a:pt x="800" y="227"/>
                </a:lnTo>
                <a:lnTo>
                  <a:pt x="802" y="215"/>
                </a:lnTo>
                <a:lnTo>
                  <a:pt x="802" y="203"/>
                </a:lnTo>
                <a:lnTo>
                  <a:pt x="802" y="192"/>
                </a:lnTo>
                <a:lnTo>
                  <a:pt x="802" y="180"/>
                </a:lnTo>
                <a:lnTo>
                  <a:pt x="800" y="168"/>
                </a:lnTo>
                <a:lnTo>
                  <a:pt x="795" y="157"/>
                </a:lnTo>
                <a:lnTo>
                  <a:pt x="790" y="145"/>
                </a:lnTo>
                <a:lnTo>
                  <a:pt x="786" y="133"/>
                </a:lnTo>
                <a:lnTo>
                  <a:pt x="779" y="124"/>
                </a:lnTo>
                <a:lnTo>
                  <a:pt x="772" y="112"/>
                </a:lnTo>
                <a:lnTo>
                  <a:pt x="765" y="103"/>
                </a:lnTo>
                <a:lnTo>
                  <a:pt x="755" y="91"/>
                </a:lnTo>
                <a:lnTo>
                  <a:pt x="744" y="82"/>
                </a:lnTo>
                <a:lnTo>
                  <a:pt x="732" y="75"/>
                </a:lnTo>
                <a:lnTo>
                  <a:pt x="720" y="65"/>
                </a:lnTo>
                <a:lnTo>
                  <a:pt x="709" y="58"/>
                </a:lnTo>
                <a:lnTo>
                  <a:pt x="697" y="51"/>
                </a:lnTo>
                <a:lnTo>
                  <a:pt x="683" y="44"/>
                </a:lnTo>
                <a:lnTo>
                  <a:pt x="669" y="37"/>
                </a:lnTo>
                <a:lnTo>
                  <a:pt x="655" y="30"/>
                </a:lnTo>
                <a:lnTo>
                  <a:pt x="639" y="26"/>
                </a:lnTo>
                <a:lnTo>
                  <a:pt x="625" y="21"/>
                </a:lnTo>
                <a:lnTo>
                  <a:pt x="608" y="16"/>
                </a:lnTo>
                <a:lnTo>
                  <a:pt x="592" y="14"/>
                </a:lnTo>
                <a:lnTo>
                  <a:pt x="576" y="9"/>
                </a:lnTo>
                <a:lnTo>
                  <a:pt x="560" y="7"/>
                </a:lnTo>
                <a:lnTo>
                  <a:pt x="541" y="5"/>
                </a:lnTo>
                <a:lnTo>
                  <a:pt x="525" y="2"/>
                </a:lnTo>
                <a:lnTo>
                  <a:pt x="506" y="2"/>
                </a:lnTo>
                <a:lnTo>
                  <a:pt x="490" y="0"/>
                </a:lnTo>
                <a:lnTo>
                  <a:pt x="471" y="0"/>
                </a:lnTo>
                <a:lnTo>
                  <a:pt x="452" y="0"/>
                </a:lnTo>
                <a:lnTo>
                  <a:pt x="436" y="0"/>
                </a:lnTo>
                <a:lnTo>
                  <a:pt x="417" y="2"/>
                </a:lnTo>
                <a:lnTo>
                  <a:pt x="399" y="2"/>
                </a:lnTo>
                <a:lnTo>
                  <a:pt x="380" y="5"/>
                </a:lnTo>
                <a:lnTo>
                  <a:pt x="361" y="7"/>
                </a:lnTo>
                <a:lnTo>
                  <a:pt x="345" y="12"/>
                </a:lnTo>
                <a:lnTo>
                  <a:pt x="326" y="14"/>
                </a:lnTo>
                <a:lnTo>
                  <a:pt x="308" y="19"/>
                </a:lnTo>
                <a:lnTo>
                  <a:pt x="289" y="23"/>
                </a:lnTo>
                <a:lnTo>
                  <a:pt x="273" y="28"/>
                </a:lnTo>
                <a:lnTo>
                  <a:pt x="254" y="33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02" name="Freeform 70"/>
          <p:cNvSpPr>
            <a:spLocks/>
          </p:cNvSpPr>
          <p:nvPr/>
        </p:nvSpPr>
        <p:spPr bwMode="auto">
          <a:xfrm>
            <a:off x="6262304" y="1258472"/>
            <a:ext cx="747713" cy="423863"/>
          </a:xfrm>
          <a:custGeom>
            <a:avLst/>
            <a:gdLst>
              <a:gd name="T0" fmla="*/ 1678181405 w 580"/>
              <a:gd name="T1" fmla="*/ 756046875 h 356"/>
              <a:gd name="T2" fmla="*/ 1672273617 w 580"/>
              <a:gd name="T3" fmla="*/ 695563125 h 356"/>
              <a:gd name="T4" fmla="*/ 1636818293 w 580"/>
              <a:gd name="T5" fmla="*/ 632558425 h 356"/>
              <a:gd name="T6" fmla="*/ 1589545674 w 580"/>
              <a:gd name="T7" fmla="*/ 572074675 h 356"/>
              <a:gd name="T8" fmla="*/ 1527501007 w 580"/>
              <a:gd name="T9" fmla="*/ 524192500 h 356"/>
              <a:gd name="T10" fmla="*/ 1450682572 w 580"/>
              <a:gd name="T11" fmla="*/ 478829688 h 356"/>
              <a:gd name="T12" fmla="*/ 1362045122 w 580"/>
              <a:gd name="T13" fmla="*/ 443547500 h 356"/>
              <a:gd name="T14" fmla="*/ 1267499885 w 580"/>
              <a:gd name="T15" fmla="*/ 418345938 h 356"/>
              <a:gd name="T16" fmla="*/ 1164090386 w 580"/>
              <a:gd name="T17" fmla="*/ 400705638 h 356"/>
              <a:gd name="T18" fmla="*/ 1051818346 w 580"/>
              <a:gd name="T19" fmla="*/ 390625013 h 356"/>
              <a:gd name="T20" fmla="*/ 942499341 w 580"/>
              <a:gd name="T21" fmla="*/ 383063750 h 356"/>
              <a:gd name="T22" fmla="*/ 824317794 w 580"/>
              <a:gd name="T23" fmla="*/ 390625013 h 356"/>
              <a:gd name="T24" fmla="*/ 715000508 w 580"/>
              <a:gd name="T25" fmla="*/ 408265313 h 356"/>
              <a:gd name="T26" fmla="*/ 596818961 w 580"/>
              <a:gd name="T27" fmla="*/ 430947513 h 356"/>
              <a:gd name="T28" fmla="*/ 487499956 w 580"/>
              <a:gd name="T29" fmla="*/ 461187800 h 356"/>
              <a:gd name="T30" fmla="*/ 389999964 w 580"/>
              <a:gd name="T31" fmla="*/ 496469988 h 356"/>
              <a:gd name="T32" fmla="*/ 301364234 w 580"/>
              <a:gd name="T33" fmla="*/ 536792488 h 356"/>
              <a:gd name="T34" fmla="*/ 224545799 w 580"/>
              <a:gd name="T35" fmla="*/ 589716563 h 356"/>
              <a:gd name="T36" fmla="*/ 162499412 w 580"/>
              <a:gd name="T37" fmla="*/ 637598738 h 356"/>
              <a:gd name="T38" fmla="*/ 109319005 w 580"/>
              <a:gd name="T39" fmla="*/ 695563125 h 356"/>
              <a:gd name="T40" fmla="*/ 67954175 w 580"/>
              <a:gd name="T41" fmla="*/ 756046875 h 356"/>
              <a:gd name="T42" fmla="*/ 47272619 w 580"/>
              <a:gd name="T43" fmla="*/ 814011263 h 356"/>
              <a:gd name="T44" fmla="*/ 41363112 w 580"/>
              <a:gd name="T45" fmla="*/ 871974063 h 356"/>
              <a:gd name="T46" fmla="*/ 0 w 580"/>
              <a:gd name="T47" fmla="*/ 501510300 h 356"/>
              <a:gd name="T48" fmla="*/ 5909507 w 580"/>
              <a:gd name="T49" fmla="*/ 443547500 h 356"/>
              <a:gd name="T50" fmla="*/ 32500570 w 580"/>
              <a:gd name="T51" fmla="*/ 383063750 h 356"/>
              <a:gd name="T52" fmla="*/ 73863682 w 580"/>
              <a:gd name="T53" fmla="*/ 325100950 h 356"/>
              <a:gd name="T54" fmla="*/ 121136301 w 580"/>
              <a:gd name="T55" fmla="*/ 267136563 h 356"/>
              <a:gd name="T56" fmla="*/ 192045229 w 580"/>
              <a:gd name="T57" fmla="*/ 214214075 h 356"/>
              <a:gd name="T58" fmla="*/ 274773171 w 580"/>
              <a:gd name="T59" fmla="*/ 166330313 h 356"/>
              <a:gd name="T60" fmla="*/ 363408902 w 580"/>
              <a:gd name="T61" fmla="*/ 118446550 h 356"/>
              <a:gd name="T62" fmla="*/ 466818400 w 580"/>
              <a:gd name="T63" fmla="*/ 83165950 h 356"/>
              <a:gd name="T64" fmla="*/ 584999947 w 580"/>
              <a:gd name="T65" fmla="*/ 47883763 h 356"/>
              <a:gd name="T66" fmla="*/ 700226740 w 580"/>
              <a:gd name="T67" fmla="*/ 25201563 h 356"/>
              <a:gd name="T68" fmla="*/ 824317794 w 580"/>
              <a:gd name="T69" fmla="*/ 7559675 h 356"/>
              <a:gd name="T70" fmla="*/ 942499341 w 580"/>
              <a:gd name="T71" fmla="*/ 0 h 356"/>
              <a:gd name="T72" fmla="*/ 1060682607 w 580"/>
              <a:gd name="T73" fmla="*/ 0 h 356"/>
              <a:gd name="T74" fmla="*/ 1169999893 w 580"/>
              <a:gd name="T75" fmla="*/ 12601575 h 356"/>
              <a:gd name="T76" fmla="*/ 1279318899 w 580"/>
              <a:gd name="T77" fmla="*/ 25201563 h 356"/>
              <a:gd name="T78" fmla="*/ 1382726678 w 580"/>
              <a:gd name="T79" fmla="*/ 52924075 h 356"/>
              <a:gd name="T80" fmla="*/ 1471364127 w 580"/>
              <a:gd name="T81" fmla="*/ 83165950 h 356"/>
              <a:gd name="T82" fmla="*/ 1554092070 w 580"/>
              <a:gd name="T83" fmla="*/ 126007813 h 356"/>
              <a:gd name="T84" fmla="*/ 1616136737 w 580"/>
              <a:gd name="T85" fmla="*/ 178931888 h 356"/>
              <a:gd name="T86" fmla="*/ 1672273617 w 580"/>
              <a:gd name="T87" fmla="*/ 231854375 h 356"/>
              <a:gd name="T88" fmla="*/ 1698864680 w 580"/>
              <a:gd name="T89" fmla="*/ 294857488 h 356"/>
              <a:gd name="T90" fmla="*/ 1713636728 w 580"/>
              <a:gd name="T91" fmla="*/ 355342825 h 35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80"/>
              <a:gd name="T139" fmla="*/ 0 h 356"/>
              <a:gd name="T140" fmla="*/ 580 w 580"/>
              <a:gd name="T141" fmla="*/ 356 h 35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80" h="356">
                <a:moveTo>
                  <a:pt x="580" y="150"/>
                </a:moveTo>
                <a:lnTo>
                  <a:pt x="568" y="309"/>
                </a:lnTo>
                <a:lnTo>
                  <a:pt x="568" y="300"/>
                </a:lnTo>
                <a:lnTo>
                  <a:pt x="568" y="293"/>
                </a:lnTo>
                <a:lnTo>
                  <a:pt x="566" y="283"/>
                </a:lnTo>
                <a:lnTo>
                  <a:pt x="566" y="276"/>
                </a:lnTo>
                <a:lnTo>
                  <a:pt x="564" y="267"/>
                </a:lnTo>
                <a:lnTo>
                  <a:pt x="559" y="260"/>
                </a:lnTo>
                <a:lnTo>
                  <a:pt x="554" y="251"/>
                </a:lnTo>
                <a:lnTo>
                  <a:pt x="550" y="244"/>
                </a:lnTo>
                <a:lnTo>
                  <a:pt x="545" y="237"/>
                </a:lnTo>
                <a:lnTo>
                  <a:pt x="538" y="227"/>
                </a:lnTo>
                <a:lnTo>
                  <a:pt x="531" y="220"/>
                </a:lnTo>
                <a:lnTo>
                  <a:pt x="524" y="213"/>
                </a:lnTo>
                <a:lnTo>
                  <a:pt x="517" y="208"/>
                </a:lnTo>
                <a:lnTo>
                  <a:pt x="510" y="201"/>
                </a:lnTo>
                <a:lnTo>
                  <a:pt x="501" y="197"/>
                </a:lnTo>
                <a:lnTo>
                  <a:pt x="491" y="190"/>
                </a:lnTo>
                <a:lnTo>
                  <a:pt x="482" y="185"/>
                </a:lnTo>
                <a:lnTo>
                  <a:pt x="471" y="180"/>
                </a:lnTo>
                <a:lnTo>
                  <a:pt x="461" y="176"/>
                </a:lnTo>
                <a:lnTo>
                  <a:pt x="452" y="173"/>
                </a:lnTo>
                <a:lnTo>
                  <a:pt x="440" y="169"/>
                </a:lnTo>
                <a:lnTo>
                  <a:pt x="429" y="166"/>
                </a:lnTo>
                <a:lnTo>
                  <a:pt x="417" y="164"/>
                </a:lnTo>
                <a:lnTo>
                  <a:pt x="405" y="162"/>
                </a:lnTo>
                <a:lnTo>
                  <a:pt x="394" y="159"/>
                </a:lnTo>
                <a:lnTo>
                  <a:pt x="382" y="157"/>
                </a:lnTo>
                <a:lnTo>
                  <a:pt x="370" y="155"/>
                </a:lnTo>
                <a:lnTo>
                  <a:pt x="356" y="155"/>
                </a:lnTo>
                <a:lnTo>
                  <a:pt x="345" y="155"/>
                </a:lnTo>
                <a:lnTo>
                  <a:pt x="331" y="152"/>
                </a:lnTo>
                <a:lnTo>
                  <a:pt x="319" y="152"/>
                </a:lnTo>
                <a:lnTo>
                  <a:pt x="307" y="155"/>
                </a:lnTo>
                <a:lnTo>
                  <a:pt x="293" y="155"/>
                </a:lnTo>
                <a:lnTo>
                  <a:pt x="279" y="155"/>
                </a:lnTo>
                <a:lnTo>
                  <a:pt x="268" y="157"/>
                </a:lnTo>
                <a:lnTo>
                  <a:pt x="254" y="159"/>
                </a:lnTo>
                <a:lnTo>
                  <a:pt x="242" y="162"/>
                </a:lnTo>
                <a:lnTo>
                  <a:pt x="228" y="164"/>
                </a:lnTo>
                <a:lnTo>
                  <a:pt x="216" y="166"/>
                </a:lnTo>
                <a:lnTo>
                  <a:pt x="202" y="171"/>
                </a:lnTo>
                <a:lnTo>
                  <a:pt x="191" y="173"/>
                </a:lnTo>
                <a:lnTo>
                  <a:pt x="179" y="178"/>
                </a:lnTo>
                <a:lnTo>
                  <a:pt x="165" y="183"/>
                </a:lnTo>
                <a:lnTo>
                  <a:pt x="153" y="187"/>
                </a:lnTo>
                <a:lnTo>
                  <a:pt x="144" y="192"/>
                </a:lnTo>
                <a:lnTo>
                  <a:pt x="132" y="197"/>
                </a:lnTo>
                <a:lnTo>
                  <a:pt x="123" y="204"/>
                </a:lnTo>
                <a:lnTo>
                  <a:pt x="111" y="208"/>
                </a:lnTo>
                <a:lnTo>
                  <a:pt x="102" y="213"/>
                </a:lnTo>
                <a:lnTo>
                  <a:pt x="93" y="220"/>
                </a:lnTo>
                <a:lnTo>
                  <a:pt x="83" y="227"/>
                </a:lnTo>
                <a:lnTo>
                  <a:pt x="76" y="234"/>
                </a:lnTo>
                <a:lnTo>
                  <a:pt x="69" y="239"/>
                </a:lnTo>
                <a:lnTo>
                  <a:pt x="60" y="246"/>
                </a:lnTo>
                <a:lnTo>
                  <a:pt x="55" y="253"/>
                </a:lnTo>
                <a:lnTo>
                  <a:pt x="48" y="260"/>
                </a:lnTo>
                <a:lnTo>
                  <a:pt x="41" y="269"/>
                </a:lnTo>
                <a:lnTo>
                  <a:pt x="37" y="276"/>
                </a:lnTo>
                <a:lnTo>
                  <a:pt x="32" y="283"/>
                </a:lnTo>
                <a:lnTo>
                  <a:pt x="28" y="290"/>
                </a:lnTo>
                <a:lnTo>
                  <a:pt x="23" y="300"/>
                </a:lnTo>
                <a:lnTo>
                  <a:pt x="21" y="307"/>
                </a:lnTo>
                <a:lnTo>
                  <a:pt x="18" y="314"/>
                </a:lnTo>
                <a:lnTo>
                  <a:pt x="16" y="323"/>
                </a:lnTo>
                <a:lnTo>
                  <a:pt x="14" y="330"/>
                </a:lnTo>
                <a:lnTo>
                  <a:pt x="14" y="339"/>
                </a:lnTo>
                <a:lnTo>
                  <a:pt x="14" y="346"/>
                </a:lnTo>
                <a:lnTo>
                  <a:pt x="14" y="356"/>
                </a:lnTo>
                <a:lnTo>
                  <a:pt x="0" y="208"/>
                </a:lnTo>
                <a:lnTo>
                  <a:pt x="0" y="199"/>
                </a:lnTo>
                <a:lnTo>
                  <a:pt x="0" y="192"/>
                </a:lnTo>
                <a:lnTo>
                  <a:pt x="0" y="183"/>
                </a:lnTo>
                <a:lnTo>
                  <a:pt x="2" y="176"/>
                </a:lnTo>
                <a:lnTo>
                  <a:pt x="4" y="166"/>
                </a:lnTo>
                <a:lnTo>
                  <a:pt x="7" y="159"/>
                </a:lnTo>
                <a:lnTo>
                  <a:pt x="11" y="152"/>
                </a:lnTo>
                <a:lnTo>
                  <a:pt x="14" y="143"/>
                </a:lnTo>
                <a:lnTo>
                  <a:pt x="18" y="136"/>
                </a:lnTo>
                <a:lnTo>
                  <a:pt x="25" y="129"/>
                </a:lnTo>
                <a:lnTo>
                  <a:pt x="30" y="122"/>
                </a:lnTo>
                <a:lnTo>
                  <a:pt x="37" y="113"/>
                </a:lnTo>
                <a:lnTo>
                  <a:pt x="41" y="106"/>
                </a:lnTo>
                <a:lnTo>
                  <a:pt x="48" y="99"/>
                </a:lnTo>
                <a:lnTo>
                  <a:pt x="58" y="92"/>
                </a:lnTo>
                <a:lnTo>
                  <a:pt x="65" y="85"/>
                </a:lnTo>
                <a:lnTo>
                  <a:pt x="74" y="78"/>
                </a:lnTo>
                <a:lnTo>
                  <a:pt x="83" y="73"/>
                </a:lnTo>
                <a:lnTo>
                  <a:pt x="93" y="66"/>
                </a:lnTo>
                <a:lnTo>
                  <a:pt x="102" y="59"/>
                </a:lnTo>
                <a:lnTo>
                  <a:pt x="114" y="54"/>
                </a:lnTo>
                <a:lnTo>
                  <a:pt x="123" y="47"/>
                </a:lnTo>
                <a:lnTo>
                  <a:pt x="135" y="43"/>
                </a:lnTo>
                <a:lnTo>
                  <a:pt x="146" y="38"/>
                </a:lnTo>
                <a:lnTo>
                  <a:pt x="158" y="33"/>
                </a:lnTo>
                <a:lnTo>
                  <a:pt x="172" y="29"/>
                </a:lnTo>
                <a:lnTo>
                  <a:pt x="184" y="24"/>
                </a:lnTo>
                <a:lnTo>
                  <a:pt x="198" y="19"/>
                </a:lnTo>
                <a:lnTo>
                  <a:pt x="212" y="17"/>
                </a:lnTo>
                <a:lnTo>
                  <a:pt x="223" y="12"/>
                </a:lnTo>
                <a:lnTo>
                  <a:pt x="237" y="10"/>
                </a:lnTo>
                <a:lnTo>
                  <a:pt x="251" y="7"/>
                </a:lnTo>
                <a:lnTo>
                  <a:pt x="265" y="5"/>
                </a:lnTo>
                <a:lnTo>
                  <a:pt x="279" y="3"/>
                </a:lnTo>
                <a:lnTo>
                  <a:pt x="291" y="3"/>
                </a:lnTo>
                <a:lnTo>
                  <a:pt x="305" y="0"/>
                </a:lnTo>
                <a:lnTo>
                  <a:pt x="319" y="0"/>
                </a:lnTo>
                <a:lnTo>
                  <a:pt x="333" y="0"/>
                </a:lnTo>
                <a:lnTo>
                  <a:pt x="345" y="0"/>
                </a:lnTo>
                <a:lnTo>
                  <a:pt x="359" y="0"/>
                </a:lnTo>
                <a:lnTo>
                  <a:pt x="370" y="0"/>
                </a:lnTo>
                <a:lnTo>
                  <a:pt x="384" y="3"/>
                </a:lnTo>
                <a:lnTo>
                  <a:pt x="396" y="5"/>
                </a:lnTo>
                <a:lnTo>
                  <a:pt x="410" y="5"/>
                </a:lnTo>
                <a:lnTo>
                  <a:pt x="422" y="7"/>
                </a:lnTo>
                <a:lnTo>
                  <a:pt x="433" y="10"/>
                </a:lnTo>
                <a:lnTo>
                  <a:pt x="445" y="14"/>
                </a:lnTo>
                <a:lnTo>
                  <a:pt x="457" y="17"/>
                </a:lnTo>
                <a:lnTo>
                  <a:pt x="468" y="21"/>
                </a:lnTo>
                <a:lnTo>
                  <a:pt x="478" y="24"/>
                </a:lnTo>
                <a:lnTo>
                  <a:pt x="489" y="29"/>
                </a:lnTo>
                <a:lnTo>
                  <a:pt x="498" y="33"/>
                </a:lnTo>
                <a:lnTo>
                  <a:pt x="508" y="38"/>
                </a:lnTo>
                <a:lnTo>
                  <a:pt x="517" y="45"/>
                </a:lnTo>
                <a:lnTo>
                  <a:pt x="526" y="50"/>
                </a:lnTo>
                <a:lnTo>
                  <a:pt x="533" y="57"/>
                </a:lnTo>
                <a:lnTo>
                  <a:pt x="540" y="64"/>
                </a:lnTo>
                <a:lnTo>
                  <a:pt x="547" y="71"/>
                </a:lnTo>
                <a:lnTo>
                  <a:pt x="554" y="78"/>
                </a:lnTo>
                <a:lnTo>
                  <a:pt x="561" y="85"/>
                </a:lnTo>
                <a:lnTo>
                  <a:pt x="566" y="92"/>
                </a:lnTo>
                <a:lnTo>
                  <a:pt x="571" y="101"/>
                </a:lnTo>
                <a:lnTo>
                  <a:pt x="573" y="108"/>
                </a:lnTo>
                <a:lnTo>
                  <a:pt x="575" y="117"/>
                </a:lnTo>
                <a:lnTo>
                  <a:pt x="578" y="124"/>
                </a:lnTo>
                <a:lnTo>
                  <a:pt x="580" y="134"/>
                </a:lnTo>
                <a:lnTo>
                  <a:pt x="580" y="141"/>
                </a:lnTo>
                <a:lnTo>
                  <a:pt x="580" y="15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03" name="Freeform 71"/>
          <p:cNvSpPr>
            <a:spLocks/>
          </p:cNvSpPr>
          <p:nvPr/>
        </p:nvSpPr>
        <p:spPr bwMode="auto">
          <a:xfrm>
            <a:off x="6262304" y="1437066"/>
            <a:ext cx="747713" cy="409575"/>
          </a:xfrm>
          <a:custGeom>
            <a:avLst/>
            <a:gdLst>
              <a:gd name="T0" fmla="*/ 41363112 w 580"/>
              <a:gd name="T1" fmla="*/ 519152188 h 344"/>
              <a:gd name="T2" fmla="*/ 47272619 w 580"/>
              <a:gd name="T3" fmla="*/ 554434375 h 344"/>
              <a:gd name="T4" fmla="*/ 67954175 w 580"/>
              <a:gd name="T5" fmla="*/ 594756875 h 344"/>
              <a:gd name="T6" fmla="*/ 88635731 w 580"/>
              <a:gd name="T7" fmla="*/ 637598738 h 344"/>
              <a:gd name="T8" fmla="*/ 121136301 w 580"/>
              <a:gd name="T9" fmla="*/ 672882513 h 344"/>
              <a:gd name="T10" fmla="*/ 162499412 w 580"/>
              <a:gd name="T11" fmla="*/ 708164700 h 344"/>
              <a:gd name="T12" fmla="*/ 203864243 w 580"/>
              <a:gd name="T13" fmla="*/ 735885625 h 344"/>
              <a:gd name="T14" fmla="*/ 259999403 w 580"/>
              <a:gd name="T15" fmla="*/ 766127500 h 344"/>
              <a:gd name="T16" fmla="*/ 316136283 w 580"/>
              <a:gd name="T17" fmla="*/ 796369375 h 344"/>
              <a:gd name="T18" fmla="*/ 378182669 w 580"/>
              <a:gd name="T19" fmla="*/ 814011263 h 344"/>
              <a:gd name="T20" fmla="*/ 446136844 w 580"/>
              <a:gd name="T21" fmla="*/ 831651563 h 344"/>
              <a:gd name="T22" fmla="*/ 522955279 w 580"/>
              <a:gd name="T23" fmla="*/ 849293450 h 344"/>
              <a:gd name="T24" fmla="*/ 596818961 w 580"/>
              <a:gd name="T25" fmla="*/ 859374075 h 344"/>
              <a:gd name="T26" fmla="*/ 673635677 w 580"/>
              <a:gd name="T27" fmla="*/ 866933750 h 344"/>
              <a:gd name="T28" fmla="*/ 756363620 w 580"/>
              <a:gd name="T29" fmla="*/ 866933750 h 344"/>
              <a:gd name="T30" fmla="*/ 839091562 w 580"/>
              <a:gd name="T31" fmla="*/ 866933750 h 344"/>
              <a:gd name="T32" fmla="*/ 927727292 w 580"/>
              <a:gd name="T33" fmla="*/ 859374075 h 344"/>
              <a:gd name="T34" fmla="*/ 1010455235 w 580"/>
              <a:gd name="T35" fmla="*/ 849293450 h 344"/>
              <a:gd name="T36" fmla="*/ 1093181458 w 580"/>
              <a:gd name="T37" fmla="*/ 831651563 h 344"/>
              <a:gd name="T38" fmla="*/ 1184773661 w 580"/>
              <a:gd name="T39" fmla="*/ 806450000 h 344"/>
              <a:gd name="T40" fmla="*/ 1258635624 w 580"/>
              <a:gd name="T41" fmla="*/ 783769388 h 344"/>
              <a:gd name="T42" fmla="*/ 1335454059 w 580"/>
              <a:gd name="T43" fmla="*/ 753527513 h 344"/>
              <a:gd name="T44" fmla="*/ 1397500446 w 580"/>
              <a:gd name="T45" fmla="*/ 725805000 h 344"/>
              <a:gd name="T46" fmla="*/ 1459545113 w 580"/>
              <a:gd name="T47" fmla="*/ 690522813 h 344"/>
              <a:gd name="T48" fmla="*/ 1512727239 w 580"/>
              <a:gd name="T49" fmla="*/ 647680950 h 344"/>
              <a:gd name="T50" fmla="*/ 1562954611 w 580"/>
              <a:gd name="T51" fmla="*/ 612397175 h 344"/>
              <a:gd name="T52" fmla="*/ 1604317723 w 580"/>
              <a:gd name="T53" fmla="*/ 572074675 h 344"/>
              <a:gd name="T54" fmla="*/ 1630908786 w 580"/>
              <a:gd name="T55" fmla="*/ 529232813 h 344"/>
              <a:gd name="T56" fmla="*/ 1657499849 w 580"/>
              <a:gd name="T57" fmla="*/ 488910313 h 344"/>
              <a:gd name="T58" fmla="*/ 1672273617 w 580"/>
              <a:gd name="T59" fmla="*/ 441026550 h 344"/>
              <a:gd name="T60" fmla="*/ 1678181405 w 580"/>
              <a:gd name="T61" fmla="*/ 400705638 h 344"/>
              <a:gd name="T62" fmla="*/ 1707727221 w 580"/>
              <a:gd name="T63" fmla="*/ 22682200 h 344"/>
              <a:gd name="T64" fmla="*/ 1698864680 w 580"/>
              <a:gd name="T65" fmla="*/ 65524063 h 344"/>
              <a:gd name="T66" fmla="*/ 1678181405 w 580"/>
              <a:gd name="T67" fmla="*/ 105846563 h 344"/>
              <a:gd name="T68" fmla="*/ 1645682554 w 580"/>
              <a:gd name="T69" fmla="*/ 153728738 h 344"/>
              <a:gd name="T70" fmla="*/ 1610227230 w 580"/>
              <a:gd name="T71" fmla="*/ 194052825 h 344"/>
              <a:gd name="T72" fmla="*/ 1568864119 w 580"/>
              <a:gd name="T73" fmla="*/ 236894688 h 344"/>
              <a:gd name="T74" fmla="*/ 1512727239 w 580"/>
              <a:gd name="T75" fmla="*/ 272176875 h 344"/>
              <a:gd name="T76" fmla="*/ 1450682572 w 580"/>
              <a:gd name="T77" fmla="*/ 312499375 h 344"/>
              <a:gd name="T78" fmla="*/ 1382726678 w 580"/>
              <a:gd name="T79" fmla="*/ 347781563 h 344"/>
              <a:gd name="T80" fmla="*/ 1314772503 w 580"/>
              <a:gd name="T81" fmla="*/ 378023438 h 344"/>
              <a:gd name="T82" fmla="*/ 1232046280 w 580"/>
              <a:gd name="T83" fmla="*/ 405745950 h 344"/>
              <a:gd name="T84" fmla="*/ 1149318338 w 580"/>
              <a:gd name="T85" fmla="*/ 430947513 h 344"/>
              <a:gd name="T86" fmla="*/ 1060682607 w 580"/>
              <a:gd name="T87" fmla="*/ 453628125 h 344"/>
              <a:gd name="T88" fmla="*/ 969090404 w 580"/>
              <a:gd name="T89" fmla="*/ 466228113 h 344"/>
              <a:gd name="T90" fmla="*/ 880454674 w 580"/>
              <a:gd name="T91" fmla="*/ 476308738 h 344"/>
              <a:gd name="T92" fmla="*/ 791818943 w 580"/>
              <a:gd name="T93" fmla="*/ 483870000 h 344"/>
              <a:gd name="T94" fmla="*/ 700226740 w 580"/>
              <a:gd name="T95" fmla="*/ 483870000 h 344"/>
              <a:gd name="T96" fmla="*/ 617500517 w 580"/>
              <a:gd name="T97" fmla="*/ 483870000 h 344"/>
              <a:gd name="T98" fmla="*/ 534772574 w 580"/>
              <a:gd name="T99" fmla="*/ 476308738 h 344"/>
              <a:gd name="T100" fmla="*/ 460908893 w 580"/>
              <a:gd name="T101" fmla="*/ 466228113 h 344"/>
              <a:gd name="T102" fmla="*/ 389999964 w 580"/>
              <a:gd name="T103" fmla="*/ 448587813 h 344"/>
              <a:gd name="T104" fmla="*/ 322045790 w 580"/>
              <a:gd name="T105" fmla="*/ 430947513 h 344"/>
              <a:gd name="T106" fmla="*/ 254091615 w 580"/>
              <a:gd name="T107" fmla="*/ 405745950 h 344"/>
              <a:gd name="T108" fmla="*/ 197954736 w 580"/>
              <a:gd name="T109" fmla="*/ 383063750 h 344"/>
              <a:gd name="T110" fmla="*/ 150682117 w 580"/>
              <a:gd name="T111" fmla="*/ 352821875 h 344"/>
              <a:gd name="T112" fmla="*/ 100454745 w 580"/>
              <a:gd name="T113" fmla="*/ 317539688 h 344"/>
              <a:gd name="T114" fmla="*/ 67954175 w 580"/>
              <a:gd name="T115" fmla="*/ 282257500 h 344"/>
              <a:gd name="T116" fmla="*/ 32500570 w 580"/>
              <a:gd name="T117" fmla="*/ 246975313 h 344"/>
              <a:gd name="T118" fmla="*/ 11819014 w 580"/>
              <a:gd name="T119" fmla="*/ 206652813 h 344"/>
              <a:gd name="T120" fmla="*/ 5909507 w 580"/>
              <a:gd name="T121" fmla="*/ 166330313 h 34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80"/>
              <a:gd name="T184" fmla="*/ 0 h 344"/>
              <a:gd name="T185" fmla="*/ 580 w 580"/>
              <a:gd name="T186" fmla="*/ 344 h 34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80" h="344">
                <a:moveTo>
                  <a:pt x="0" y="58"/>
                </a:moveTo>
                <a:lnTo>
                  <a:pt x="14" y="206"/>
                </a:lnTo>
                <a:lnTo>
                  <a:pt x="16" y="213"/>
                </a:lnTo>
                <a:lnTo>
                  <a:pt x="16" y="220"/>
                </a:lnTo>
                <a:lnTo>
                  <a:pt x="18" y="229"/>
                </a:lnTo>
                <a:lnTo>
                  <a:pt x="23" y="236"/>
                </a:lnTo>
                <a:lnTo>
                  <a:pt x="25" y="245"/>
                </a:lnTo>
                <a:lnTo>
                  <a:pt x="30" y="253"/>
                </a:lnTo>
                <a:lnTo>
                  <a:pt x="34" y="260"/>
                </a:lnTo>
                <a:lnTo>
                  <a:pt x="41" y="267"/>
                </a:lnTo>
                <a:lnTo>
                  <a:pt x="48" y="274"/>
                </a:lnTo>
                <a:lnTo>
                  <a:pt x="55" y="281"/>
                </a:lnTo>
                <a:lnTo>
                  <a:pt x="62" y="288"/>
                </a:lnTo>
                <a:lnTo>
                  <a:pt x="69" y="292"/>
                </a:lnTo>
                <a:lnTo>
                  <a:pt x="79" y="299"/>
                </a:lnTo>
                <a:lnTo>
                  <a:pt x="88" y="304"/>
                </a:lnTo>
                <a:lnTo>
                  <a:pt x="97" y="311"/>
                </a:lnTo>
                <a:lnTo>
                  <a:pt x="107" y="316"/>
                </a:lnTo>
                <a:lnTo>
                  <a:pt x="118" y="320"/>
                </a:lnTo>
                <a:lnTo>
                  <a:pt x="128" y="323"/>
                </a:lnTo>
                <a:lnTo>
                  <a:pt x="139" y="327"/>
                </a:lnTo>
                <a:lnTo>
                  <a:pt x="151" y="330"/>
                </a:lnTo>
                <a:lnTo>
                  <a:pt x="165" y="334"/>
                </a:lnTo>
                <a:lnTo>
                  <a:pt x="177" y="337"/>
                </a:lnTo>
                <a:lnTo>
                  <a:pt x="188" y="339"/>
                </a:lnTo>
                <a:lnTo>
                  <a:pt x="202" y="341"/>
                </a:lnTo>
                <a:lnTo>
                  <a:pt x="216" y="341"/>
                </a:lnTo>
                <a:lnTo>
                  <a:pt x="228" y="344"/>
                </a:lnTo>
                <a:lnTo>
                  <a:pt x="242" y="344"/>
                </a:lnTo>
                <a:lnTo>
                  <a:pt x="256" y="344"/>
                </a:lnTo>
                <a:lnTo>
                  <a:pt x="270" y="344"/>
                </a:lnTo>
                <a:lnTo>
                  <a:pt x="284" y="344"/>
                </a:lnTo>
                <a:lnTo>
                  <a:pt x="298" y="341"/>
                </a:lnTo>
                <a:lnTo>
                  <a:pt x="314" y="341"/>
                </a:lnTo>
                <a:lnTo>
                  <a:pt x="328" y="339"/>
                </a:lnTo>
                <a:lnTo>
                  <a:pt x="342" y="337"/>
                </a:lnTo>
                <a:lnTo>
                  <a:pt x="356" y="332"/>
                </a:lnTo>
                <a:lnTo>
                  <a:pt x="370" y="330"/>
                </a:lnTo>
                <a:lnTo>
                  <a:pt x="387" y="325"/>
                </a:lnTo>
                <a:lnTo>
                  <a:pt x="401" y="320"/>
                </a:lnTo>
                <a:lnTo>
                  <a:pt x="412" y="316"/>
                </a:lnTo>
                <a:lnTo>
                  <a:pt x="426" y="311"/>
                </a:lnTo>
                <a:lnTo>
                  <a:pt x="438" y="306"/>
                </a:lnTo>
                <a:lnTo>
                  <a:pt x="452" y="299"/>
                </a:lnTo>
                <a:lnTo>
                  <a:pt x="464" y="292"/>
                </a:lnTo>
                <a:lnTo>
                  <a:pt x="473" y="288"/>
                </a:lnTo>
                <a:lnTo>
                  <a:pt x="485" y="281"/>
                </a:lnTo>
                <a:lnTo>
                  <a:pt x="494" y="274"/>
                </a:lnTo>
                <a:lnTo>
                  <a:pt x="503" y="267"/>
                </a:lnTo>
                <a:lnTo>
                  <a:pt x="512" y="257"/>
                </a:lnTo>
                <a:lnTo>
                  <a:pt x="522" y="250"/>
                </a:lnTo>
                <a:lnTo>
                  <a:pt x="529" y="243"/>
                </a:lnTo>
                <a:lnTo>
                  <a:pt x="536" y="234"/>
                </a:lnTo>
                <a:lnTo>
                  <a:pt x="543" y="227"/>
                </a:lnTo>
                <a:lnTo>
                  <a:pt x="547" y="217"/>
                </a:lnTo>
                <a:lnTo>
                  <a:pt x="552" y="210"/>
                </a:lnTo>
                <a:lnTo>
                  <a:pt x="557" y="201"/>
                </a:lnTo>
                <a:lnTo>
                  <a:pt x="561" y="194"/>
                </a:lnTo>
                <a:lnTo>
                  <a:pt x="564" y="185"/>
                </a:lnTo>
                <a:lnTo>
                  <a:pt x="566" y="175"/>
                </a:lnTo>
                <a:lnTo>
                  <a:pt x="568" y="168"/>
                </a:lnTo>
                <a:lnTo>
                  <a:pt x="568" y="159"/>
                </a:lnTo>
                <a:lnTo>
                  <a:pt x="580" y="0"/>
                </a:lnTo>
                <a:lnTo>
                  <a:pt x="578" y="9"/>
                </a:lnTo>
                <a:lnTo>
                  <a:pt x="578" y="16"/>
                </a:lnTo>
                <a:lnTo>
                  <a:pt x="575" y="26"/>
                </a:lnTo>
                <a:lnTo>
                  <a:pt x="571" y="35"/>
                </a:lnTo>
                <a:lnTo>
                  <a:pt x="568" y="42"/>
                </a:lnTo>
                <a:lnTo>
                  <a:pt x="564" y="51"/>
                </a:lnTo>
                <a:lnTo>
                  <a:pt x="557" y="61"/>
                </a:lnTo>
                <a:lnTo>
                  <a:pt x="552" y="68"/>
                </a:lnTo>
                <a:lnTo>
                  <a:pt x="545" y="77"/>
                </a:lnTo>
                <a:lnTo>
                  <a:pt x="538" y="84"/>
                </a:lnTo>
                <a:lnTo>
                  <a:pt x="531" y="94"/>
                </a:lnTo>
                <a:lnTo>
                  <a:pt x="522" y="101"/>
                </a:lnTo>
                <a:lnTo>
                  <a:pt x="512" y="108"/>
                </a:lnTo>
                <a:lnTo>
                  <a:pt x="503" y="117"/>
                </a:lnTo>
                <a:lnTo>
                  <a:pt x="491" y="124"/>
                </a:lnTo>
                <a:lnTo>
                  <a:pt x="480" y="131"/>
                </a:lnTo>
                <a:lnTo>
                  <a:pt x="468" y="138"/>
                </a:lnTo>
                <a:lnTo>
                  <a:pt x="457" y="143"/>
                </a:lnTo>
                <a:lnTo>
                  <a:pt x="445" y="150"/>
                </a:lnTo>
                <a:lnTo>
                  <a:pt x="431" y="154"/>
                </a:lnTo>
                <a:lnTo>
                  <a:pt x="417" y="161"/>
                </a:lnTo>
                <a:lnTo>
                  <a:pt x="403" y="166"/>
                </a:lnTo>
                <a:lnTo>
                  <a:pt x="389" y="171"/>
                </a:lnTo>
                <a:lnTo>
                  <a:pt x="373" y="175"/>
                </a:lnTo>
                <a:lnTo>
                  <a:pt x="359" y="180"/>
                </a:lnTo>
                <a:lnTo>
                  <a:pt x="342" y="182"/>
                </a:lnTo>
                <a:lnTo>
                  <a:pt x="328" y="185"/>
                </a:lnTo>
                <a:lnTo>
                  <a:pt x="312" y="187"/>
                </a:lnTo>
                <a:lnTo>
                  <a:pt x="298" y="189"/>
                </a:lnTo>
                <a:lnTo>
                  <a:pt x="282" y="192"/>
                </a:lnTo>
                <a:lnTo>
                  <a:pt x="268" y="192"/>
                </a:lnTo>
                <a:lnTo>
                  <a:pt x="254" y="192"/>
                </a:lnTo>
                <a:lnTo>
                  <a:pt x="237" y="192"/>
                </a:lnTo>
                <a:lnTo>
                  <a:pt x="223" y="192"/>
                </a:lnTo>
                <a:lnTo>
                  <a:pt x="209" y="192"/>
                </a:lnTo>
                <a:lnTo>
                  <a:pt x="195" y="189"/>
                </a:lnTo>
                <a:lnTo>
                  <a:pt x="181" y="189"/>
                </a:lnTo>
                <a:lnTo>
                  <a:pt x="170" y="187"/>
                </a:lnTo>
                <a:lnTo>
                  <a:pt x="156" y="185"/>
                </a:lnTo>
                <a:lnTo>
                  <a:pt x="144" y="180"/>
                </a:lnTo>
                <a:lnTo>
                  <a:pt x="132" y="178"/>
                </a:lnTo>
                <a:lnTo>
                  <a:pt x="118" y="173"/>
                </a:lnTo>
                <a:lnTo>
                  <a:pt x="109" y="171"/>
                </a:lnTo>
                <a:lnTo>
                  <a:pt x="97" y="166"/>
                </a:lnTo>
                <a:lnTo>
                  <a:pt x="86" y="161"/>
                </a:lnTo>
                <a:lnTo>
                  <a:pt x="76" y="157"/>
                </a:lnTo>
                <a:lnTo>
                  <a:pt x="67" y="152"/>
                </a:lnTo>
                <a:lnTo>
                  <a:pt x="58" y="145"/>
                </a:lnTo>
                <a:lnTo>
                  <a:pt x="51" y="140"/>
                </a:lnTo>
                <a:lnTo>
                  <a:pt x="41" y="133"/>
                </a:lnTo>
                <a:lnTo>
                  <a:pt x="34" y="126"/>
                </a:lnTo>
                <a:lnTo>
                  <a:pt x="28" y="119"/>
                </a:lnTo>
                <a:lnTo>
                  <a:pt x="23" y="112"/>
                </a:lnTo>
                <a:lnTo>
                  <a:pt x="16" y="105"/>
                </a:lnTo>
                <a:lnTo>
                  <a:pt x="11" y="98"/>
                </a:lnTo>
                <a:lnTo>
                  <a:pt x="9" y="89"/>
                </a:lnTo>
                <a:lnTo>
                  <a:pt x="4" y="82"/>
                </a:lnTo>
                <a:lnTo>
                  <a:pt x="2" y="75"/>
                </a:lnTo>
                <a:lnTo>
                  <a:pt x="2" y="66"/>
                </a:lnTo>
                <a:lnTo>
                  <a:pt x="0" y="58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04" name="Freeform 72"/>
          <p:cNvSpPr>
            <a:spLocks/>
          </p:cNvSpPr>
          <p:nvPr/>
        </p:nvSpPr>
        <p:spPr bwMode="auto">
          <a:xfrm>
            <a:off x="6262304" y="1258473"/>
            <a:ext cx="747713" cy="407194"/>
          </a:xfrm>
          <a:custGeom>
            <a:avLst/>
            <a:gdLst>
              <a:gd name="T0" fmla="*/ 466818400 w 580"/>
              <a:gd name="T1" fmla="*/ 83165950 h 342"/>
              <a:gd name="T2" fmla="*/ 363408902 w 580"/>
              <a:gd name="T3" fmla="*/ 118446550 h 342"/>
              <a:gd name="T4" fmla="*/ 274773171 w 580"/>
              <a:gd name="T5" fmla="*/ 166330313 h 342"/>
              <a:gd name="T6" fmla="*/ 192045229 w 580"/>
              <a:gd name="T7" fmla="*/ 214214075 h 342"/>
              <a:gd name="T8" fmla="*/ 121136301 w 580"/>
              <a:gd name="T9" fmla="*/ 267136563 h 342"/>
              <a:gd name="T10" fmla="*/ 73863682 w 580"/>
              <a:gd name="T11" fmla="*/ 325100950 h 342"/>
              <a:gd name="T12" fmla="*/ 32500570 w 580"/>
              <a:gd name="T13" fmla="*/ 383063750 h 342"/>
              <a:gd name="T14" fmla="*/ 5909507 w 580"/>
              <a:gd name="T15" fmla="*/ 443547500 h 342"/>
              <a:gd name="T16" fmla="*/ 0 w 580"/>
              <a:gd name="T17" fmla="*/ 501510300 h 342"/>
              <a:gd name="T18" fmla="*/ 5909507 w 580"/>
              <a:gd name="T19" fmla="*/ 567034363 h 342"/>
              <a:gd name="T20" fmla="*/ 32500570 w 580"/>
              <a:gd name="T21" fmla="*/ 624998750 h 342"/>
              <a:gd name="T22" fmla="*/ 82727942 w 580"/>
              <a:gd name="T23" fmla="*/ 677922825 h 342"/>
              <a:gd name="T24" fmla="*/ 150682117 w 580"/>
              <a:gd name="T25" fmla="*/ 730845313 h 342"/>
              <a:gd name="T26" fmla="*/ 224545799 w 580"/>
              <a:gd name="T27" fmla="*/ 773688763 h 342"/>
              <a:gd name="T28" fmla="*/ 322045790 w 580"/>
              <a:gd name="T29" fmla="*/ 808970950 h 342"/>
              <a:gd name="T30" fmla="*/ 425455288 w 580"/>
              <a:gd name="T31" fmla="*/ 831651563 h 342"/>
              <a:gd name="T32" fmla="*/ 534772574 w 580"/>
              <a:gd name="T33" fmla="*/ 854333763 h 342"/>
              <a:gd name="T34" fmla="*/ 658863628 w 580"/>
              <a:gd name="T35" fmla="*/ 861893438 h 342"/>
              <a:gd name="T36" fmla="*/ 791818943 w 580"/>
              <a:gd name="T37" fmla="*/ 861893438 h 342"/>
              <a:gd name="T38" fmla="*/ 921817785 w 580"/>
              <a:gd name="T39" fmla="*/ 849293450 h 342"/>
              <a:gd name="T40" fmla="*/ 1060682607 w 580"/>
              <a:gd name="T41" fmla="*/ 831651563 h 342"/>
              <a:gd name="T42" fmla="*/ 1190681449 w 580"/>
              <a:gd name="T43" fmla="*/ 796369375 h 342"/>
              <a:gd name="T44" fmla="*/ 1314772503 w 580"/>
              <a:gd name="T45" fmla="*/ 756046875 h 342"/>
              <a:gd name="T46" fmla="*/ 1418182002 w 580"/>
              <a:gd name="T47" fmla="*/ 708164700 h 342"/>
              <a:gd name="T48" fmla="*/ 1512727239 w 580"/>
              <a:gd name="T49" fmla="*/ 650200313 h 342"/>
              <a:gd name="T50" fmla="*/ 1589545674 w 580"/>
              <a:gd name="T51" fmla="*/ 589716563 h 342"/>
              <a:gd name="T52" fmla="*/ 1645682554 w 580"/>
              <a:gd name="T53" fmla="*/ 531752175 h 342"/>
              <a:gd name="T54" fmla="*/ 1687045666 w 580"/>
              <a:gd name="T55" fmla="*/ 466228113 h 342"/>
              <a:gd name="T56" fmla="*/ 1707727221 w 580"/>
              <a:gd name="T57" fmla="*/ 400705638 h 342"/>
              <a:gd name="T58" fmla="*/ 1713636728 w 580"/>
              <a:gd name="T59" fmla="*/ 337700938 h 342"/>
              <a:gd name="T60" fmla="*/ 1692955173 w 580"/>
              <a:gd name="T61" fmla="*/ 272176875 h 342"/>
              <a:gd name="T62" fmla="*/ 1657499849 w 580"/>
              <a:gd name="T63" fmla="*/ 214214075 h 342"/>
              <a:gd name="T64" fmla="*/ 1595455181 w 580"/>
              <a:gd name="T65" fmla="*/ 161290000 h 342"/>
              <a:gd name="T66" fmla="*/ 1527501007 w 580"/>
              <a:gd name="T67" fmla="*/ 113406238 h 342"/>
              <a:gd name="T68" fmla="*/ 1444773064 w 580"/>
              <a:gd name="T69" fmla="*/ 73083738 h 342"/>
              <a:gd name="T70" fmla="*/ 1350227827 w 580"/>
              <a:gd name="T71" fmla="*/ 42843450 h 342"/>
              <a:gd name="T72" fmla="*/ 1246818329 w 580"/>
              <a:gd name="T73" fmla="*/ 17640300 h 342"/>
              <a:gd name="T74" fmla="*/ 1134546289 w 580"/>
              <a:gd name="T75" fmla="*/ 7559675 h 342"/>
              <a:gd name="T76" fmla="*/ 1019317776 w 580"/>
              <a:gd name="T77" fmla="*/ 0 h 342"/>
              <a:gd name="T78" fmla="*/ 901136229 w 580"/>
              <a:gd name="T79" fmla="*/ 0 h 342"/>
              <a:gd name="T80" fmla="*/ 782954683 w 580"/>
              <a:gd name="T81" fmla="*/ 12601575 h 342"/>
              <a:gd name="T82" fmla="*/ 658863628 w 580"/>
              <a:gd name="T83" fmla="*/ 30241875 h 342"/>
              <a:gd name="T84" fmla="*/ 543636835 w 580"/>
              <a:gd name="T85" fmla="*/ 60483750 h 34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80"/>
              <a:gd name="T130" fmla="*/ 0 h 342"/>
              <a:gd name="T131" fmla="*/ 580 w 580"/>
              <a:gd name="T132" fmla="*/ 342 h 34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80" h="342">
                <a:moveTo>
                  <a:pt x="184" y="24"/>
                </a:moveTo>
                <a:lnTo>
                  <a:pt x="172" y="29"/>
                </a:lnTo>
                <a:lnTo>
                  <a:pt x="158" y="33"/>
                </a:lnTo>
                <a:lnTo>
                  <a:pt x="146" y="38"/>
                </a:lnTo>
                <a:lnTo>
                  <a:pt x="135" y="43"/>
                </a:lnTo>
                <a:lnTo>
                  <a:pt x="123" y="47"/>
                </a:lnTo>
                <a:lnTo>
                  <a:pt x="114" y="54"/>
                </a:lnTo>
                <a:lnTo>
                  <a:pt x="102" y="59"/>
                </a:lnTo>
                <a:lnTo>
                  <a:pt x="93" y="66"/>
                </a:lnTo>
                <a:lnTo>
                  <a:pt x="83" y="73"/>
                </a:lnTo>
                <a:lnTo>
                  <a:pt x="74" y="78"/>
                </a:lnTo>
                <a:lnTo>
                  <a:pt x="65" y="85"/>
                </a:lnTo>
                <a:lnTo>
                  <a:pt x="58" y="92"/>
                </a:lnTo>
                <a:lnTo>
                  <a:pt x="48" y="99"/>
                </a:lnTo>
                <a:lnTo>
                  <a:pt x="41" y="106"/>
                </a:lnTo>
                <a:lnTo>
                  <a:pt x="37" y="113"/>
                </a:lnTo>
                <a:lnTo>
                  <a:pt x="30" y="122"/>
                </a:lnTo>
                <a:lnTo>
                  <a:pt x="25" y="129"/>
                </a:lnTo>
                <a:lnTo>
                  <a:pt x="18" y="136"/>
                </a:lnTo>
                <a:lnTo>
                  <a:pt x="14" y="143"/>
                </a:lnTo>
                <a:lnTo>
                  <a:pt x="11" y="152"/>
                </a:lnTo>
                <a:lnTo>
                  <a:pt x="7" y="159"/>
                </a:lnTo>
                <a:lnTo>
                  <a:pt x="4" y="166"/>
                </a:lnTo>
                <a:lnTo>
                  <a:pt x="2" y="176"/>
                </a:lnTo>
                <a:lnTo>
                  <a:pt x="0" y="183"/>
                </a:lnTo>
                <a:lnTo>
                  <a:pt x="0" y="192"/>
                </a:lnTo>
                <a:lnTo>
                  <a:pt x="0" y="199"/>
                </a:lnTo>
                <a:lnTo>
                  <a:pt x="0" y="208"/>
                </a:lnTo>
                <a:lnTo>
                  <a:pt x="2" y="216"/>
                </a:lnTo>
                <a:lnTo>
                  <a:pt x="2" y="225"/>
                </a:lnTo>
                <a:lnTo>
                  <a:pt x="4" y="232"/>
                </a:lnTo>
                <a:lnTo>
                  <a:pt x="9" y="239"/>
                </a:lnTo>
                <a:lnTo>
                  <a:pt x="11" y="248"/>
                </a:lnTo>
                <a:lnTo>
                  <a:pt x="16" y="255"/>
                </a:lnTo>
                <a:lnTo>
                  <a:pt x="23" y="262"/>
                </a:lnTo>
                <a:lnTo>
                  <a:pt x="28" y="269"/>
                </a:lnTo>
                <a:lnTo>
                  <a:pt x="34" y="276"/>
                </a:lnTo>
                <a:lnTo>
                  <a:pt x="41" y="283"/>
                </a:lnTo>
                <a:lnTo>
                  <a:pt x="51" y="290"/>
                </a:lnTo>
                <a:lnTo>
                  <a:pt x="58" y="295"/>
                </a:lnTo>
                <a:lnTo>
                  <a:pt x="67" y="302"/>
                </a:lnTo>
                <a:lnTo>
                  <a:pt x="76" y="307"/>
                </a:lnTo>
                <a:lnTo>
                  <a:pt x="86" y="311"/>
                </a:lnTo>
                <a:lnTo>
                  <a:pt x="97" y="316"/>
                </a:lnTo>
                <a:lnTo>
                  <a:pt x="109" y="321"/>
                </a:lnTo>
                <a:lnTo>
                  <a:pt x="118" y="323"/>
                </a:lnTo>
                <a:lnTo>
                  <a:pt x="132" y="328"/>
                </a:lnTo>
                <a:lnTo>
                  <a:pt x="144" y="330"/>
                </a:lnTo>
                <a:lnTo>
                  <a:pt x="156" y="335"/>
                </a:lnTo>
                <a:lnTo>
                  <a:pt x="170" y="337"/>
                </a:lnTo>
                <a:lnTo>
                  <a:pt x="181" y="339"/>
                </a:lnTo>
                <a:lnTo>
                  <a:pt x="195" y="339"/>
                </a:lnTo>
                <a:lnTo>
                  <a:pt x="209" y="342"/>
                </a:lnTo>
                <a:lnTo>
                  <a:pt x="223" y="342"/>
                </a:lnTo>
                <a:lnTo>
                  <a:pt x="237" y="342"/>
                </a:lnTo>
                <a:lnTo>
                  <a:pt x="254" y="342"/>
                </a:lnTo>
                <a:lnTo>
                  <a:pt x="268" y="342"/>
                </a:lnTo>
                <a:lnTo>
                  <a:pt x="282" y="342"/>
                </a:lnTo>
                <a:lnTo>
                  <a:pt x="298" y="339"/>
                </a:lnTo>
                <a:lnTo>
                  <a:pt x="312" y="337"/>
                </a:lnTo>
                <a:lnTo>
                  <a:pt x="328" y="335"/>
                </a:lnTo>
                <a:lnTo>
                  <a:pt x="342" y="332"/>
                </a:lnTo>
                <a:lnTo>
                  <a:pt x="359" y="330"/>
                </a:lnTo>
                <a:lnTo>
                  <a:pt x="373" y="325"/>
                </a:lnTo>
                <a:lnTo>
                  <a:pt x="389" y="321"/>
                </a:lnTo>
                <a:lnTo>
                  <a:pt x="403" y="316"/>
                </a:lnTo>
                <a:lnTo>
                  <a:pt x="417" y="311"/>
                </a:lnTo>
                <a:lnTo>
                  <a:pt x="431" y="304"/>
                </a:lnTo>
                <a:lnTo>
                  <a:pt x="445" y="300"/>
                </a:lnTo>
                <a:lnTo>
                  <a:pt x="457" y="293"/>
                </a:lnTo>
                <a:lnTo>
                  <a:pt x="468" y="288"/>
                </a:lnTo>
                <a:lnTo>
                  <a:pt x="480" y="281"/>
                </a:lnTo>
                <a:lnTo>
                  <a:pt x="491" y="274"/>
                </a:lnTo>
                <a:lnTo>
                  <a:pt x="503" y="267"/>
                </a:lnTo>
                <a:lnTo>
                  <a:pt x="512" y="258"/>
                </a:lnTo>
                <a:lnTo>
                  <a:pt x="522" y="251"/>
                </a:lnTo>
                <a:lnTo>
                  <a:pt x="531" y="244"/>
                </a:lnTo>
                <a:lnTo>
                  <a:pt x="538" y="234"/>
                </a:lnTo>
                <a:lnTo>
                  <a:pt x="545" y="227"/>
                </a:lnTo>
                <a:lnTo>
                  <a:pt x="552" y="218"/>
                </a:lnTo>
                <a:lnTo>
                  <a:pt x="557" y="211"/>
                </a:lnTo>
                <a:lnTo>
                  <a:pt x="564" y="201"/>
                </a:lnTo>
                <a:lnTo>
                  <a:pt x="568" y="192"/>
                </a:lnTo>
                <a:lnTo>
                  <a:pt x="571" y="185"/>
                </a:lnTo>
                <a:lnTo>
                  <a:pt x="575" y="176"/>
                </a:lnTo>
                <a:lnTo>
                  <a:pt x="578" y="166"/>
                </a:lnTo>
                <a:lnTo>
                  <a:pt x="578" y="159"/>
                </a:lnTo>
                <a:lnTo>
                  <a:pt x="580" y="150"/>
                </a:lnTo>
                <a:lnTo>
                  <a:pt x="580" y="141"/>
                </a:lnTo>
                <a:lnTo>
                  <a:pt x="580" y="134"/>
                </a:lnTo>
                <a:lnTo>
                  <a:pt x="578" y="124"/>
                </a:lnTo>
                <a:lnTo>
                  <a:pt x="575" y="117"/>
                </a:lnTo>
                <a:lnTo>
                  <a:pt x="573" y="108"/>
                </a:lnTo>
                <a:lnTo>
                  <a:pt x="571" y="101"/>
                </a:lnTo>
                <a:lnTo>
                  <a:pt x="566" y="92"/>
                </a:lnTo>
                <a:lnTo>
                  <a:pt x="561" y="85"/>
                </a:lnTo>
                <a:lnTo>
                  <a:pt x="554" y="78"/>
                </a:lnTo>
                <a:lnTo>
                  <a:pt x="547" y="71"/>
                </a:lnTo>
                <a:lnTo>
                  <a:pt x="540" y="64"/>
                </a:lnTo>
                <a:lnTo>
                  <a:pt x="533" y="57"/>
                </a:lnTo>
                <a:lnTo>
                  <a:pt x="526" y="50"/>
                </a:lnTo>
                <a:lnTo>
                  <a:pt x="517" y="45"/>
                </a:lnTo>
                <a:lnTo>
                  <a:pt x="508" y="38"/>
                </a:lnTo>
                <a:lnTo>
                  <a:pt x="498" y="33"/>
                </a:lnTo>
                <a:lnTo>
                  <a:pt x="489" y="29"/>
                </a:lnTo>
                <a:lnTo>
                  <a:pt x="478" y="24"/>
                </a:lnTo>
                <a:lnTo>
                  <a:pt x="468" y="21"/>
                </a:lnTo>
                <a:lnTo>
                  <a:pt x="457" y="17"/>
                </a:lnTo>
                <a:lnTo>
                  <a:pt x="445" y="14"/>
                </a:lnTo>
                <a:lnTo>
                  <a:pt x="433" y="10"/>
                </a:lnTo>
                <a:lnTo>
                  <a:pt x="422" y="7"/>
                </a:lnTo>
                <a:lnTo>
                  <a:pt x="410" y="5"/>
                </a:lnTo>
                <a:lnTo>
                  <a:pt x="396" y="5"/>
                </a:lnTo>
                <a:lnTo>
                  <a:pt x="384" y="3"/>
                </a:lnTo>
                <a:lnTo>
                  <a:pt x="370" y="0"/>
                </a:lnTo>
                <a:lnTo>
                  <a:pt x="359" y="0"/>
                </a:lnTo>
                <a:lnTo>
                  <a:pt x="345" y="0"/>
                </a:lnTo>
                <a:lnTo>
                  <a:pt x="333" y="0"/>
                </a:lnTo>
                <a:lnTo>
                  <a:pt x="319" y="0"/>
                </a:lnTo>
                <a:lnTo>
                  <a:pt x="305" y="0"/>
                </a:lnTo>
                <a:lnTo>
                  <a:pt x="291" y="3"/>
                </a:lnTo>
                <a:lnTo>
                  <a:pt x="279" y="3"/>
                </a:lnTo>
                <a:lnTo>
                  <a:pt x="265" y="5"/>
                </a:lnTo>
                <a:lnTo>
                  <a:pt x="251" y="7"/>
                </a:lnTo>
                <a:lnTo>
                  <a:pt x="237" y="10"/>
                </a:lnTo>
                <a:lnTo>
                  <a:pt x="223" y="12"/>
                </a:lnTo>
                <a:lnTo>
                  <a:pt x="212" y="17"/>
                </a:lnTo>
                <a:lnTo>
                  <a:pt x="198" y="19"/>
                </a:lnTo>
                <a:lnTo>
                  <a:pt x="184" y="2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05" name="Freeform 73"/>
          <p:cNvSpPr>
            <a:spLocks/>
          </p:cNvSpPr>
          <p:nvPr/>
        </p:nvSpPr>
        <p:spPr bwMode="auto">
          <a:xfrm>
            <a:off x="6312310" y="1565653"/>
            <a:ext cx="51197" cy="41672"/>
          </a:xfrm>
          <a:custGeom>
            <a:avLst/>
            <a:gdLst>
              <a:gd name="T0" fmla="*/ 116492516 w 40"/>
              <a:gd name="T1" fmla="*/ 40322137 h 35"/>
              <a:gd name="T2" fmla="*/ 107754980 w 40"/>
              <a:gd name="T3" fmla="*/ 35281870 h 35"/>
              <a:gd name="T4" fmla="*/ 107754980 w 40"/>
              <a:gd name="T5" fmla="*/ 27720676 h 35"/>
              <a:gd name="T6" fmla="*/ 101930525 w 40"/>
              <a:gd name="T7" fmla="*/ 17640141 h 35"/>
              <a:gd name="T8" fmla="*/ 96106070 w 40"/>
              <a:gd name="T9" fmla="*/ 10080534 h 35"/>
              <a:gd name="T10" fmla="*/ 87368534 w 40"/>
              <a:gd name="T11" fmla="*/ 5040267 h 35"/>
              <a:gd name="T12" fmla="*/ 75719624 w 40"/>
              <a:gd name="T13" fmla="*/ 5040267 h 35"/>
              <a:gd name="T14" fmla="*/ 66983794 w 40"/>
              <a:gd name="T15" fmla="*/ 0 h 35"/>
              <a:gd name="T16" fmla="*/ 55333177 w 40"/>
              <a:gd name="T17" fmla="*/ 0 h 35"/>
              <a:gd name="T18" fmla="*/ 46597348 w 40"/>
              <a:gd name="T19" fmla="*/ 0 h 35"/>
              <a:gd name="T20" fmla="*/ 34948437 w 40"/>
              <a:gd name="T21" fmla="*/ 5040267 h 35"/>
              <a:gd name="T22" fmla="*/ 26210901 w 40"/>
              <a:gd name="T23" fmla="*/ 5040267 h 35"/>
              <a:gd name="T24" fmla="*/ 14561991 w 40"/>
              <a:gd name="T25" fmla="*/ 10080534 h 35"/>
              <a:gd name="T26" fmla="*/ 5824455 w 40"/>
              <a:gd name="T27" fmla="*/ 22680408 h 35"/>
              <a:gd name="T28" fmla="*/ 5824455 w 40"/>
              <a:gd name="T29" fmla="*/ 27720676 h 35"/>
              <a:gd name="T30" fmla="*/ 0 w 40"/>
              <a:gd name="T31" fmla="*/ 35281870 h 35"/>
              <a:gd name="T32" fmla="*/ 0 w 40"/>
              <a:gd name="T33" fmla="*/ 45362404 h 35"/>
              <a:gd name="T34" fmla="*/ 0 w 40"/>
              <a:gd name="T35" fmla="*/ 52922011 h 35"/>
              <a:gd name="T36" fmla="*/ 5824455 w 40"/>
              <a:gd name="T37" fmla="*/ 63002546 h 35"/>
              <a:gd name="T38" fmla="*/ 14561991 w 40"/>
              <a:gd name="T39" fmla="*/ 70563740 h 35"/>
              <a:gd name="T40" fmla="*/ 20386446 w 40"/>
              <a:gd name="T41" fmla="*/ 75604007 h 35"/>
              <a:gd name="T42" fmla="*/ 26210901 w 40"/>
              <a:gd name="T43" fmla="*/ 80644274 h 35"/>
              <a:gd name="T44" fmla="*/ 34948437 w 40"/>
              <a:gd name="T45" fmla="*/ 88203881 h 35"/>
              <a:gd name="T46" fmla="*/ 46597348 w 40"/>
              <a:gd name="T47" fmla="*/ 88203881 h 35"/>
              <a:gd name="T48" fmla="*/ 61159339 w 40"/>
              <a:gd name="T49" fmla="*/ 88203881 h 35"/>
              <a:gd name="T50" fmla="*/ 66983794 w 40"/>
              <a:gd name="T51" fmla="*/ 88203881 h 35"/>
              <a:gd name="T52" fmla="*/ 81544079 w 40"/>
              <a:gd name="T53" fmla="*/ 80644274 h 35"/>
              <a:gd name="T54" fmla="*/ 87368534 w 40"/>
              <a:gd name="T55" fmla="*/ 80644274 h 35"/>
              <a:gd name="T56" fmla="*/ 96106070 w 40"/>
              <a:gd name="T57" fmla="*/ 75604007 h 35"/>
              <a:gd name="T58" fmla="*/ 101930525 w 40"/>
              <a:gd name="T59" fmla="*/ 70563740 h 35"/>
              <a:gd name="T60" fmla="*/ 107754980 w 40"/>
              <a:gd name="T61" fmla="*/ 57962278 h 35"/>
              <a:gd name="T62" fmla="*/ 107754980 w 40"/>
              <a:gd name="T63" fmla="*/ 52922011 h 35"/>
              <a:gd name="T64" fmla="*/ 116492516 w 40"/>
              <a:gd name="T65" fmla="*/ 40322137 h 3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0"/>
              <a:gd name="T100" fmla="*/ 0 h 35"/>
              <a:gd name="T101" fmla="*/ 40 w 40"/>
              <a:gd name="T102" fmla="*/ 35 h 3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0" h="35">
                <a:moveTo>
                  <a:pt x="40" y="16"/>
                </a:moveTo>
                <a:lnTo>
                  <a:pt x="37" y="14"/>
                </a:lnTo>
                <a:lnTo>
                  <a:pt x="37" y="11"/>
                </a:lnTo>
                <a:lnTo>
                  <a:pt x="35" y="7"/>
                </a:lnTo>
                <a:lnTo>
                  <a:pt x="33" y="4"/>
                </a:lnTo>
                <a:lnTo>
                  <a:pt x="30" y="2"/>
                </a:lnTo>
                <a:lnTo>
                  <a:pt x="26" y="2"/>
                </a:lnTo>
                <a:lnTo>
                  <a:pt x="23" y="0"/>
                </a:lnTo>
                <a:lnTo>
                  <a:pt x="19" y="0"/>
                </a:lnTo>
                <a:lnTo>
                  <a:pt x="16" y="0"/>
                </a:lnTo>
                <a:lnTo>
                  <a:pt x="12" y="2"/>
                </a:lnTo>
                <a:lnTo>
                  <a:pt x="9" y="2"/>
                </a:lnTo>
                <a:lnTo>
                  <a:pt x="5" y="4"/>
                </a:lnTo>
                <a:lnTo>
                  <a:pt x="2" y="9"/>
                </a:lnTo>
                <a:lnTo>
                  <a:pt x="2" y="11"/>
                </a:lnTo>
                <a:lnTo>
                  <a:pt x="0" y="14"/>
                </a:lnTo>
                <a:lnTo>
                  <a:pt x="0" y="18"/>
                </a:lnTo>
                <a:lnTo>
                  <a:pt x="0" y="21"/>
                </a:lnTo>
                <a:lnTo>
                  <a:pt x="2" y="25"/>
                </a:lnTo>
                <a:lnTo>
                  <a:pt x="5" y="28"/>
                </a:lnTo>
                <a:lnTo>
                  <a:pt x="7" y="30"/>
                </a:lnTo>
                <a:lnTo>
                  <a:pt x="9" y="32"/>
                </a:lnTo>
                <a:lnTo>
                  <a:pt x="12" y="35"/>
                </a:lnTo>
                <a:lnTo>
                  <a:pt x="16" y="35"/>
                </a:lnTo>
                <a:lnTo>
                  <a:pt x="21" y="35"/>
                </a:lnTo>
                <a:lnTo>
                  <a:pt x="23" y="35"/>
                </a:lnTo>
                <a:lnTo>
                  <a:pt x="28" y="32"/>
                </a:lnTo>
                <a:lnTo>
                  <a:pt x="30" y="32"/>
                </a:lnTo>
                <a:lnTo>
                  <a:pt x="33" y="30"/>
                </a:lnTo>
                <a:lnTo>
                  <a:pt x="35" y="28"/>
                </a:lnTo>
                <a:lnTo>
                  <a:pt x="37" y="23"/>
                </a:lnTo>
                <a:lnTo>
                  <a:pt x="37" y="21"/>
                </a:lnTo>
                <a:lnTo>
                  <a:pt x="40" y="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06" name="Freeform 74"/>
          <p:cNvSpPr>
            <a:spLocks/>
          </p:cNvSpPr>
          <p:nvPr/>
        </p:nvSpPr>
        <p:spPr bwMode="auto">
          <a:xfrm>
            <a:off x="6337314" y="1451354"/>
            <a:ext cx="603647" cy="210740"/>
          </a:xfrm>
          <a:custGeom>
            <a:avLst/>
            <a:gdLst>
              <a:gd name="T0" fmla="*/ 668437002 w 468"/>
              <a:gd name="T1" fmla="*/ 5040304 h 177"/>
              <a:gd name="T2" fmla="*/ 807449568 w 468"/>
              <a:gd name="T3" fmla="*/ 0 h 177"/>
              <a:gd name="T4" fmla="*/ 937586285 w 468"/>
              <a:gd name="T5" fmla="*/ 5040304 h 177"/>
              <a:gd name="T6" fmla="*/ 1061810353 w 468"/>
              <a:gd name="T7" fmla="*/ 17640269 h 177"/>
              <a:gd name="T8" fmla="*/ 1165328118 w 468"/>
              <a:gd name="T9" fmla="*/ 35282125 h 177"/>
              <a:gd name="T10" fmla="*/ 1254059104 w 468"/>
              <a:gd name="T11" fmla="*/ 63003000 h 177"/>
              <a:gd name="T12" fmla="*/ 1316171138 w 468"/>
              <a:gd name="T13" fmla="*/ 93244822 h 177"/>
              <a:gd name="T14" fmla="*/ 1342790090 w 468"/>
              <a:gd name="T15" fmla="*/ 110886678 h 177"/>
              <a:gd name="T16" fmla="*/ 1363492955 w 468"/>
              <a:gd name="T17" fmla="*/ 136088195 h 177"/>
              <a:gd name="T18" fmla="*/ 1378281453 w 468"/>
              <a:gd name="T19" fmla="*/ 153728464 h 177"/>
              <a:gd name="T20" fmla="*/ 1384197540 w 468"/>
              <a:gd name="T21" fmla="*/ 176410624 h 177"/>
              <a:gd name="T22" fmla="*/ 1378281453 w 468"/>
              <a:gd name="T23" fmla="*/ 199091196 h 177"/>
              <a:gd name="T24" fmla="*/ 1372367086 w 468"/>
              <a:gd name="T25" fmla="*/ 224292713 h 177"/>
              <a:gd name="T26" fmla="*/ 1357578588 w 468"/>
              <a:gd name="T27" fmla="*/ 241934569 h 177"/>
              <a:gd name="T28" fmla="*/ 1336874003 w 468"/>
              <a:gd name="T29" fmla="*/ 264615142 h 177"/>
              <a:gd name="T30" fmla="*/ 1274763689 w 468"/>
              <a:gd name="T31" fmla="*/ 304937570 h 177"/>
              <a:gd name="T32" fmla="*/ 1191948789 w 468"/>
              <a:gd name="T33" fmla="*/ 347780944 h 177"/>
              <a:gd name="T34" fmla="*/ 1097301716 w 468"/>
              <a:gd name="T35" fmla="*/ 375501819 h 177"/>
              <a:gd name="T36" fmla="*/ 978993734 w 468"/>
              <a:gd name="T37" fmla="*/ 405743641 h 177"/>
              <a:gd name="T38" fmla="*/ 848857018 w 468"/>
              <a:gd name="T39" fmla="*/ 428425800 h 177"/>
              <a:gd name="T40" fmla="*/ 709844451 w 468"/>
              <a:gd name="T41" fmla="*/ 441025765 h 177"/>
              <a:gd name="T42" fmla="*/ 570833605 w 468"/>
              <a:gd name="T43" fmla="*/ 446066069 h 177"/>
              <a:gd name="T44" fmla="*/ 440695169 w 468"/>
              <a:gd name="T45" fmla="*/ 441025765 h 177"/>
              <a:gd name="T46" fmla="*/ 322387187 w 468"/>
              <a:gd name="T47" fmla="*/ 428425800 h 177"/>
              <a:gd name="T48" fmla="*/ 212953335 w 468"/>
              <a:gd name="T49" fmla="*/ 410783944 h 177"/>
              <a:gd name="T50" fmla="*/ 130138436 w 468"/>
              <a:gd name="T51" fmla="*/ 383063068 h 177"/>
              <a:gd name="T52" fmla="*/ 62112034 w 468"/>
              <a:gd name="T53" fmla="*/ 352821247 h 177"/>
              <a:gd name="T54" fmla="*/ 32535039 w 468"/>
              <a:gd name="T55" fmla="*/ 335179391 h 177"/>
              <a:gd name="T56" fmla="*/ 11830454 w 468"/>
              <a:gd name="T57" fmla="*/ 312498819 h 177"/>
              <a:gd name="T58" fmla="*/ 5916087 w 468"/>
              <a:gd name="T59" fmla="*/ 294856963 h 177"/>
              <a:gd name="T60" fmla="*/ 0 w 468"/>
              <a:gd name="T61" fmla="*/ 269655445 h 177"/>
              <a:gd name="T62" fmla="*/ 0 w 468"/>
              <a:gd name="T63" fmla="*/ 246974873 h 177"/>
              <a:gd name="T64" fmla="*/ 5916087 w 468"/>
              <a:gd name="T65" fmla="*/ 224292713 h 177"/>
              <a:gd name="T66" fmla="*/ 20704585 w 468"/>
              <a:gd name="T67" fmla="*/ 206652445 h 177"/>
              <a:gd name="T68" fmla="*/ 41407450 w 468"/>
              <a:gd name="T69" fmla="*/ 181450927 h 177"/>
              <a:gd name="T70" fmla="*/ 103519484 w 468"/>
              <a:gd name="T71" fmla="*/ 141128499 h 177"/>
              <a:gd name="T72" fmla="*/ 186334383 w 468"/>
              <a:gd name="T73" fmla="*/ 98285125 h 177"/>
              <a:gd name="T74" fmla="*/ 280979737 w 468"/>
              <a:gd name="T75" fmla="*/ 70564249 h 177"/>
              <a:gd name="T76" fmla="*/ 399287719 w 468"/>
              <a:gd name="T77" fmla="*/ 40322428 h 177"/>
              <a:gd name="T78" fmla="*/ 529426155 w 468"/>
              <a:gd name="T79" fmla="*/ 17640269 h 177"/>
              <a:gd name="T80" fmla="*/ 668437002 w 468"/>
              <a:gd name="T81" fmla="*/ 5040304 h 17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68"/>
              <a:gd name="T124" fmla="*/ 0 h 177"/>
              <a:gd name="T125" fmla="*/ 468 w 468"/>
              <a:gd name="T126" fmla="*/ 177 h 17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68" h="177">
                <a:moveTo>
                  <a:pt x="226" y="2"/>
                </a:moveTo>
                <a:lnTo>
                  <a:pt x="273" y="0"/>
                </a:lnTo>
                <a:lnTo>
                  <a:pt x="317" y="2"/>
                </a:lnTo>
                <a:lnTo>
                  <a:pt x="359" y="7"/>
                </a:lnTo>
                <a:lnTo>
                  <a:pt x="394" y="14"/>
                </a:lnTo>
                <a:lnTo>
                  <a:pt x="424" y="25"/>
                </a:lnTo>
                <a:lnTo>
                  <a:pt x="445" y="37"/>
                </a:lnTo>
                <a:lnTo>
                  <a:pt x="454" y="44"/>
                </a:lnTo>
                <a:lnTo>
                  <a:pt x="461" y="54"/>
                </a:lnTo>
                <a:lnTo>
                  <a:pt x="466" y="61"/>
                </a:lnTo>
                <a:lnTo>
                  <a:pt x="468" y="70"/>
                </a:lnTo>
                <a:lnTo>
                  <a:pt x="466" y="79"/>
                </a:lnTo>
                <a:lnTo>
                  <a:pt x="464" y="89"/>
                </a:lnTo>
                <a:lnTo>
                  <a:pt x="459" y="96"/>
                </a:lnTo>
                <a:lnTo>
                  <a:pt x="452" y="105"/>
                </a:lnTo>
                <a:lnTo>
                  <a:pt x="431" y="121"/>
                </a:lnTo>
                <a:lnTo>
                  <a:pt x="403" y="138"/>
                </a:lnTo>
                <a:lnTo>
                  <a:pt x="371" y="149"/>
                </a:lnTo>
                <a:lnTo>
                  <a:pt x="331" y="161"/>
                </a:lnTo>
                <a:lnTo>
                  <a:pt x="287" y="170"/>
                </a:lnTo>
                <a:lnTo>
                  <a:pt x="240" y="175"/>
                </a:lnTo>
                <a:lnTo>
                  <a:pt x="193" y="177"/>
                </a:lnTo>
                <a:lnTo>
                  <a:pt x="149" y="175"/>
                </a:lnTo>
                <a:lnTo>
                  <a:pt x="109" y="170"/>
                </a:lnTo>
                <a:lnTo>
                  <a:pt x="72" y="163"/>
                </a:lnTo>
                <a:lnTo>
                  <a:pt x="44" y="152"/>
                </a:lnTo>
                <a:lnTo>
                  <a:pt x="21" y="140"/>
                </a:lnTo>
                <a:lnTo>
                  <a:pt x="11" y="133"/>
                </a:lnTo>
                <a:lnTo>
                  <a:pt x="4" y="124"/>
                </a:lnTo>
                <a:lnTo>
                  <a:pt x="2" y="117"/>
                </a:lnTo>
                <a:lnTo>
                  <a:pt x="0" y="107"/>
                </a:lnTo>
                <a:lnTo>
                  <a:pt x="0" y="98"/>
                </a:lnTo>
                <a:lnTo>
                  <a:pt x="2" y="89"/>
                </a:lnTo>
                <a:lnTo>
                  <a:pt x="7" y="82"/>
                </a:lnTo>
                <a:lnTo>
                  <a:pt x="14" y="72"/>
                </a:lnTo>
                <a:lnTo>
                  <a:pt x="35" y="56"/>
                </a:lnTo>
                <a:lnTo>
                  <a:pt x="63" y="39"/>
                </a:lnTo>
                <a:lnTo>
                  <a:pt x="95" y="28"/>
                </a:lnTo>
                <a:lnTo>
                  <a:pt x="135" y="16"/>
                </a:lnTo>
                <a:lnTo>
                  <a:pt x="179" y="7"/>
                </a:lnTo>
                <a:lnTo>
                  <a:pt x="226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07" name="Freeform 75"/>
          <p:cNvSpPr>
            <a:spLocks/>
          </p:cNvSpPr>
          <p:nvPr/>
        </p:nvSpPr>
        <p:spPr bwMode="auto">
          <a:xfrm>
            <a:off x="6921911" y="1520410"/>
            <a:ext cx="34528" cy="28575"/>
          </a:xfrm>
          <a:custGeom>
            <a:avLst/>
            <a:gdLst>
              <a:gd name="T0" fmla="*/ 37622853 w 26"/>
              <a:gd name="T1" fmla="*/ 0 h 24"/>
              <a:gd name="T2" fmla="*/ 43892738 w 26"/>
              <a:gd name="T3" fmla="*/ 0 h 24"/>
              <a:gd name="T4" fmla="*/ 53298451 w 26"/>
              <a:gd name="T5" fmla="*/ 0 h 24"/>
              <a:gd name="T6" fmla="*/ 59568337 w 26"/>
              <a:gd name="T7" fmla="*/ 0 h 24"/>
              <a:gd name="T8" fmla="*/ 65839993 w 26"/>
              <a:gd name="T9" fmla="*/ 7561263 h 24"/>
              <a:gd name="T10" fmla="*/ 65839993 w 26"/>
              <a:gd name="T11" fmla="*/ 7561263 h 24"/>
              <a:gd name="T12" fmla="*/ 75245706 w 26"/>
              <a:gd name="T13" fmla="*/ 12601575 h 24"/>
              <a:gd name="T14" fmla="*/ 75245706 w 26"/>
              <a:gd name="T15" fmla="*/ 17640300 h 24"/>
              <a:gd name="T16" fmla="*/ 81515591 w 26"/>
              <a:gd name="T17" fmla="*/ 25201563 h 24"/>
              <a:gd name="T18" fmla="*/ 81515591 w 26"/>
              <a:gd name="T19" fmla="*/ 30241875 h 24"/>
              <a:gd name="T20" fmla="*/ 81515591 w 26"/>
              <a:gd name="T21" fmla="*/ 35282188 h 24"/>
              <a:gd name="T22" fmla="*/ 75245706 w 26"/>
              <a:gd name="T23" fmla="*/ 42843450 h 24"/>
              <a:gd name="T24" fmla="*/ 75245706 w 26"/>
              <a:gd name="T25" fmla="*/ 47883763 h 24"/>
              <a:gd name="T26" fmla="*/ 65839993 w 26"/>
              <a:gd name="T27" fmla="*/ 52924075 h 24"/>
              <a:gd name="T28" fmla="*/ 59568337 w 26"/>
              <a:gd name="T29" fmla="*/ 52924075 h 24"/>
              <a:gd name="T30" fmla="*/ 53298451 w 26"/>
              <a:gd name="T31" fmla="*/ 60483750 h 24"/>
              <a:gd name="T32" fmla="*/ 43892738 w 26"/>
              <a:gd name="T33" fmla="*/ 60483750 h 24"/>
              <a:gd name="T34" fmla="*/ 37622853 w 26"/>
              <a:gd name="T35" fmla="*/ 60483750 h 24"/>
              <a:gd name="T36" fmla="*/ 31352968 w 26"/>
              <a:gd name="T37" fmla="*/ 60483750 h 24"/>
              <a:gd name="T38" fmla="*/ 21947254 w 26"/>
              <a:gd name="T39" fmla="*/ 60483750 h 24"/>
              <a:gd name="T40" fmla="*/ 15675599 w 26"/>
              <a:gd name="T41" fmla="*/ 52924075 h 24"/>
              <a:gd name="T42" fmla="*/ 15675599 w 26"/>
              <a:gd name="T43" fmla="*/ 52924075 h 24"/>
              <a:gd name="T44" fmla="*/ 9405713 w 26"/>
              <a:gd name="T45" fmla="*/ 47883763 h 24"/>
              <a:gd name="T46" fmla="*/ 0 w 26"/>
              <a:gd name="T47" fmla="*/ 42843450 h 24"/>
              <a:gd name="T48" fmla="*/ 0 w 26"/>
              <a:gd name="T49" fmla="*/ 35282188 h 24"/>
              <a:gd name="T50" fmla="*/ 0 w 26"/>
              <a:gd name="T51" fmla="*/ 30241875 h 24"/>
              <a:gd name="T52" fmla="*/ 0 w 26"/>
              <a:gd name="T53" fmla="*/ 25201563 h 24"/>
              <a:gd name="T54" fmla="*/ 9405713 w 26"/>
              <a:gd name="T55" fmla="*/ 17640300 h 24"/>
              <a:gd name="T56" fmla="*/ 9405713 w 26"/>
              <a:gd name="T57" fmla="*/ 12601575 h 24"/>
              <a:gd name="T58" fmla="*/ 15675599 w 26"/>
              <a:gd name="T59" fmla="*/ 7561263 h 24"/>
              <a:gd name="T60" fmla="*/ 21947254 w 26"/>
              <a:gd name="T61" fmla="*/ 0 h 24"/>
              <a:gd name="T62" fmla="*/ 31352968 w 26"/>
              <a:gd name="T63" fmla="*/ 0 h 24"/>
              <a:gd name="T64" fmla="*/ 37622853 w 26"/>
              <a:gd name="T65" fmla="*/ 0 h 2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6"/>
              <a:gd name="T100" fmla="*/ 0 h 24"/>
              <a:gd name="T101" fmla="*/ 26 w 26"/>
              <a:gd name="T102" fmla="*/ 24 h 2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6" h="24">
                <a:moveTo>
                  <a:pt x="12" y="0"/>
                </a:moveTo>
                <a:lnTo>
                  <a:pt x="14" y="0"/>
                </a:lnTo>
                <a:lnTo>
                  <a:pt x="17" y="0"/>
                </a:lnTo>
                <a:lnTo>
                  <a:pt x="19" y="0"/>
                </a:lnTo>
                <a:lnTo>
                  <a:pt x="21" y="3"/>
                </a:lnTo>
                <a:lnTo>
                  <a:pt x="24" y="5"/>
                </a:lnTo>
                <a:lnTo>
                  <a:pt x="24" y="7"/>
                </a:lnTo>
                <a:lnTo>
                  <a:pt x="26" y="10"/>
                </a:lnTo>
                <a:lnTo>
                  <a:pt x="26" y="12"/>
                </a:lnTo>
                <a:lnTo>
                  <a:pt x="26" y="14"/>
                </a:lnTo>
                <a:lnTo>
                  <a:pt x="24" y="17"/>
                </a:lnTo>
                <a:lnTo>
                  <a:pt x="24" y="19"/>
                </a:lnTo>
                <a:lnTo>
                  <a:pt x="21" y="21"/>
                </a:lnTo>
                <a:lnTo>
                  <a:pt x="19" y="21"/>
                </a:lnTo>
                <a:lnTo>
                  <a:pt x="17" y="24"/>
                </a:lnTo>
                <a:lnTo>
                  <a:pt x="14" y="24"/>
                </a:lnTo>
                <a:lnTo>
                  <a:pt x="12" y="24"/>
                </a:lnTo>
                <a:lnTo>
                  <a:pt x="10" y="24"/>
                </a:lnTo>
                <a:lnTo>
                  <a:pt x="7" y="24"/>
                </a:lnTo>
                <a:lnTo>
                  <a:pt x="5" y="21"/>
                </a:lnTo>
                <a:lnTo>
                  <a:pt x="3" y="19"/>
                </a:lnTo>
                <a:lnTo>
                  <a:pt x="0" y="17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3" y="7"/>
                </a:lnTo>
                <a:lnTo>
                  <a:pt x="3" y="5"/>
                </a:lnTo>
                <a:lnTo>
                  <a:pt x="5" y="3"/>
                </a:lnTo>
                <a:lnTo>
                  <a:pt x="7" y="0"/>
                </a:lnTo>
                <a:lnTo>
                  <a:pt x="1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08" name="Freeform 76"/>
          <p:cNvSpPr>
            <a:spLocks/>
          </p:cNvSpPr>
          <p:nvPr/>
        </p:nvSpPr>
        <p:spPr bwMode="auto">
          <a:xfrm>
            <a:off x="6919530" y="1506123"/>
            <a:ext cx="25003" cy="26194"/>
          </a:xfrm>
          <a:custGeom>
            <a:avLst/>
            <a:gdLst>
              <a:gd name="T0" fmla="*/ 0 w 19"/>
              <a:gd name="T1" fmla="*/ 0 h 22"/>
              <a:gd name="T2" fmla="*/ 6156818 w 19"/>
              <a:gd name="T3" fmla="*/ 0 h 22"/>
              <a:gd name="T4" fmla="*/ 6156818 w 19"/>
              <a:gd name="T5" fmla="*/ 0 h 22"/>
              <a:gd name="T6" fmla="*/ 15392921 w 19"/>
              <a:gd name="T7" fmla="*/ 0 h 22"/>
              <a:gd name="T8" fmla="*/ 21549739 w 19"/>
              <a:gd name="T9" fmla="*/ 0 h 22"/>
              <a:gd name="T10" fmla="*/ 21549739 w 19"/>
              <a:gd name="T11" fmla="*/ 7559675 h 22"/>
              <a:gd name="T12" fmla="*/ 27706556 w 19"/>
              <a:gd name="T13" fmla="*/ 7559675 h 22"/>
              <a:gd name="T14" fmla="*/ 36942660 w 19"/>
              <a:gd name="T15" fmla="*/ 12601575 h 22"/>
              <a:gd name="T16" fmla="*/ 43099477 w 19"/>
              <a:gd name="T17" fmla="*/ 20161250 h 22"/>
              <a:gd name="T18" fmla="*/ 49256295 w 19"/>
              <a:gd name="T19" fmla="*/ 25201563 h 22"/>
              <a:gd name="T20" fmla="*/ 49256295 w 19"/>
              <a:gd name="T21" fmla="*/ 30241875 h 22"/>
              <a:gd name="T22" fmla="*/ 58492398 w 19"/>
              <a:gd name="T23" fmla="*/ 30241875 h 22"/>
              <a:gd name="T24" fmla="*/ 58492398 w 19"/>
              <a:gd name="T25" fmla="*/ 37801550 h 22"/>
              <a:gd name="T26" fmla="*/ 58492398 w 19"/>
              <a:gd name="T27" fmla="*/ 42843450 h 22"/>
              <a:gd name="T28" fmla="*/ 58492398 w 19"/>
              <a:gd name="T29" fmla="*/ 47883763 h 22"/>
              <a:gd name="T30" fmla="*/ 58492398 w 19"/>
              <a:gd name="T31" fmla="*/ 47883763 h 22"/>
              <a:gd name="T32" fmla="*/ 49256295 w 19"/>
              <a:gd name="T33" fmla="*/ 55443438 h 22"/>
              <a:gd name="T34" fmla="*/ 49256295 w 19"/>
              <a:gd name="T35" fmla="*/ 55443438 h 22"/>
              <a:gd name="T36" fmla="*/ 43099477 w 19"/>
              <a:gd name="T37" fmla="*/ 55443438 h 22"/>
              <a:gd name="T38" fmla="*/ 43099477 w 19"/>
              <a:gd name="T39" fmla="*/ 55443438 h 22"/>
              <a:gd name="T40" fmla="*/ 36942660 w 19"/>
              <a:gd name="T41" fmla="*/ 55443438 h 22"/>
              <a:gd name="T42" fmla="*/ 27706556 w 19"/>
              <a:gd name="T43" fmla="*/ 47883763 h 22"/>
              <a:gd name="T44" fmla="*/ 21549739 w 19"/>
              <a:gd name="T45" fmla="*/ 47883763 h 22"/>
              <a:gd name="T46" fmla="*/ 15392921 w 19"/>
              <a:gd name="T47" fmla="*/ 42843450 h 22"/>
              <a:gd name="T48" fmla="*/ 15392921 w 19"/>
              <a:gd name="T49" fmla="*/ 37801550 h 22"/>
              <a:gd name="T50" fmla="*/ 6156818 w 19"/>
              <a:gd name="T51" fmla="*/ 30241875 h 22"/>
              <a:gd name="T52" fmla="*/ 0 w 19"/>
              <a:gd name="T53" fmla="*/ 25201563 h 22"/>
              <a:gd name="T54" fmla="*/ 0 w 19"/>
              <a:gd name="T55" fmla="*/ 20161250 h 22"/>
              <a:gd name="T56" fmla="*/ 0 w 19"/>
              <a:gd name="T57" fmla="*/ 20161250 h 22"/>
              <a:gd name="T58" fmla="*/ 0 w 19"/>
              <a:gd name="T59" fmla="*/ 12601575 h 22"/>
              <a:gd name="T60" fmla="*/ 0 w 19"/>
              <a:gd name="T61" fmla="*/ 7559675 h 22"/>
              <a:gd name="T62" fmla="*/ 0 w 19"/>
              <a:gd name="T63" fmla="*/ 7559675 h 22"/>
              <a:gd name="T64" fmla="*/ 0 w 19"/>
              <a:gd name="T65" fmla="*/ 0 h 2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"/>
              <a:gd name="T100" fmla="*/ 0 h 22"/>
              <a:gd name="T101" fmla="*/ 19 w 19"/>
              <a:gd name="T102" fmla="*/ 22 h 2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" h="22">
                <a:moveTo>
                  <a:pt x="0" y="0"/>
                </a:move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7" y="3"/>
                </a:lnTo>
                <a:lnTo>
                  <a:pt x="9" y="3"/>
                </a:lnTo>
                <a:lnTo>
                  <a:pt x="12" y="5"/>
                </a:lnTo>
                <a:lnTo>
                  <a:pt x="14" y="8"/>
                </a:lnTo>
                <a:lnTo>
                  <a:pt x="16" y="10"/>
                </a:lnTo>
                <a:lnTo>
                  <a:pt x="16" y="12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9" y="19"/>
                </a:lnTo>
                <a:lnTo>
                  <a:pt x="16" y="22"/>
                </a:lnTo>
                <a:lnTo>
                  <a:pt x="14" y="22"/>
                </a:lnTo>
                <a:lnTo>
                  <a:pt x="12" y="22"/>
                </a:lnTo>
                <a:lnTo>
                  <a:pt x="9" y="19"/>
                </a:lnTo>
                <a:lnTo>
                  <a:pt x="7" y="19"/>
                </a:lnTo>
                <a:lnTo>
                  <a:pt x="5" y="17"/>
                </a:lnTo>
                <a:lnTo>
                  <a:pt x="5" y="15"/>
                </a:lnTo>
                <a:lnTo>
                  <a:pt x="2" y="12"/>
                </a:lnTo>
                <a:lnTo>
                  <a:pt x="0" y="10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09" name="Freeform 77"/>
          <p:cNvSpPr>
            <a:spLocks/>
          </p:cNvSpPr>
          <p:nvPr/>
        </p:nvSpPr>
        <p:spPr bwMode="auto">
          <a:xfrm>
            <a:off x="6919530" y="1534697"/>
            <a:ext cx="25003" cy="27384"/>
          </a:xfrm>
          <a:custGeom>
            <a:avLst/>
            <a:gdLst>
              <a:gd name="T0" fmla="*/ 58492398 w 19"/>
              <a:gd name="T1" fmla="*/ 0 h 23"/>
              <a:gd name="T2" fmla="*/ 58492398 w 19"/>
              <a:gd name="T3" fmla="*/ 0 h 23"/>
              <a:gd name="T4" fmla="*/ 58492398 w 19"/>
              <a:gd name="T5" fmla="*/ 5040243 h 23"/>
              <a:gd name="T6" fmla="*/ 58492398 w 19"/>
              <a:gd name="T7" fmla="*/ 12599815 h 23"/>
              <a:gd name="T8" fmla="*/ 58492398 w 19"/>
              <a:gd name="T9" fmla="*/ 12599815 h 23"/>
              <a:gd name="T10" fmla="*/ 58492398 w 19"/>
              <a:gd name="T11" fmla="*/ 17640058 h 23"/>
              <a:gd name="T12" fmla="*/ 58492398 w 19"/>
              <a:gd name="T13" fmla="*/ 22680302 h 23"/>
              <a:gd name="T14" fmla="*/ 49256295 w 19"/>
              <a:gd name="T15" fmla="*/ 30241461 h 23"/>
              <a:gd name="T16" fmla="*/ 43099477 w 19"/>
              <a:gd name="T17" fmla="*/ 35281704 h 23"/>
              <a:gd name="T18" fmla="*/ 43099477 w 19"/>
              <a:gd name="T19" fmla="*/ 40321948 h 23"/>
              <a:gd name="T20" fmla="*/ 36942660 w 19"/>
              <a:gd name="T21" fmla="*/ 47881519 h 23"/>
              <a:gd name="T22" fmla="*/ 27706556 w 19"/>
              <a:gd name="T23" fmla="*/ 52921763 h 23"/>
              <a:gd name="T24" fmla="*/ 21549739 w 19"/>
              <a:gd name="T25" fmla="*/ 52921763 h 23"/>
              <a:gd name="T26" fmla="*/ 21549739 w 19"/>
              <a:gd name="T27" fmla="*/ 52921763 h 23"/>
              <a:gd name="T28" fmla="*/ 15392921 w 19"/>
              <a:gd name="T29" fmla="*/ 57962006 h 23"/>
              <a:gd name="T30" fmla="*/ 6156818 w 19"/>
              <a:gd name="T31" fmla="*/ 57962006 h 23"/>
              <a:gd name="T32" fmla="*/ 6156818 w 19"/>
              <a:gd name="T33" fmla="*/ 52921763 h 23"/>
              <a:gd name="T34" fmla="*/ 6156818 w 19"/>
              <a:gd name="T35" fmla="*/ 52921763 h 23"/>
              <a:gd name="T36" fmla="*/ 0 w 19"/>
              <a:gd name="T37" fmla="*/ 47881519 h 23"/>
              <a:gd name="T38" fmla="*/ 0 w 19"/>
              <a:gd name="T39" fmla="*/ 47881519 h 23"/>
              <a:gd name="T40" fmla="*/ 0 w 19"/>
              <a:gd name="T41" fmla="*/ 40321948 h 23"/>
              <a:gd name="T42" fmla="*/ 6156818 w 19"/>
              <a:gd name="T43" fmla="*/ 35281704 h 23"/>
              <a:gd name="T44" fmla="*/ 6156818 w 19"/>
              <a:gd name="T45" fmla="*/ 30241461 h 23"/>
              <a:gd name="T46" fmla="*/ 6156818 w 19"/>
              <a:gd name="T47" fmla="*/ 22680302 h 23"/>
              <a:gd name="T48" fmla="*/ 15392921 w 19"/>
              <a:gd name="T49" fmla="*/ 17640058 h 23"/>
              <a:gd name="T50" fmla="*/ 21549739 w 19"/>
              <a:gd name="T51" fmla="*/ 12599815 h 23"/>
              <a:gd name="T52" fmla="*/ 21549739 w 19"/>
              <a:gd name="T53" fmla="*/ 5040243 h 23"/>
              <a:gd name="T54" fmla="*/ 27706556 w 19"/>
              <a:gd name="T55" fmla="*/ 5040243 h 23"/>
              <a:gd name="T56" fmla="*/ 36942660 w 19"/>
              <a:gd name="T57" fmla="*/ 0 h 23"/>
              <a:gd name="T58" fmla="*/ 43099477 w 19"/>
              <a:gd name="T59" fmla="*/ 0 h 23"/>
              <a:gd name="T60" fmla="*/ 43099477 w 19"/>
              <a:gd name="T61" fmla="*/ 0 h 23"/>
              <a:gd name="T62" fmla="*/ 49256295 w 19"/>
              <a:gd name="T63" fmla="*/ 0 h 23"/>
              <a:gd name="T64" fmla="*/ 58492398 w 19"/>
              <a:gd name="T65" fmla="*/ 0 h 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"/>
              <a:gd name="T100" fmla="*/ 0 h 23"/>
              <a:gd name="T101" fmla="*/ 19 w 19"/>
              <a:gd name="T102" fmla="*/ 23 h 2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" h="23">
                <a:moveTo>
                  <a:pt x="19" y="0"/>
                </a:moveTo>
                <a:lnTo>
                  <a:pt x="19" y="0"/>
                </a:lnTo>
                <a:lnTo>
                  <a:pt x="19" y="2"/>
                </a:lnTo>
                <a:lnTo>
                  <a:pt x="19" y="5"/>
                </a:lnTo>
                <a:lnTo>
                  <a:pt x="19" y="7"/>
                </a:lnTo>
                <a:lnTo>
                  <a:pt x="19" y="9"/>
                </a:lnTo>
                <a:lnTo>
                  <a:pt x="16" y="12"/>
                </a:lnTo>
                <a:lnTo>
                  <a:pt x="14" y="14"/>
                </a:lnTo>
                <a:lnTo>
                  <a:pt x="14" y="16"/>
                </a:lnTo>
                <a:lnTo>
                  <a:pt x="12" y="19"/>
                </a:lnTo>
                <a:lnTo>
                  <a:pt x="9" y="21"/>
                </a:lnTo>
                <a:lnTo>
                  <a:pt x="7" y="21"/>
                </a:lnTo>
                <a:lnTo>
                  <a:pt x="5" y="23"/>
                </a:lnTo>
                <a:lnTo>
                  <a:pt x="2" y="23"/>
                </a:lnTo>
                <a:lnTo>
                  <a:pt x="2" y="21"/>
                </a:lnTo>
                <a:lnTo>
                  <a:pt x="0" y="19"/>
                </a:lnTo>
                <a:lnTo>
                  <a:pt x="0" y="16"/>
                </a:lnTo>
                <a:lnTo>
                  <a:pt x="2" y="14"/>
                </a:lnTo>
                <a:lnTo>
                  <a:pt x="2" y="12"/>
                </a:lnTo>
                <a:lnTo>
                  <a:pt x="2" y="9"/>
                </a:lnTo>
                <a:lnTo>
                  <a:pt x="5" y="7"/>
                </a:lnTo>
                <a:lnTo>
                  <a:pt x="7" y="5"/>
                </a:lnTo>
                <a:lnTo>
                  <a:pt x="7" y="2"/>
                </a:lnTo>
                <a:lnTo>
                  <a:pt x="9" y="2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10" name="Freeform 78"/>
          <p:cNvSpPr>
            <a:spLocks/>
          </p:cNvSpPr>
          <p:nvPr/>
        </p:nvSpPr>
        <p:spPr bwMode="auto">
          <a:xfrm>
            <a:off x="6926673" y="1528744"/>
            <a:ext cx="32147" cy="16669"/>
          </a:xfrm>
          <a:custGeom>
            <a:avLst/>
            <a:gdLst>
              <a:gd name="T0" fmla="*/ 73486042 w 25"/>
              <a:gd name="T1" fmla="*/ 7561263 h 14"/>
              <a:gd name="T2" fmla="*/ 73486042 w 25"/>
              <a:gd name="T3" fmla="*/ 12601575 h 14"/>
              <a:gd name="T4" fmla="*/ 73486042 w 25"/>
              <a:gd name="T5" fmla="*/ 17641888 h 14"/>
              <a:gd name="T6" fmla="*/ 67607090 w 25"/>
              <a:gd name="T7" fmla="*/ 17641888 h 14"/>
              <a:gd name="T8" fmla="*/ 67607090 w 25"/>
              <a:gd name="T9" fmla="*/ 25201563 h 14"/>
              <a:gd name="T10" fmla="*/ 61728138 w 25"/>
              <a:gd name="T11" fmla="*/ 25201563 h 14"/>
              <a:gd name="T12" fmla="*/ 52910567 w 25"/>
              <a:gd name="T13" fmla="*/ 30241875 h 14"/>
              <a:gd name="T14" fmla="*/ 47031615 w 25"/>
              <a:gd name="T15" fmla="*/ 30241875 h 14"/>
              <a:gd name="T16" fmla="*/ 41152663 w 25"/>
              <a:gd name="T17" fmla="*/ 30241875 h 14"/>
              <a:gd name="T18" fmla="*/ 32333378 w 25"/>
              <a:gd name="T19" fmla="*/ 35282188 h 14"/>
              <a:gd name="T20" fmla="*/ 26454426 w 25"/>
              <a:gd name="T21" fmla="*/ 35282188 h 14"/>
              <a:gd name="T22" fmla="*/ 20575474 w 25"/>
              <a:gd name="T23" fmla="*/ 35282188 h 14"/>
              <a:gd name="T24" fmla="*/ 11757904 w 25"/>
              <a:gd name="T25" fmla="*/ 35282188 h 14"/>
              <a:gd name="T26" fmla="*/ 5878952 w 25"/>
              <a:gd name="T27" fmla="*/ 35282188 h 14"/>
              <a:gd name="T28" fmla="*/ 0 w 25"/>
              <a:gd name="T29" fmla="*/ 30241875 h 14"/>
              <a:gd name="T30" fmla="*/ 0 w 25"/>
              <a:gd name="T31" fmla="*/ 30241875 h 14"/>
              <a:gd name="T32" fmla="*/ 0 w 25"/>
              <a:gd name="T33" fmla="*/ 25201563 h 14"/>
              <a:gd name="T34" fmla="*/ 0 w 25"/>
              <a:gd name="T35" fmla="*/ 25201563 h 14"/>
              <a:gd name="T36" fmla="*/ 0 w 25"/>
              <a:gd name="T37" fmla="*/ 17641888 h 14"/>
              <a:gd name="T38" fmla="*/ 0 w 25"/>
              <a:gd name="T39" fmla="*/ 17641888 h 14"/>
              <a:gd name="T40" fmla="*/ 5878952 w 25"/>
              <a:gd name="T41" fmla="*/ 12601575 h 14"/>
              <a:gd name="T42" fmla="*/ 11757904 w 25"/>
              <a:gd name="T43" fmla="*/ 12601575 h 14"/>
              <a:gd name="T44" fmla="*/ 11757904 w 25"/>
              <a:gd name="T45" fmla="*/ 7561263 h 14"/>
              <a:gd name="T46" fmla="*/ 20575474 w 25"/>
              <a:gd name="T47" fmla="*/ 7561263 h 14"/>
              <a:gd name="T48" fmla="*/ 32333378 w 25"/>
              <a:gd name="T49" fmla="*/ 0 h 14"/>
              <a:gd name="T50" fmla="*/ 41152663 w 25"/>
              <a:gd name="T51" fmla="*/ 0 h 14"/>
              <a:gd name="T52" fmla="*/ 47031615 w 25"/>
              <a:gd name="T53" fmla="*/ 0 h 14"/>
              <a:gd name="T54" fmla="*/ 52910567 w 25"/>
              <a:gd name="T55" fmla="*/ 0 h 14"/>
              <a:gd name="T56" fmla="*/ 61728138 w 25"/>
              <a:gd name="T57" fmla="*/ 0 h 14"/>
              <a:gd name="T58" fmla="*/ 61728138 w 25"/>
              <a:gd name="T59" fmla="*/ 0 h 14"/>
              <a:gd name="T60" fmla="*/ 67607090 w 25"/>
              <a:gd name="T61" fmla="*/ 7561263 h 14"/>
              <a:gd name="T62" fmla="*/ 67607090 w 25"/>
              <a:gd name="T63" fmla="*/ 7561263 h 14"/>
              <a:gd name="T64" fmla="*/ 73486042 w 25"/>
              <a:gd name="T65" fmla="*/ 7561263 h 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"/>
              <a:gd name="T100" fmla="*/ 0 h 14"/>
              <a:gd name="T101" fmla="*/ 25 w 25"/>
              <a:gd name="T102" fmla="*/ 14 h 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" h="14">
                <a:moveTo>
                  <a:pt x="25" y="3"/>
                </a:moveTo>
                <a:lnTo>
                  <a:pt x="25" y="5"/>
                </a:lnTo>
                <a:lnTo>
                  <a:pt x="25" y="7"/>
                </a:lnTo>
                <a:lnTo>
                  <a:pt x="23" y="7"/>
                </a:lnTo>
                <a:lnTo>
                  <a:pt x="23" y="10"/>
                </a:lnTo>
                <a:lnTo>
                  <a:pt x="21" y="10"/>
                </a:lnTo>
                <a:lnTo>
                  <a:pt x="18" y="12"/>
                </a:lnTo>
                <a:lnTo>
                  <a:pt x="16" y="12"/>
                </a:lnTo>
                <a:lnTo>
                  <a:pt x="14" y="12"/>
                </a:lnTo>
                <a:lnTo>
                  <a:pt x="11" y="14"/>
                </a:lnTo>
                <a:lnTo>
                  <a:pt x="9" y="14"/>
                </a:lnTo>
                <a:lnTo>
                  <a:pt x="7" y="14"/>
                </a:lnTo>
                <a:lnTo>
                  <a:pt x="4" y="14"/>
                </a:lnTo>
                <a:lnTo>
                  <a:pt x="2" y="14"/>
                </a:lnTo>
                <a:lnTo>
                  <a:pt x="0" y="12"/>
                </a:lnTo>
                <a:lnTo>
                  <a:pt x="0" y="10"/>
                </a:lnTo>
                <a:lnTo>
                  <a:pt x="0" y="7"/>
                </a:lnTo>
                <a:lnTo>
                  <a:pt x="2" y="5"/>
                </a:lnTo>
                <a:lnTo>
                  <a:pt x="4" y="5"/>
                </a:lnTo>
                <a:lnTo>
                  <a:pt x="4" y="3"/>
                </a:lnTo>
                <a:lnTo>
                  <a:pt x="7" y="3"/>
                </a:lnTo>
                <a:lnTo>
                  <a:pt x="11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0"/>
                </a:lnTo>
                <a:lnTo>
                  <a:pt x="23" y="3"/>
                </a:lnTo>
                <a:lnTo>
                  <a:pt x="25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11" name="Freeform 79"/>
          <p:cNvSpPr>
            <a:spLocks/>
          </p:cNvSpPr>
          <p:nvPr/>
        </p:nvSpPr>
        <p:spPr bwMode="auto">
          <a:xfrm>
            <a:off x="6321836" y="1595419"/>
            <a:ext cx="110728" cy="53579"/>
          </a:xfrm>
          <a:custGeom>
            <a:avLst/>
            <a:gdLst>
              <a:gd name="T0" fmla="*/ 138512690 w 86"/>
              <a:gd name="T1" fmla="*/ 42843750 h 45"/>
              <a:gd name="T2" fmla="*/ 159142386 w 86"/>
              <a:gd name="T3" fmla="*/ 52924445 h 45"/>
              <a:gd name="T4" fmla="*/ 185667261 w 86"/>
              <a:gd name="T5" fmla="*/ 65524521 h 45"/>
              <a:gd name="T6" fmla="*/ 206296957 w 86"/>
              <a:gd name="T7" fmla="*/ 78126184 h 45"/>
              <a:gd name="T8" fmla="*/ 221031473 w 86"/>
              <a:gd name="T9" fmla="*/ 83166532 h 45"/>
              <a:gd name="T10" fmla="*/ 241661168 w 86"/>
              <a:gd name="T11" fmla="*/ 95766608 h 45"/>
              <a:gd name="T12" fmla="*/ 247556348 w 86"/>
              <a:gd name="T13" fmla="*/ 100806956 h 45"/>
              <a:gd name="T14" fmla="*/ 253449811 w 86"/>
              <a:gd name="T15" fmla="*/ 105847303 h 45"/>
              <a:gd name="T16" fmla="*/ 253449811 w 86"/>
              <a:gd name="T17" fmla="*/ 113408619 h 45"/>
              <a:gd name="T18" fmla="*/ 253449811 w 86"/>
              <a:gd name="T19" fmla="*/ 113408619 h 45"/>
              <a:gd name="T20" fmla="*/ 241661168 w 86"/>
              <a:gd name="T21" fmla="*/ 113408619 h 45"/>
              <a:gd name="T22" fmla="*/ 226926653 w 86"/>
              <a:gd name="T23" fmla="*/ 105847303 h 45"/>
              <a:gd name="T24" fmla="*/ 212190420 w 86"/>
              <a:gd name="T25" fmla="*/ 105847303 h 45"/>
              <a:gd name="T26" fmla="*/ 191560724 w 86"/>
              <a:gd name="T27" fmla="*/ 95766608 h 45"/>
              <a:gd name="T28" fmla="*/ 170931029 w 86"/>
              <a:gd name="T29" fmla="*/ 88206880 h 45"/>
              <a:gd name="T30" fmla="*/ 144407870 w 86"/>
              <a:gd name="T31" fmla="*/ 83166532 h 45"/>
              <a:gd name="T32" fmla="*/ 117882994 w 86"/>
              <a:gd name="T33" fmla="*/ 70564869 h 45"/>
              <a:gd name="T34" fmla="*/ 97253299 w 86"/>
              <a:gd name="T35" fmla="*/ 60484173 h 45"/>
              <a:gd name="T36" fmla="*/ 67782550 w 86"/>
              <a:gd name="T37" fmla="*/ 47884098 h 45"/>
              <a:gd name="T38" fmla="*/ 47152854 w 86"/>
              <a:gd name="T39" fmla="*/ 35282434 h 45"/>
              <a:gd name="T40" fmla="*/ 26523159 w 86"/>
              <a:gd name="T41" fmla="*/ 25201739 h 45"/>
              <a:gd name="T42" fmla="*/ 14736233 w 86"/>
              <a:gd name="T43" fmla="*/ 17642011 h 45"/>
              <a:gd name="T44" fmla="*/ 5893463 w 86"/>
              <a:gd name="T45" fmla="*/ 12601663 h 45"/>
              <a:gd name="T46" fmla="*/ 0 w 86"/>
              <a:gd name="T47" fmla="*/ 7561315 h 45"/>
              <a:gd name="T48" fmla="*/ 0 w 86"/>
              <a:gd name="T49" fmla="*/ 0 h 45"/>
              <a:gd name="T50" fmla="*/ 0 w 86"/>
              <a:gd name="T51" fmla="*/ 0 h 45"/>
              <a:gd name="T52" fmla="*/ 14736233 w 86"/>
              <a:gd name="T53" fmla="*/ 0 h 45"/>
              <a:gd name="T54" fmla="*/ 26523159 w 86"/>
              <a:gd name="T55" fmla="*/ 0 h 45"/>
              <a:gd name="T56" fmla="*/ 41259391 w 86"/>
              <a:gd name="T57" fmla="*/ 7561315 h 45"/>
              <a:gd name="T58" fmla="*/ 61889087 w 86"/>
              <a:gd name="T59" fmla="*/ 12601663 h 45"/>
              <a:gd name="T60" fmla="*/ 82518783 w 86"/>
              <a:gd name="T61" fmla="*/ 25201739 h 45"/>
              <a:gd name="T62" fmla="*/ 109041941 w 86"/>
              <a:gd name="T63" fmla="*/ 30242087 h 45"/>
              <a:gd name="T64" fmla="*/ 138512690 w 86"/>
              <a:gd name="T65" fmla="*/ 42843750 h 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45"/>
              <a:gd name="T101" fmla="*/ 86 w 86"/>
              <a:gd name="T102" fmla="*/ 45 h 4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45">
                <a:moveTo>
                  <a:pt x="47" y="17"/>
                </a:moveTo>
                <a:lnTo>
                  <a:pt x="54" y="21"/>
                </a:lnTo>
                <a:lnTo>
                  <a:pt x="63" y="26"/>
                </a:lnTo>
                <a:lnTo>
                  <a:pt x="70" y="31"/>
                </a:lnTo>
                <a:lnTo>
                  <a:pt x="75" y="33"/>
                </a:lnTo>
                <a:lnTo>
                  <a:pt x="82" y="38"/>
                </a:lnTo>
                <a:lnTo>
                  <a:pt x="84" y="40"/>
                </a:lnTo>
                <a:lnTo>
                  <a:pt x="86" y="42"/>
                </a:lnTo>
                <a:lnTo>
                  <a:pt x="86" y="45"/>
                </a:lnTo>
                <a:lnTo>
                  <a:pt x="82" y="45"/>
                </a:lnTo>
                <a:lnTo>
                  <a:pt x="77" y="42"/>
                </a:lnTo>
                <a:lnTo>
                  <a:pt x="72" y="42"/>
                </a:lnTo>
                <a:lnTo>
                  <a:pt x="65" y="38"/>
                </a:lnTo>
                <a:lnTo>
                  <a:pt x="58" y="35"/>
                </a:lnTo>
                <a:lnTo>
                  <a:pt x="49" y="33"/>
                </a:lnTo>
                <a:lnTo>
                  <a:pt x="40" y="28"/>
                </a:lnTo>
                <a:lnTo>
                  <a:pt x="33" y="24"/>
                </a:lnTo>
                <a:lnTo>
                  <a:pt x="23" y="19"/>
                </a:lnTo>
                <a:lnTo>
                  <a:pt x="16" y="14"/>
                </a:lnTo>
                <a:lnTo>
                  <a:pt x="9" y="10"/>
                </a:lnTo>
                <a:lnTo>
                  <a:pt x="5" y="7"/>
                </a:lnTo>
                <a:lnTo>
                  <a:pt x="2" y="5"/>
                </a:lnTo>
                <a:lnTo>
                  <a:pt x="0" y="3"/>
                </a:lnTo>
                <a:lnTo>
                  <a:pt x="0" y="0"/>
                </a:lnTo>
                <a:lnTo>
                  <a:pt x="5" y="0"/>
                </a:lnTo>
                <a:lnTo>
                  <a:pt x="9" y="0"/>
                </a:lnTo>
                <a:lnTo>
                  <a:pt x="14" y="3"/>
                </a:lnTo>
                <a:lnTo>
                  <a:pt x="21" y="5"/>
                </a:lnTo>
                <a:lnTo>
                  <a:pt x="28" y="10"/>
                </a:lnTo>
                <a:lnTo>
                  <a:pt x="37" y="12"/>
                </a:lnTo>
                <a:lnTo>
                  <a:pt x="4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12" name="Freeform 80"/>
          <p:cNvSpPr>
            <a:spLocks/>
          </p:cNvSpPr>
          <p:nvPr/>
        </p:nvSpPr>
        <p:spPr bwMode="auto">
          <a:xfrm>
            <a:off x="6321835" y="1543032"/>
            <a:ext cx="41672" cy="35719"/>
          </a:xfrm>
          <a:custGeom>
            <a:avLst/>
            <a:gdLst>
              <a:gd name="T0" fmla="*/ 39688105 w 33"/>
              <a:gd name="T1" fmla="*/ 30241875 h 30"/>
              <a:gd name="T2" fmla="*/ 25513060 w 33"/>
              <a:gd name="T3" fmla="*/ 35282188 h 30"/>
              <a:gd name="T4" fmla="*/ 19844052 w 33"/>
              <a:gd name="T5" fmla="*/ 40322500 h 30"/>
              <a:gd name="T6" fmla="*/ 14173361 w 33"/>
              <a:gd name="T7" fmla="*/ 47883763 h 30"/>
              <a:gd name="T8" fmla="*/ 5669008 w 33"/>
              <a:gd name="T9" fmla="*/ 52924075 h 30"/>
              <a:gd name="T10" fmla="*/ 5669008 w 33"/>
              <a:gd name="T11" fmla="*/ 57964388 h 30"/>
              <a:gd name="T12" fmla="*/ 0 w 33"/>
              <a:gd name="T13" fmla="*/ 65524063 h 30"/>
              <a:gd name="T14" fmla="*/ 0 w 33"/>
              <a:gd name="T15" fmla="*/ 70564375 h 30"/>
              <a:gd name="T16" fmla="*/ 0 w 33"/>
              <a:gd name="T17" fmla="*/ 70564375 h 30"/>
              <a:gd name="T18" fmla="*/ 5669008 w 33"/>
              <a:gd name="T19" fmla="*/ 75604688 h 30"/>
              <a:gd name="T20" fmla="*/ 5669008 w 33"/>
              <a:gd name="T21" fmla="*/ 75604688 h 30"/>
              <a:gd name="T22" fmla="*/ 14173361 w 33"/>
              <a:gd name="T23" fmla="*/ 70564375 h 30"/>
              <a:gd name="T24" fmla="*/ 19844052 w 33"/>
              <a:gd name="T25" fmla="*/ 70564375 h 30"/>
              <a:gd name="T26" fmla="*/ 34017414 w 33"/>
              <a:gd name="T27" fmla="*/ 65524063 h 30"/>
              <a:gd name="T28" fmla="*/ 39688105 w 33"/>
              <a:gd name="T29" fmla="*/ 57964388 h 30"/>
              <a:gd name="T30" fmla="*/ 45357113 w 33"/>
              <a:gd name="T31" fmla="*/ 52924075 h 30"/>
              <a:gd name="T32" fmla="*/ 59532157 w 33"/>
              <a:gd name="T33" fmla="*/ 47883763 h 30"/>
              <a:gd name="T34" fmla="*/ 65201165 w 33"/>
              <a:gd name="T35" fmla="*/ 40322500 h 30"/>
              <a:gd name="T36" fmla="*/ 73705519 w 33"/>
              <a:gd name="T37" fmla="*/ 35282188 h 30"/>
              <a:gd name="T38" fmla="*/ 79376210 w 33"/>
              <a:gd name="T39" fmla="*/ 22682200 h 30"/>
              <a:gd name="T40" fmla="*/ 85045218 w 33"/>
              <a:gd name="T41" fmla="*/ 17641888 h 30"/>
              <a:gd name="T42" fmla="*/ 93549571 w 33"/>
              <a:gd name="T43" fmla="*/ 12601575 h 30"/>
              <a:gd name="T44" fmla="*/ 93549571 w 33"/>
              <a:gd name="T45" fmla="*/ 12601575 h 30"/>
              <a:gd name="T46" fmla="*/ 93549571 w 33"/>
              <a:gd name="T47" fmla="*/ 5040313 h 30"/>
              <a:gd name="T48" fmla="*/ 93549571 w 33"/>
              <a:gd name="T49" fmla="*/ 0 h 30"/>
              <a:gd name="T50" fmla="*/ 93549571 w 33"/>
              <a:gd name="T51" fmla="*/ 0 h 30"/>
              <a:gd name="T52" fmla="*/ 85045218 w 33"/>
              <a:gd name="T53" fmla="*/ 0 h 30"/>
              <a:gd name="T54" fmla="*/ 79376210 w 33"/>
              <a:gd name="T55" fmla="*/ 0 h 30"/>
              <a:gd name="T56" fmla="*/ 73705519 w 33"/>
              <a:gd name="T57" fmla="*/ 5040313 h 30"/>
              <a:gd name="T58" fmla="*/ 65201165 w 33"/>
              <a:gd name="T59" fmla="*/ 12601575 h 30"/>
              <a:gd name="T60" fmla="*/ 59532157 w 33"/>
              <a:gd name="T61" fmla="*/ 12601575 h 30"/>
              <a:gd name="T62" fmla="*/ 45357113 w 33"/>
              <a:gd name="T63" fmla="*/ 17641888 h 30"/>
              <a:gd name="T64" fmla="*/ 39688105 w 33"/>
              <a:gd name="T65" fmla="*/ 30241875 h 3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3"/>
              <a:gd name="T100" fmla="*/ 0 h 30"/>
              <a:gd name="T101" fmla="*/ 33 w 33"/>
              <a:gd name="T102" fmla="*/ 30 h 3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3" h="30">
                <a:moveTo>
                  <a:pt x="14" y="12"/>
                </a:moveTo>
                <a:lnTo>
                  <a:pt x="9" y="14"/>
                </a:lnTo>
                <a:lnTo>
                  <a:pt x="7" y="16"/>
                </a:lnTo>
                <a:lnTo>
                  <a:pt x="5" y="19"/>
                </a:lnTo>
                <a:lnTo>
                  <a:pt x="2" y="21"/>
                </a:lnTo>
                <a:lnTo>
                  <a:pt x="2" y="23"/>
                </a:lnTo>
                <a:lnTo>
                  <a:pt x="0" y="26"/>
                </a:lnTo>
                <a:lnTo>
                  <a:pt x="0" y="28"/>
                </a:lnTo>
                <a:lnTo>
                  <a:pt x="2" y="30"/>
                </a:lnTo>
                <a:lnTo>
                  <a:pt x="5" y="28"/>
                </a:lnTo>
                <a:lnTo>
                  <a:pt x="7" y="28"/>
                </a:lnTo>
                <a:lnTo>
                  <a:pt x="12" y="26"/>
                </a:lnTo>
                <a:lnTo>
                  <a:pt x="14" y="23"/>
                </a:lnTo>
                <a:lnTo>
                  <a:pt x="16" y="21"/>
                </a:lnTo>
                <a:lnTo>
                  <a:pt x="21" y="19"/>
                </a:lnTo>
                <a:lnTo>
                  <a:pt x="23" y="16"/>
                </a:lnTo>
                <a:lnTo>
                  <a:pt x="26" y="14"/>
                </a:lnTo>
                <a:lnTo>
                  <a:pt x="28" y="9"/>
                </a:lnTo>
                <a:lnTo>
                  <a:pt x="30" y="7"/>
                </a:lnTo>
                <a:lnTo>
                  <a:pt x="33" y="5"/>
                </a:lnTo>
                <a:lnTo>
                  <a:pt x="33" y="2"/>
                </a:lnTo>
                <a:lnTo>
                  <a:pt x="33" y="0"/>
                </a:lnTo>
                <a:lnTo>
                  <a:pt x="30" y="0"/>
                </a:lnTo>
                <a:lnTo>
                  <a:pt x="28" y="0"/>
                </a:lnTo>
                <a:lnTo>
                  <a:pt x="26" y="2"/>
                </a:lnTo>
                <a:lnTo>
                  <a:pt x="23" y="5"/>
                </a:lnTo>
                <a:lnTo>
                  <a:pt x="21" y="5"/>
                </a:lnTo>
                <a:lnTo>
                  <a:pt x="16" y="7"/>
                </a:lnTo>
                <a:lnTo>
                  <a:pt x="14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13" name="Freeform 81"/>
          <p:cNvSpPr>
            <a:spLocks/>
          </p:cNvSpPr>
          <p:nvPr/>
        </p:nvSpPr>
        <p:spPr bwMode="auto">
          <a:xfrm>
            <a:off x="6517098" y="1443019"/>
            <a:ext cx="285750" cy="44054"/>
          </a:xfrm>
          <a:custGeom>
            <a:avLst/>
            <a:gdLst>
              <a:gd name="T0" fmla="*/ 323960335 w 221"/>
              <a:gd name="T1" fmla="*/ 0 h 37"/>
              <a:gd name="T2" fmla="*/ 255601005 w 221"/>
              <a:gd name="T3" fmla="*/ 5040355 h 37"/>
              <a:gd name="T4" fmla="*/ 193187688 w 221"/>
              <a:gd name="T5" fmla="*/ 10080711 h 37"/>
              <a:gd name="T6" fmla="*/ 136716937 w 221"/>
              <a:gd name="T7" fmla="*/ 17642038 h 37"/>
              <a:gd name="T8" fmla="*/ 89162620 w 221"/>
              <a:gd name="T9" fmla="*/ 22682393 h 37"/>
              <a:gd name="T10" fmla="*/ 47554317 w 221"/>
              <a:gd name="T11" fmla="*/ 27722748 h 37"/>
              <a:gd name="T12" fmla="*/ 20805014 w 221"/>
              <a:gd name="T13" fmla="*/ 40322843 h 37"/>
              <a:gd name="T14" fmla="*/ 0 w 221"/>
              <a:gd name="T15" fmla="*/ 45363199 h 37"/>
              <a:gd name="T16" fmla="*/ 0 w 221"/>
              <a:gd name="T17" fmla="*/ 57964881 h 37"/>
              <a:gd name="T18" fmla="*/ 5944290 w 221"/>
              <a:gd name="T19" fmla="*/ 63005236 h 37"/>
              <a:gd name="T20" fmla="*/ 26749303 w 221"/>
              <a:gd name="T21" fmla="*/ 75605331 h 37"/>
              <a:gd name="T22" fmla="*/ 53498606 w 221"/>
              <a:gd name="T23" fmla="*/ 80645686 h 37"/>
              <a:gd name="T24" fmla="*/ 95106910 w 221"/>
              <a:gd name="T25" fmla="*/ 88207013 h 37"/>
              <a:gd name="T26" fmla="*/ 145633371 w 221"/>
              <a:gd name="T27" fmla="*/ 88207013 h 37"/>
              <a:gd name="T28" fmla="*/ 199131977 w 221"/>
              <a:gd name="T29" fmla="*/ 93247369 h 37"/>
              <a:gd name="T30" fmla="*/ 261545294 w 221"/>
              <a:gd name="T31" fmla="*/ 93247369 h 37"/>
              <a:gd name="T32" fmla="*/ 332876769 w 221"/>
              <a:gd name="T33" fmla="*/ 88207013 h 37"/>
              <a:gd name="T34" fmla="*/ 401236100 w 221"/>
              <a:gd name="T35" fmla="*/ 88207013 h 37"/>
              <a:gd name="T36" fmla="*/ 463649416 w 221"/>
              <a:gd name="T37" fmla="*/ 80645686 h 37"/>
              <a:gd name="T38" fmla="*/ 520120167 w 221"/>
              <a:gd name="T39" fmla="*/ 75605331 h 37"/>
              <a:gd name="T40" fmla="*/ 567674484 w 221"/>
              <a:gd name="T41" fmla="*/ 70564976 h 37"/>
              <a:gd name="T42" fmla="*/ 603338498 w 221"/>
              <a:gd name="T43" fmla="*/ 57964881 h 37"/>
              <a:gd name="T44" fmla="*/ 636032090 w 221"/>
              <a:gd name="T45" fmla="*/ 52924526 h 37"/>
              <a:gd name="T46" fmla="*/ 650892814 w 221"/>
              <a:gd name="T47" fmla="*/ 40322843 h 37"/>
              <a:gd name="T48" fmla="*/ 656837104 w 221"/>
              <a:gd name="T49" fmla="*/ 35282488 h 37"/>
              <a:gd name="T50" fmla="*/ 650892814 w 221"/>
              <a:gd name="T51" fmla="*/ 22682393 h 37"/>
              <a:gd name="T52" fmla="*/ 630087801 w 221"/>
              <a:gd name="T53" fmla="*/ 17642038 h 37"/>
              <a:gd name="T54" fmla="*/ 603338498 w 221"/>
              <a:gd name="T55" fmla="*/ 10080711 h 37"/>
              <a:gd name="T56" fmla="*/ 561730195 w 221"/>
              <a:gd name="T57" fmla="*/ 5040355 h 37"/>
              <a:gd name="T58" fmla="*/ 511203733 w 221"/>
              <a:gd name="T59" fmla="*/ 0 h 37"/>
              <a:gd name="T60" fmla="*/ 448788692 w 221"/>
              <a:gd name="T61" fmla="*/ 0 h 37"/>
              <a:gd name="T62" fmla="*/ 386375376 w 221"/>
              <a:gd name="T63" fmla="*/ 0 h 37"/>
              <a:gd name="T64" fmla="*/ 323960335 w 221"/>
              <a:gd name="T65" fmla="*/ 0 h 3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1"/>
              <a:gd name="T100" fmla="*/ 0 h 37"/>
              <a:gd name="T101" fmla="*/ 221 w 221"/>
              <a:gd name="T102" fmla="*/ 37 h 3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1" h="37">
                <a:moveTo>
                  <a:pt x="109" y="0"/>
                </a:moveTo>
                <a:lnTo>
                  <a:pt x="86" y="2"/>
                </a:lnTo>
                <a:lnTo>
                  <a:pt x="65" y="4"/>
                </a:lnTo>
                <a:lnTo>
                  <a:pt x="46" y="7"/>
                </a:lnTo>
                <a:lnTo>
                  <a:pt x="30" y="9"/>
                </a:lnTo>
                <a:lnTo>
                  <a:pt x="16" y="11"/>
                </a:lnTo>
                <a:lnTo>
                  <a:pt x="7" y="16"/>
                </a:lnTo>
                <a:lnTo>
                  <a:pt x="0" y="18"/>
                </a:lnTo>
                <a:lnTo>
                  <a:pt x="0" y="23"/>
                </a:lnTo>
                <a:lnTo>
                  <a:pt x="2" y="25"/>
                </a:lnTo>
                <a:lnTo>
                  <a:pt x="9" y="30"/>
                </a:lnTo>
                <a:lnTo>
                  <a:pt x="18" y="32"/>
                </a:lnTo>
                <a:lnTo>
                  <a:pt x="32" y="35"/>
                </a:lnTo>
                <a:lnTo>
                  <a:pt x="49" y="35"/>
                </a:lnTo>
                <a:lnTo>
                  <a:pt x="67" y="37"/>
                </a:lnTo>
                <a:lnTo>
                  <a:pt x="88" y="37"/>
                </a:lnTo>
                <a:lnTo>
                  <a:pt x="112" y="35"/>
                </a:lnTo>
                <a:lnTo>
                  <a:pt x="135" y="35"/>
                </a:lnTo>
                <a:lnTo>
                  <a:pt x="156" y="32"/>
                </a:lnTo>
                <a:lnTo>
                  <a:pt x="175" y="30"/>
                </a:lnTo>
                <a:lnTo>
                  <a:pt x="191" y="28"/>
                </a:lnTo>
                <a:lnTo>
                  <a:pt x="203" y="23"/>
                </a:lnTo>
                <a:lnTo>
                  <a:pt x="214" y="21"/>
                </a:lnTo>
                <a:lnTo>
                  <a:pt x="219" y="16"/>
                </a:lnTo>
                <a:lnTo>
                  <a:pt x="221" y="14"/>
                </a:lnTo>
                <a:lnTo>
                  <a:pt x="219" y="9"/>
                </a:lnTo>
                <a:lnTo>
                  <a:pt x="212" y="7"/>
                </a:lnTo>
                <a:lnTo>
                  <a:pt x="203" y="4"/>
                </a:lnTo>
                <a:lnTo>
                  <a:pt x="189" y="2"/>
                </a:lnTo>
                <a:lnTo>
                  <a:pt x="172" y="0"/>
                </a:lnTo>
                <a:lnTo>
                  <a:pt x="151" y="0"/>
                </a:lnTo>
                <a:lnTo>
                  <a:pt x="130" y="0"/>
                </a:ln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14" name="Freeform 82"/>
          <p:cNvSpPr>
            <a:spLocks/>
          </p:cNvSpPr>
          <p:nvPr/>
        </p:nvSpPr>
        <p:spPr bwMode="auto">
          <a:xfrm>
            <a:off x="6456376" y="1462069"/>
            <a:ext cx="75010" cy="27385"/>
          </a:xfrm>
          <a:custGeom>
            <a:avLst/>
            <a:gdLst>
              <a:gd name="T0" fmla="*/ 89202974 w 58"/>
              <a:gd name="T1" fmla="*/ 47884418 h 23"/>
              <a:gd name="T2" fmla="*/ 110016024 w 58"/>
              <a:gd name="T3" fmla="*/ 40323052 h 23"/>
              <a:gd name="T4" fmla="*/ 124883474 w 58"/>
              <a:gd name="T5" fmla="*/ 35282671 h 23"/>
              <a:gd name="T6" fmla="*/ 139750924 w 58"/>
              <a:gd name="T7" fmla="*/ 30242289 h 23"/>
              <a:gd name="T8" fmla="*/ 151643849 w 58"/>
              <a:gd name="T9" fmla="*/ 22682511 h 23"/>
              <a:gd name="T10" fmla="*/ 160565698 w 58"/>
              <a:gd name="T11" fmla="*/ 17642129 h 23"/>
              <a:gd name="T12" fmla="*/ 166511299 w 58"/>
              <a:gd name="T13" fmla="*/ 12601748 h 23"/>
              <a:gd name="T14" fmla="*/ 172458624 w 58"/>
              <a:gd name="T15" fmla="*/ 12601748 h 23"/>
              <a:gd name="T16" fmla="*/ 172458624 w 58"/>
              <a:gd name="T17" fmla="*/ 5040382 h 23"/>
              <a:gd name="T18" fmla="*/ 166511299 w 58"/>
              <a:gd name="T19" fmla="*/ 5040382 h 23"/>
              <a:gd name="T20" fmla="*/ 166511299 w 58"/>
              <a:gd name="T21" fmla="*/ 0 h 23"/>
              <a:gd name="T22" fmla="*/ 151643849 w 58"/>
              <a:gd name="T23" fmla="*/ 0 h 23"/>
              <a:gd name="T24" fmla="*/ 145698249 w 58"/>
              <a:gd name="T25" fmla="*/ 5040382 h 23"/>
              <a:gd name="T26" fmla="*/ 130830799 w 58"/>
              <a:gd name="T27" fmla="*/ 5040382 h 23"/>
              <a:gd name="T28" fmla="*/ 110016024 w 58"/>
              <a:gd name="T29" fmla="*/ 5040382 h 23"/>
              <a:gd name="T30" fmla="*/ 98123099 w 58"/>
              <a:gd name="T31" fmla="*/ 12601748 h 23"/>
              <a:gd name="T32" fmla="*/ 83255649 w 58"/>
              <a:gd name="T33" fmla="*/ 17642129 h 23"/>
              <a:gd name="T34" fmla="*/ 62442599 w 58"/>
              <a:gd name="T35" fmla="*/ 22682511 h 23"/>
              <a:gd name="T36" fmla="*/ 47575149 w 58"/>
              <a:gd name="T37" fmla="*/ 30242289 h 23"/>
              <a:gd name="T38" fmla="*/ 35680500 w 58"/>
              <a:gd name="T39" fmla="*/ 35282671 h 23"/>
              <a:gd name="T40" fmla="*/ 20814775 w 58"/>
              <a:gd name="T41" fmla="*/ 40323052 h 23"/>
              <a:gd name="T42" fmla="*/ 14867450 w 58"/>
              <a:gd name="T43" fmla="*/ 40323052 h 23"/>
              <a:gd name="T44" fmla="*/ 5947325 w 58"/>
              <a:gd name="T45" fmla="*/ 47884418 h 23"/>
              <a:gd name="T46" fmla="*/ 0 w 58"/>
              <a:gd name="T47" fmla="*/ 52924800 h 23"/>
              <a:gd name="T48" fmla="*/ 0 w 58"/>
              <a:gd name="T49" fmla="*/ 52924800 h 23"/>
              <a:gd name="T50" fmla="*/ 0 w 58"/>
              <a:gd name="T51" fmla="*/ 57965181 h 23"/>
              <a:gd name="T52" fmla="*/ 5947325 w 58"/>
              <a:gd name="T53" fmla="*/ 57965181 h 23"/>
              <a:gd name="T54" fmla="*/ 20814775 w 58"/>
              <a:gd name="T55" fmla="*/ 57965181 h 23"/>
              <a:gd name="T56" fmla="*/ 26760375 w 58"/>
              <a:gd name="T57" fmla="*/ 57965181 h 23"/>
              <a:gd name="T58" fmla="*/ 41627825 w 58"/>
              <a:gd name="T59" fmla="*/ 57965181 h 23"/>
              <a:gd name="T60" fmla="*/ 56495274 w 58"/>
              <a:gd name="T61" fmla="*/ 52924800 h 23"/>
              <a:gd name="T62" fmla="*/ 77308325 w 58"/>
              <a:gd name="T63" fmla="*/ 47884418 h 23"/>
              <a:gd name="T64" fmla="*/ 89202974 w 58"/>
              <a:gd name="T65" fmla="*/ 47884418 h 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23"/>
              <a:gd name="T101" fmla="*/ 58 w 58"/>
              <a:gd name="T102" fmla="*/ 23 h 2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23">
                <a:moveTo>
                  <a:pt x="30" y="19"/>
                </a:moveTo>
                <a:lnTo>
                  <a:pt x="37" y="16"/>
                </a:lnTo>
                <a:lnTo>
                  <a:pt x="42" y="14"/>
                </a:lnTo>
                <a:lnTo>
                  <a:pt x="47" y="12"/>
                </a:lnTo>
                <a:lnTo>
                  <a:pt x="51" y="9"/>
                </a:lnTo>
                <a:lnTo>
                  <a:pt x="54" y="7"/>
                </a:lnTo>
                <a:lnTo>
                  <a:pt x="56" y="5"/>
                </a:lnTo>
                <a:lnTo>
                  <a:pt x="58" y="5"/>
                </a:lnTo>
                <a:lnTo>
                  <a:pt x="58" y="2"/>
                </a:lnTo>
                <a:lnTo>
                  <a:pt x="56" y="2"/>
                </a:lnTo>
                <a:lnTo>
                  <a:pt x="56" y="0"/>
                </a:lnTo>
                <a:lnTo>
                  <a:pt x="51" y="0"/>
                </a:lnTo>
                <a:lnTo>
                  <a:pt x="49" y="2"/>
                </a:lnTo>
                <a:lnTo>
                  <a:pt x="44" y="2"/>
                </a:lnTo>
                <a:lnTo>
                  <a:pt x="37" y="2"/>
                </a:lnTo>
                <a:lnTo>
                  <a:pt x="33" y="5"/>
                </a:lnTo>
                <a:lnTo>
                  <a:pt x="28" y="7"/>
                </a:lnTo>
                <a:lnTo>
                  <a:pt x="21" y="9"/>
                </a:lnTo>
                <a:lnTo>
                  <a:pt x="16" y="12"/>
                </a:lnTo>
                <a:lnTo>
                  <a:pt x="12" y="14"/>
                </a:lnTo>
                <a:lnTo>
                  <a:pt x="7" y="16"/>
                </a:lnTo>
                <a:lnTo>
                  <a:pt x="5" y="16"/>
                </a:lnTo>
                <a:lnTo>
                  <a:pt x="2" y="19"/>
                </a:lnTo>
                <a:lnTo>
                  <a:pt x="0" y="21"/>
                </a:lnTo>
                <a:lnTo>
                  <a:pt x="0" y="23"/>
                </a:lnTo>
                <a:lnTo>
                  <a:pt x="2" y="23"/>
                </a:lnTo>
                <a:lnTo>
                  <a:pt x="7" y="23"/>
                </a:lnTo>
                <a:lnTo>
                  <a:pt x="9" y="23"/>
                </a:lnTo>
                <a:lnTo>
                  <a:pt x="14" y="23"/>
                </a:lnTo>
                <a:lnTo>
                  <a:pt x="19" y="21"/>
                </a:lnTo>
                <a:lnTo>
                  <a:pt x="26" y="19"/>
                </a:lnTo>
                <a:lnTo>
                  <a:pt x="30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15" name="Freeform 83"/>
          <p:cNvSpPr>
            <a:spLocks/>
          </p:cNvSpPr>
          <p:nvPr/>
        </p:nvSpPr>
        <p:spPr bwMode="auto">
          <a:xfrm>
            <a:off x="6790942" y="1456116"/>
            <a:ext cx="75009" cy="22622"/>
          </a:xfrm>
          <a:custGeom>
            <a:avLst/>
            <a:gdLst>
              <a:gd name="T0" fmla="*/ 83254817 w 58"/>
              <a:gd name="T1" fmla="*/ 35281603 h 19"/>
              <a:gd name="T2" fmla="*/ 98120394 w 58"/>
              <a:gd name="T3" fmla="*/ 42841152 h 19"/>
              <a:gd name="T4" fmla="*/ 118934960 w 58"/>
              <a:gd name="T5" fmla="*/ 47881381 h 19"/>
              <a:gd name="T6" fmla="*/ 130827766 w 58"/>
              <a:gd name="T7" fmla="*/ 47881381 h 19"/>
              <a:gd name="T8" fmla="*/ 145695068 w 58"/>
              <a:gd name="T9" fmla="*/ 47881381 h 19"/>
              <a:gd name="T10" fmla="*/ 151642333 w 58"/>
              <a:gd name="T11" fmla="*/ 47881381 h 19"/>
              <a:gd name="T12" fmla="*/ 166507910 w 58"/>
              <a:gd name="T13" fmla="*/ 47881381 h 19"/>
              <a:gd name="T14" fmla="*/ 172455175 w 58"/>
              <a:gd name="T15" fmla="*/ 47881381 h 19"/>
              <a:gd name="T16" fmla="*/ 172455175 w 58"/>
              <a:gd name="T17" fmla="*/ 42841152 h 19"/>
              <a:gd name="T18" fmla="*/ 172455175 w 58"/>
              <a:gd name="T19" fmla="*/ 42841152 h 19"/>
              <a:gd name="T20" fmla="*/ 166507910 w 58"/>
              <a:gd name="T21" fmla="*/ 35281603 h 19"/>
              <a:gd name="T22" fmla="*/ 160562369 w 58"/>
              <a:gd name="T23" fmla="*/ 35281603 h 19"/>
              <a:gd name="T24" fmla="*/ 151642333 w 58"/>
              <a:gd name="T25" fmla="*/ 30241374 h 19"/>
              <a:gd name="T26" fmla="*/ 139747802 w 58"/>
              <a:gd name="T27" fmla="*/ 25201145 h 19"/>
              <a:gd name="T28" fmla="*/ 124880501 w 58"/>
              <a:gd name="T29" fmla="*/ 17640008 h 19"/>
              <a:gd name="T30" fmla="*/ 104067659 w 58"/>
              <a:gd name="T31" fmla="*/ 12599779 h 19"/>
              <a:gd name="T32" fmla="*/ 89200358 w 58"/>
              <a:gd name="T33" fmla="*/ 12599779 h 19"/>
              <a:gd name="T34" fmla="*/ 68387516 w 58"/>
              <a:gd name="T35" fmla="*/ 7559550 h 19"/>
              <a:gd name="T36" fmla="*/ 56494710 w 58"/>
              <a:gd name="T37" fmla="*/ 0 h 19"/>
              <a:gd name="T38" fmla="*/ 41627408 w 58"/>
              <a:gd name="T39" fmla="*/ 0 h 19"/>
              <a:gd name="T40" fmla="*/ 26760107 w 58"/>
              <a:gd name="T41" fmla="*/ 0 h 19"/>
              <a:gd name="T42" fmla="*/ 14867301 w 58"/>
              <a:gd name="T43" fmla="*/ 0 h 19"/>
              <a:gd name="T44" fmla="*/ 5947265 w 58"/>
              <a:gd name="T45" fmla="*/ 0 h 19"/>
              <a:gd name="T46" fmla="*/ 0 w 58"/>
              <a:gd name="T47" fmla="*/ 0 h 19"/>
              <a:gd name="T48" fmla="*/ 0 w 58"/>
              <a:gd name="T49" fmla="*/ 7559550 h 19"/>
              <a:gd name="T50" fmla="*/ 0 w 58"/>
              <a:gd name="T51" fmla="*/ 7559550 h 19"/>
              <a:gd name="T52" fmla="*/ 0 w 58"/>
              <a:gd name="T53" fmla="*/ 12599779 h 19"/>
              <a:gd name="T54" fmla="*/ 5947265 w 58"/>
              <a:gd name="T55" fmla="*/ 12599779 h 19"/>
              <a:gd name="T56" fmla="*/ 20812842 w 58"/>
              <a:gd name="T57" fmla="*/ 17640008 h 19"/>
              <a:gd name="T58" fmla="*/ 35680143 w 58"/>
              <a:gd name="T59" fmla="*/ 25201145 h 19"/>
              <a:gd name="T60" fmla="*/ 47574674 w 58"/>
              <a:gd name="T61" fmla="*/ 30241374 h 19"/>
              <a:gd name="T62" fmla="*/ 62440251 w 58"/>
              <a:gd name="T63" fmla="*/ 35281603 h 19"/>
              <a:gd name="T64" fmla="*/ 83254817 w 58"/>
              <a:gd name="T65" fmla="*/ 35281603 h 1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19"/>
              <a:gd name="T101" fmla="*/ 58 w 58"/>
              <a:gd name="T102" fmla="*/ 19 h 1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19">
                <a:moveTo>
                  <a:pt x="28" y="14"/>
                </a:moveTo>
                <a:lnTo>
                  <a:pt x="33" y="17"/>
                </a:lnTo>
                <a:lnTo>
                  <a:pt x="40" y="19"/>
                </a:lnTo>
                <a:lnTo>
                  <a:pt x="44" y="19"/>
                </a:lnTo>
                <a:lnTo>
                  <a:pt x="49" y="19"/>
                </a:lnTo>
                <a:lnTo>
                  <a:pt x="51" y="19"/>
                </a:lnTo>
                <a:lnTo>
                  <a:pt x="56" y="19"/>
                </a:lnTo>
                <a:lnTo>
                  <a:pt x="58" y="19"/>
                </a:lnTo>
                <a:lnTo>
                  <a:pt x="58" y="17"/>
                </a:lnTo>
                <a:lnTo>
                  <a:pt x="56" y="14"/>
                </a:lnTo>
                <a:lnTo>
                  <a:pt x="54" y="14"/>
                </a:lnTo>
                <a:lnTo>
                  <a:pt x="51" y="12"/>
                </a:lnTo>
                <a:lnTo>
                  <a:pt x="47" y="10"/>
                </a:lnTo>
                <a:lnTo>
                  <a:pt x="42" y="7"/>
                </a:lnTo>
                <a:lnTo>
                  <a:pt x="35" y="5"/>
                </a:lnTo>
                <a:lnTo>
                  <a:pt x="30" y="5"/>
                </a:lnTo>
                <a:lnTo>
                  <a:pt x="23" y="3"/>
                </a:lnTo>
                <a:lnTo>
                  <a:pt x="19" y="0"/>
                </a:lnTo>
                <a:lnTo>
                  <a:pt x="14" y="0"/>
                </a:lnTo>
                <a:lnTo>
                  <a:pt x="9" y="0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7" y="7"/>
                </a:lnTo>
                <a:lnTo>
                  <a:pt x="12" y="10"/>
                </a:lnTo>
                <a:lnTo>
                  <a:pt x="16" y="12"/>
                </a:lnTo>
                <a:lnTo>
                  <a:pt x="21" y="14"/>
                </a:lnTo>
                <a:lnTo>
                  <a:pt x="28" y="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16" name="Freeform 84"/>
          <p:cNvSpPr>
            <a:spLocks/>
          </p:cNvSpPr>
          <p:nvPr/>
        </p:nvSpPr>
        <p:spPr bwMode="auto">
          <a:xfrm>
            <a:off x="6418276" y="1632328"/>
            <a:ext cx="254794" cy="33338"/>
          </a:xfrm>
          <a:custGeom>
            <a:avLst/>
            <a:gdLst>
              <a:gd name="T0" fmla="*/ 294390586 w 198"/>
              <a:gd name="T1" fmla="*/ 0 h 28"/>
              <a:gd name="T2" fmla="*/ 350325106 w 198"/>
              <a:gd name="T3" fmla="*/ 0 h 28"/>
              <a:gd name="T4" fmla="*/ 403315343 w 198"/>
              <a:gd name="T5" fmla="*/ 5040313 h 28"/>
              <a:gd name="T6" fmla="*/ 453363013 w 198"/>
              <a:gd name="T7" fmla="*/ 10080625 h 28"/>
              <a:gd name="T8" fmla="*/ 500464683 w 198"/>
              <a:gd name="T9" fmla="*/ 17641888 h 28"/>
              <a:gd name="T10" fmla="*/ 535790935 w 198"/>
              <a:gd name="T11" fmla="*/ 22682200 h 28"/>
              <a:gd name="T12" fmla="*/ 562287770 w 198"/>
              <a:gd name="T13" fmla="*/ 27722513 h 28"/>
              <a:gd name="T14" fmla="*/ 577005755 w 198"/>
              <a:gd name="T15" fmla="*/ 40322500 h 28"/>
              <a:gd name="T16" fmla="*/ 582894321 w 198"/>
              <a:gd name="T17" fmla="*/ 45362813 h 28"/>
              <a:gd name="T18" fmla="*/ 577005755 w 198"/>
              <a:gd name="T19" fmla="*/ 52924075 h 28"/>
              <a:gd name="T20" fmla="*/ 562287770 w 198"/>
              <a:gd name="T21" fmla="*/ 57964388 h 28"/>
              <a:gd name="T22" fmla="*/ 535790935 w 198"/>
              <a:gd name="T23" fmla="*/ 63004700 h 28"/>
              <a:gd name="T24" fmla="*/ 500464683 w 198"/>
              <a:gd name="T25" fmla="*/ 63004700 h 28"/>
              <a:gd name="T26" fmla="*/ 459249863 w 198"/>
              <a:gd name="T27" fmla="*/ 70564375 h 28"/>
              <a:gd name="T28" fmla="*/ 403315343 w 198"/>
              <a:gd name="T29" fmla="*/ 70564375 h 28"/>
              <a:gd name="T30" fmla="*/ 350325106 w 198"/>
              <a:gd name="T31" fmla="*/ 70564375 h 28"/>
              <a:gd name="T32" fmla="*/ 294390586 w 198"/>
              <a:gd name="T33" fmla="*/ 70564375 h 28"/>
              <a:gd name="T34" fmla="*/ 232569215 w 198"/>
              <a:gd name="T35" fmla="*/ 63004700 h 28"/>
              <a:gd name="T36" fmla="*/ 176634695 w 198"/>
              <a:gd name="T37" fmla="*/ 57964388 h 28"/>
              <a:gd name="T38" fmla="*/ 129531309 w 198"/>
              <a:gd name="T39" fmla="*/ 52924075 h 28"/>
              <a:gd name="T40" fmla="*/ 88316490 w 198"/>
              <a:gd name="T41" fmla="*/ 45362813 h 28"/>
              <a:gd name="T42" fmla="*/ 52990237 w 198"/>
              <a:gd name="T43" fmla="*/ 40322500 h 28"/>
              <a:gd name="T44" fmla="*/ 26495118 w 198"/>
              <a:gd name="T45" fmla="*/ 35282188 h 28"/>
              <a:gd name="T46" fmla="*/ 5888567 w 198"/>
              <a:gd name="T47" fmla="*/ 27722513 h 28"/>
              <a:gd name="T48" fmla="*/ 0 w 198"/>
              <a:gd name="T49" fmla="*/ 22682200 h 28"/>
              <a:gd name="T50" fmla="*/ 5888567 w 198"/>
              <a:gd name="T51" fmla="*/ 10080625 h 28"/>
              <a:gd name="T52" fmla="*/ 26495118 w 198"/>
              <a:gd name="T53" fmla="*/ 5040313 h 28"/>
              <a:gd name="T54" fmla="*/ 47103386 w 198"/>
              <a:gd name="T55" fmla="*/ 5040313 h 28"/>
              <a:gd name="T56" fmla="*/ 88316490 w 198"/>
              <a:gd name="T57" fmla="*/ 0 h 28"/>
              <a:gd name="T58" fmla="*/ 129531309 w 198"/>
              <a:gd name="T59" fmla="*/ 0 h 28"/>
              <a:gd name="T60" fmla="*/ 176634695 w 198"/>
              <a:gd name="T61" fmla="*/ 0 h 28"/>
              <a:gd name="T62" fmla="*/ 232569215 w 198"/>
              <a:gd name="T63" fmla="*/ 0 h 28"/>
              <a:gd name="T64" fmla="*/ 294390586 w 198"/>
              <a:gd name="T65" fmla="*/ 0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8"/>
              <a:gd name="T100" fmla="*/ 0 h 28"/>
              <a:gd name="T101" fmla="*/ 198 w 198"/>
              <a:gd name="T102" fmla="*/ 28 h 2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8" h="28">
                <a:moveTo>
                  <a:pt x="100" y="0"/>
                </a:moveTo>
                <a:lnTo>
                  <a:pt x="119" y="0"/>
                </a:lnTo>
                <a:lnTo>
                  <a:pt x="137" y="2"/>
                </a:lnTo>
                <a:lnTo>
                  <a:pt x="154" y="4"/>
                </a:lnTo>
                <a:lnTo>
                  <a:pt x="170" y="7"/>
                </a:lnTo>
                <a:lnTo>
                  <a:pt x="182" y="9"/>
                </a:lnTo>
                <a:lnTo>
                  <a:pt x="191" y="11"/>
                </a:lnTo>
                <a:lnTo>
                  <a:pt x="196" y="16"/>
                </a:lnTo>
                <a:lnTo>
                  <a:pt x="198" y="18"/>
                </a:lnTo>
                <a:lnTo>
                  <a:pt x="196" y="21"/>
                </a:lnTo>
                <a:lnTo>
                  <a:pt x="191" y="23"/>
                </a:lnTo>
                <a:lnTo>
                  <a:pt x="182" y="25"/>
                </a:lnTo>
                <a:lnTo>
                  <a:pt x="170" y="25"/>
                </a:lnTo>
                <a:lnTo>
                  <a:pt x="156" y="28"/>
                </a:lnTo>
                <a:lnTo>
                  <a:pt x="137" y="28"/>
                </a:lnTo>
                <a:lnTo>
                  <a:pt x="119" y="28"/>
                </a:lnTo>
                <a:lnTo>
                  <a:pt x="100" y="28"/>
                </a:lnTo>
                <a:lnTo>
                  <a:pt x="79" y="25"/>
                </a:lnTo>
                <a:lnTo>
                  <a:pt x="60" y="23"/>
                </a:lnTo>
                <a:lnTo>
                  <a:pt x="44" y="21"/>
                </a:lnTo>
                <a:lnTo>
                  <a:pt x="30" y="18"/>
                </a:lnTo>
                <a:lnTo>
                  <a:pt x="18" y="16"/>
                </a:lnTo>
                <a:lnTo>
                  <a:pt x="9" y="14"/>
                </a:lnTo>
                <a:lnTo>
                  <a:pt x="2" y="11"/>
                </a:lnTo>
                <a:lnTo>
                  <a:pt x="0" y="9"/>
                </a:lnTo>
                <a:lnTo>
                  <a:pt x="2" y="4"/>
                </a:lnTo>
                <a:lnTo>
                  <a:pt x="9" y="2"/>
                </a:lnTo>
                <a:lnTo>
                  <a:pt x="16" y="2"/>
                </a:lnTo>
                <a:lnTo>
                  <a:pt x="30" y="0"/>
                </a:lnTo>
                <a:lnTo>
                  <a:pt x="44" y="0"/>
                </a:lnTo>
                <a:lnTo>
                  <a:pt x="60" y="0"/>
                </a:lnTo>
                <a:lnTo>
                  <a:pt x="79" y="0"/>
                </a:lnTo>
                <a:lnTo>
                  <a:pt x="1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17" name="Freeform 85"/>
          <p:cNvSpPr>
            <a:spLocks/>
          </p:cNvSpPr>
          <p:nvPr/>
        </p:nvSpPr>
        <p:spPr bwMode="auto">
          <a:xfrm>
            <a:off x="5330045" y="1303716"/>
            <a:ext cx="946547" cy="347663"/>
          </a:xfrm>
          <a:custGeom>
            <a:avLst/>
            <a:gdLst>
              <a:gd name="T0" fmla="*/ 2147483647 w 734"/>
              <a:gd name="T1" fmla="*/ 0 h 292"/>
              <a:gd name="T2" fmla="*/ 2128641193 w 734"/>
              <a:gd name="T3" fmla="*/ 40322500 h 292"/>
              <a:gd name="T4" fmla="*/ 2081337902 w 734"/>
              <a:gd name="T5" fmla="*/ 83165950 h 292"/>
              <a:gd name="T6" fmla="*/ 2025165782 w 734"/>
              <a:gd name="T7" fmla="*/ 118446550 h 292"/>
              <a:gd name="T8" fmla="*/ 1971949365 w 734"/>
              <a:gd name="T9" fmla="*/ 158769050 h 292"/>
              <a:gd name="T10" fmla="*/ 1832996917 w 734"/>
              <a:gd name="T11" fmla="*/ 241935000 h 292"/>
              <a:gd name="T12" fmla="*/ 1673349386 w 734"/>
              <a:gd name="T13" fmla="*/ 322580000 h 292"/>
              <a:gd name="T14" fmla="*/ 1501873884 w 734"/>
              <a:gd name="T15" fmla="*/ 400704050 h 292"/>
              <a:gd name="T16" fmla="*/ 1321531271 w 734"/>
              <a:gd name="T17" fmla="*/ 471268425 h 292"/>
              <a:gd name="T18" fmla="*/ 1123449280 w 734"/>
              <a:gd name="T19" fmla="*/ 536792488 h 292"/>
              <a:gd name="T20" fmla="*/ 916498458 w 734"/>
              <a:gd name="T21" fmla="*/ 594756875 h 292"/>
              <a:gd name="T22" fmla="*/ 798241092 w 734"/>
              <a:gd name="T23" fmla="*/ 624998750 h 292"/>
              <a:gd name="T24" fmla="*/ 682939429 w 734"/>
              <a:gd name="T25" fmla="*/ 647680950 h 292"/>
              <a:gd name="T26" fmla="*/ 558768936 w 734"/>
              <a:gd name="T27" fmla="*/ 670361563 h 292"/>
              <a:gd name="T28" fmla="*/ 440509851 w 734"/>
              <a:gd name="T29" fmla="*/ 688003450 h 292"/>
              <a:gd name="T30" fmla="*/ 331121314 w 734"/>
              <a:gd name="T31" fmla="*/ 705643750 h 292"/>
              <a:gd name="T32" fmla="*/ 212863947 w 734"/>
              <a:gd name="T33" fmla="*/ 718245325 h 292"/>
              <a:gd name="T34" fmla="*/ 103475411 w 734"/>
              <a:gd name="T35" fmla="*/ 730845313 h 292"/>
              <a:gd name="T36" fmla="*/ 0 w 734"/>
              <a:gd name="T37" fmla="*/ 735885625 h 2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34"/>
              <a:gd name="T58" fmla="*/ 0 h 292"/>
              <a:gd name="T59" fmla="*/ 734 w 734"/>
              <a:gd name="T60" fmla="*/ 292 h 2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34" h="292">
                <a:moveTo>
                  <a:pt x="734" y="0"/>
                </a:moveTo>
                <a:lnTo>
                  <a:pt x="720" y="16"/>
                </a:lnTo>
                <a:lnTo>
                  <a:pt x="704" y="33"/>
                </a:lnTo>
                <a:lnTo>
                  <a:pt x="685" y="47"/>
                </a:lnTo>
                <a:lnTo>
                  <a:pt x="667" y="63"/>
                </a:lnTo>
                <a:lnTo>
                  <a:pt x="620" y="96"/>
                </a:lnTo>
                <a:lnTo>
                  <a:pt x="566" y="128"/>
                </a:lnTo>
                <a:lnTo>
                  <a:pt x="508" y="159"/>
                </a:lnTo>
                <a:lnTo>
                  <a:pt x="447" y="187"/>
                </a:lnTo>
                <a:lnTo>
                  <a:pt x="380" y="213"/>
                </a:lnTo>
                <a:lnTo>
                  <a:pt x="310" y="236"/>
                </a:lnTo>
                <a:lnTo>
                  <a:pt x="270" y="248"/>
                </a:lnTo>
                <a:lnTo>
                  <a:pt x="231" y="257"/>
                </a:lnTo>
                <a:lnTo>
                  <a:pt x="189" y="266"/>
                </a:lnTo>
                <a:lnTo>
                  <a:pt x="149" y="273"/>
                </a:lnTo>
                <a:lnTo>
                  <a:pt x="112" y="280"/>
                </a:lnTo>
                <a:lnTo>
                  <a:pt x="72" y="285"/>
                </a:lnTo>
                <a:lnTo>
                  <a:pt x="35" y="290"/>
                </a:lnTo>
                <a:lnTo>
                  <a:pt x="0" y="292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18" name="Line 86"/>
          <p:cNvSpPr>
            <a:spLocks noChangeShapeType="1"/>
          </p:cNvSpPr>
          <p:nvPr/>
        </p:nvSpPr>
        <p:spPr bwMode="auto">
          <a:xfrm flipH="1">
            <a:off x="5332426" y="1670429"/>
            <a:ext cx="604838" cy="119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19" name="Freeform 87"/>
          <p:cNvSpPr>
            <a:spLocks/>
          </p:cNvSpPr>
          <p:nvPr/>
        </p:nvSpPr>
        <p:spPr bwMode="auto">
          <a:xfrm>
            <a:off x="5927739" y="1670429"/>
            <a:ext cx="411956" cy="50006"/>
          </a:xfrm>
          <a:custGeom>
            <a:avLst/>
            <a:gdLst>
              <a:gd name="T0" fmla="*/ 945777510 w 319"/>
              <a:gd name="T1" fmla="*/ 105846563 h 42"/>
              <a:gd name="T2" fmla="*/ 862762945 w 319"/>
              <a:gd name="T3" fmla="*/ 78124050 h 42"/>
              <a:gd name="T4" fmla="*/ 767888172 w 319"/>
              <a:gd name="T5" fmla="*/ 52924075 h 42"/>
              <a:gd name="T6" fmla="*/ 655224810 w 319"/>
              <a:gd name="T7" fmla="*/ 35282188 h 42"/>
              <a:gd name="T8" fmla="*/ 539596396 w 319"/>
              <a:gd name="T9" fmla="*/ 17640300 h 42"/>
              <a:gd name="T10" fmla="*/ 415074548 w 319"/>
              <a:gd name="T11" fmla="*/ 7559675 h 42"/>
              <a:gd name="T12" fmla="*/ 281657544 w 319"/>
              <a:gd name="T13" fmla="*/ 0 h 42"/>
              <a:gd name="T14" fmla="*/ 145275489 w 319"/>
              <a:gd name="T15" fmla="*/ 0 h 42"/>
              <a:gd name="T16" fmla="*/ 0 w 319"/>
              <a:gd name="T17" fmla="*/ 0 h 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9"/>
              <a:gd name="T28" fmla="*/ 0 h 42"/>
              <a:gd name="T29" fmla="*/ 319 w 319"/>
              <a:gd name="T30" fmla="*/ 42 h 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9" h="42">
                <a:moveTo>
                  <a:pt x="319" y="42"/>
                </a:moveTo>
                <a:lnTo>
                  <a:pt x="291" y="31"/>
                </a:lnTo>
                <a:lnTo>
                  <a:pt x="259" y="21"/>
                </a:lnTo>
                <a:lnTo>
                  <a:pt x="221" y="14"/>
                </a:lnTo>
                <a:lnTo>
                  <a:pt x="182" y="7"/>
                </a:lnTo>
                <a:lnTo>
                  <a:pt x="140" y="3"/>
                </a:lnTo>
                <a:lnTo>
                  <a:pt x="95" y="0"/>
                </a:lnTo>
                <a:lnTo>
                  <a:pt x="49" y="0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20" name="Line 88"/>
          <p:cNvSpPr>
            <a:spLocks noChangeShapeType="1"/>
          </p:cNvSpPr>
          <p:nvPr/>
        </p:nvSpPr>
        <p:spPr bwMode="auto">
          <a:xfrm flipH="1">
            <a:off x="3242880" y="1659713"/>
            <a:ext cx="1216819" cy="1191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21" name="Line 89"/>
          <p:cNvSpPr>
            <a:spLocks noChangeShapeType="1"/>
          </p:cNvSpPr>
          <p:nvPr/>
        </p:nvSpPr>
        <p:spPr bwMode="auto">
          <a:xfrm flipH="1">
            <a:off x="1670063" y="1662094"/>
            <a:ext cx="520304" cy="1191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22" name="Rectangle 90"/>
          <p:cNvSpPr>
            <a:spLocks noChangeArrowheads="1"/>
          </p:cNvSpPr>
          <p:nvPr/>
        </p:nvSpPr>
        <p:spPr bwMode="auto">
          <a:xfrm>
            <a:off x="213929" y="1526363"/>
            <a:ext cx="1441847" cy="279797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23" name="Rectangle 91"/>
          <p:cNvSpPr>
            <a:spLocks noChangeArrowheads="1"/>
          </p:cNvSpPr>
          <p:nvPr/>
        </p:nvSpPr>
        <p:spPr bwMode="auto">
          <a:xfrm>
            <a:off x="321086" y="1583512"/>
            <a:ext cx="10692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Optical source</a:t>
            </a:r>
            <a:endParaRPr lang="en-US" sz="1200" b="1" dirty="0"/>
          </a:p>
        </p:txBody>
      </p:sp>
      <p:sp>
        <p:nvSpPr>
          <p:cNvPr id="1124" name="Freeform 92"/>
          <p:cNvSpPr>
            <a:spLocks/>
          </p:cNvSpPr>
          <p:nvPr/>
        </p:nvSpPr>
        <p:spPr bwMode="auto">
          <a:xfrm>
            <a:off x="1716498" y="1859738"/>
            <a:ext cx="683419" cy="940594"/>
          </a:xfrm>
          <a:custGeom>
            <a:avLst/>
            <a:gdLst>
              <a:gd name="T0" fmla="*/ 532074593 w 530"/>
              <a:gd name="T1" fmla="*/ 1990923438 h 790"/>
              <a:gd name="T2" fmla="*/ 496602151 w 530"/>
              <a:gd name="T3" fmla="*/ 1980842813 h 790"/>
              <a:gd name="T4" fmla="*/ 455218782 w 530"/>
              <a:gd name="T5" fmla="*/ 1968242825 h 790"/>
              <a:gd name="T6" fmla="*/ 413835413 w 530"/>
              <a:gd name="T7" fmla="*/ 1950600938 h 790"/>
              <a:gd name="T8" fmla="*/ 381320154 w 530"/>
              <a:gd name="T9" fmla="*/ 1938000950 h 790"/>
              <a:gd name="T10" fmla="*/ 345847712 w 530"/>
              <a:gd name="T11" fmla="*/ 1920359063 h 790"/>
              <a:gd name="T12" fmla="*/ 310376989 w 530"/>
              <a:gd name="T13" fmla="*/ 1897678450 h 790"/>
              <a:gd name="T14" fmla="*/ 277860011 w 530"/>
              <a:gd name="T15" fmla="*/ 1880036563 h 790"/>
              <a:gd name="T16" fmla="*/ 242389289 w 530"/>
              <a:gd name="T17" fmla="*/ 1857355950 h 790"/>
              <a:gd name="T18" fmla="*/ 180314235 w 530"/>
              <a:gd name="T19" fmla="*/ 1796872200 h 790"/>
              <a:gd name="T20" fmla="*/ 118239181 w 530"/>
              <a:gd name="T21" fmla="*/ 1733867500 h 790"/>
              <a:gd name="T22" fmla="*/ 76855811 w 530"/>
              <a:gd name="T23" fmla="*/ 1655743450 h 790"/>
              <a:gd name="T24" fmla="*/ 41383369 w 530"/>
              <a:gd name="T25" fmla="*/ 1580138763 h 790"/>
              <a:gd name="T26" fmla="*/ 14779038 w 530"/>
              <a:gd name="T27" fmla="*/ 1496972813 h 790"/>
              <a:gd name="T28" fmla="*/ 0 w 530"/>
              <a:gd name="T29" fmla="*/ 1408768138 h 790"/>
              <a:gd name="T30" fmla="*/ 0 w 530"/>
              <a:gd name="T31" fmla="*/ 1315521563 h 790"/>
              <a:gd name="T32" fmla="*/ 8868110 w 530"/>
              <a:gd name="T33" fmla="*/ 1227315300 h 790"/>
              <a:gd name="T34" fmla="*/ 29559795 w 530"/>
              <a:gd name="T35" fmla="*/ 1126509050 h 790"/>
              <a:gd name="T36" fmla="*/ 56164127 w 530"/>
              <a:gd name="T37" fmla="*/ 1030743113 h 790"/>
              <a:gd name="T38" fmla="*/ 97547496 w 530"/>
              <a:gd name="T39" fmla="*/ 932457813 h 790"/>
              <a:gd name="T40" fmla="*/ 144841793 w 530"/>
              <a:gd name="T41" fmla="*/ 836691875 h 790"/>
              <a:gd name="T42" fmla="*/ 206916847 w 530"/>
              <a:gd name="T43" fmla="*/ 743446888 h 790"/>
              <a:gd name="T44" fmla="*/ 277860011 w 530"/>
              <a:gd name="T45" fmla="*/ 647680950 h 790"/>
              <a:gd name="T46" fmla="*/ 360628469 w 530"/>
              <a:gd name="T47" fmla="*/ 554434375 h 790"/>
              <a:gd name="T48" fmla="*/ 449306135 w 530"/>
              <a:gd name="T49" fmla="*/ 466229700 h 790"/>
              <a:gd name="T50" fmla="*/ 511382909 w 530"/>
              <a:gd name="T51" fmla="*/ 413305625 h 790"/>
              <a:gd name="T52" fmla="*/ 573457963 w 530"/>
              <a:gd name="T53" fmla="*/ 360383138 h 790"/>
              <a:gd name="T54" fmla="*/ 635533017 w 530"/>
              <a:gd name="T55" fmla="*/ 312499375 h 790"/>
              <a:gd name="T56" fmla="*/ 703520717 w 530"/>
              <a:gd name="T57" fmla="*/ 267136563 h 790"/>
              <a:gd name="T58" fmla="*/ 774463882 w 530"/>
              <a:gd name="T59" fmla="*/ 224294700 h 790"/>
              <a:gd name="T60" fmla="*/ 842449863 w 530"/>
              <a:gd name="T61" fmla="*/ 189012513 h 790"/>
              <a:gd name="T62" fmla="*/ 910437564 w 530"/>
              <a:gd name="T63" fmla="*/ 153728738 h 790"/>
              <a:gd name="T64" fmla="*/ 987293375 w 530"/>
              <a:gd name="T65" fmla="*/ 118448138 h 790"/>
              <a:gd name="T66" fmla="*/ 1064147467 w 530"/>
              <a:gd name="T67" fmla="*/ 95765938 h 790"/>
              <a:gd name="T68" fmla="*/ 1132135168 w 530"/>
              <a:gd name="T69" fmla="*/ 65524063 h 790"/>
              <a:gd name="T70" fmla="*/ 1206033796 w 530"/>
              <a:gd name="T71" fmla="*/ 47883763 h 790"/>
              <a:gd name="T72" fmla="*/ 1282889607 w 530"/>
              <a:gd name="T73" fmla="*/ 30241875 h 790"/>
              <a:gd name="T74" fmla="*/ 1350875589 w 530"/>
              <a:gd name="T75" fmla="*/ 17640300 h 790"/>
              <a:gd name="T76" fmla="*/ 1427731400 w 530"/>
              <a:gd name="T77" fmla="*/ 7561263 h 790"/>
              <a:gd name="T78" fmla="*/ 1495719101 w 530"/>
              <a:gd name="T79" fmla="*/ 0 h 790"/>
              <a:gd name="T80" fmla="*/ 1566662265 w 530"/>
              <a:gd name="T81" fmla="*/ 0 h 79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30"/>
              <a:gd name="T124" fmla="*/ 0 h 790"/>
              <a:gd name="T125" fmla="*/ 530 w 530"/>
              <a:gd name="T126" fmla="*/ 790 h 79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30" h="790">
                <a:moveTo>
                  <a:pt x="180" y="790"/>
                </a:moveTo>
                <a:lnTo>
                  <a:pt x="168" y="786"/>
                </a:lnTo>
                <a:lnTo>
                  <a:pt x="154" y="781"/>
                </a:lnTo>
                <a:lnTo>
                  <a:pt x="140" y="774"/>
                </a:lnTo>
                <a:lnTo>
                  <a:pt x="129" y="769"/>
                </a:lnTo>
                <a:lnTo>
                  <a:pt x="117" y="762"/>
                </a:lnTo>
                <a:lnTo>
                  <a:pt x="105" y="753"/>
                </a:lnTo>
                <a:lnTo>
                  <a:pt x="94" y="746"/>
                </a:lnTo>
                <a:lnTo>
                  <a:pt x="82" y="737"/>
                </a:lnTo>
                <a:lnTo>
                  <a:pt x="61" y="713"/>
                </a:lnTo>
                <a:lnTo>
                  <a:pt x="40" y="688"/>
                </a:lnTo>
                <a:lnTo>
                  <a:pt x="26" y="657"/>
                </a:lnTo>
                <a:lnTo>
                  <a:pt x="14" y="627"/>
                </a:lnTo>
                <a:lnTo>
                  <a:pt x="5" y="594"/>
                </a:lnTo>
                <a:lnTo>
                  <a:pt x="0" y="559"/>
                </a:lnTo>
                <a:lnTo>
                  <a:pt x="0" y="522"/>
                </a:lnTo>
                <a:lnTo>
                  <a:pt x="3" y="487"/>
                </a:lnTo>
                <a:lnTo>
                  <a:pt x="10" y="447"/>
                </a:lnTo>
                <a:lnTo>
                  <a:pt x="19" y="409"/>
                </a:lnTo>
                <a:lnTo>
                  <a:pt x="33" y="370"/>
                </a:lnTo>
                <a:lnTo>
                  <a:pt x="49" y="332"/>
                </a:lnTo>
                <a:lnTo>
                  <a:pt x="70" y="295"/>
                </a:lnTo>
                <a:lnTo>
                  <a:pt x="94" y="257"/>
                </a:lnTo>
                <a:lnTo>
                  <a:pt x="122" y="220"/>
                </a:lnTo>
                <a:lnTo>
                  <a:pt x="152" y="185"/>
                </a:lnTo>
                <a:lnTo>
                  <a:pt x="173" y="164"/>
                </a:lnTo>
                <a:lnTo>
                  <a:pt x="194" y="143"/>
                </a:lnTo>
                <a:lnTo>
                  <a:pt x="215" y="124"/>
                </a:lnTo>
                <a:lnTo>
                  <a:pt x="238" y="106"/>
                </a:lnTo>
                <a:lnTo>
                  <a:pt x="262" y="89"/>
                </a:lnTo>
                <a:lnTo>
                  <a:pt x="285" y="75"/>
                </a:lnTo>
                <a:lnTo>
                  <a:pt x="308" y="61"/>
                </a:lnTo>
                <a:lnTo>
                  <a:pt x="334" y="47"/>
                </a:lnTo>
                <a:lnTo>
                  <a:pt x="360" y="38"/>
                </a:lnTo>
                <a:lnTo>
                  <a:pt x="383" y="26"/>
                </a:lnTo>
                <a:lnTo>
                  <a:pt x="408" y="19"/>
                </a:lnTo>
                <a:lnTo>
                  <a:pt x="434" y="12"/>
                </a:lnTo>
                <a:lnTo>
                  <a:pt x="457" y="7"/>
                </a:lnTo>
                <a:lnTo>
                  <a:pt x="483" y="3"/>
                </a:lnTo>
                <a:lnTo>
                  <a:pt x="506" y="0"/>
                </a:lnTo>
                <a:lnTo>
                  <a:pt x="530" y="0"/>
                </a:lnTo>
              </a:path>
            </a:pathLst>
          </a:custGeom>
          <a:noFill/>
          <a:ln w="8001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25" name="Freeform 93"/>
          <p:cNvSpPr>
            <a:spLocks/>
          </p:cNvSpPr>
          <p:nvPr/>
        </p:nvSpPr>
        <p:spPr bwMode="auto">
          <a:xfrm>
            <a:off x="1930811" y="2770566"/>
            <a:ext cx="57150" cy="60722"/>
          </a:xfrm>
          <a:custGeom>
            <a:avLst/>
            <a:gdLst>
              <a:gd name="T0" fmla="*/ 0 w 44"/>
              <a:gd name="T1" fmla="*/ 0 h 51"/>
              <a:gd name="T2" fmla="*/ 131964545 w 44"/>
              <a:gd name="T3" fmla="*/ 63002723 h 51"/>
              <a:gd name="T4" fmla="*/ 0 w 44"/>
              <a:gd name="T5" fmla="*/ 128526381 h 51"/>
              <a:gd name="T6" fmla="*/ 41987932 w 44"/>
              <a:gd name="T7" fmla="*/ 63002723 h 51"/>
              <a:gd name="T8" fmla="*/ 0 w 44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1"/>
              <a:gd name="T17" fmla="*/ 44 w 44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1">
                <a:moveTo>
                  <a:pt x="0" y="0"/>
                </a:moveTo>
                <a:lnTo>
                  <a:pt x="44" y="25"/>
                </a:lnTo>
                <a:lnTo>
                  <a:pt x="0" y="51"/>
                </a:lnTo>
                <a:lnTo>
                  <a:pt x="14" y="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26" name="Freeform 94"/>
          <p:cNvSpPr>
            <a:spLocks/>
          </p:cNvSpPr>
          <p:nvPr/>
        </p:nvSpPr>
        <p:spPr bwMode="auto">
          <a:xfrm>
            <a:off x="1930811" y="2770566"/>
            <a:ext cx="57150" cy="60722"/>
          </a:xfrm>
          <a:custGeom>
            <a:avLst/>
            <a:gdLst>
              <a:gd name="T0" fmla="*/ 0 w 44"/>
              <a:gd name="T1" fmla="*/ 0 h 51"/>
              <a:gd name="T2" fmla="*/ 131964545 w 44"/>
              <a:gd name="T3" fmla="*/ 63002723 h 51"/>
              <a:gd name="T4" fmla="*/ 0 w 44"/>
              <a:gd name="T5" fmla="*/ 128526381 h 51"/>
              <a:gd name="T6" fmla="*/ 41987932 w 44"/>
              <a:gd name="T7" fmla="*/ 63002723 h 51"/>
              <a:gd name="T8" fmla="*/ 0 w 44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1"/>
              <a:gd name="T17" fmla="*/ 44 w 44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1">
                <a:moveTo>
                  <a:pt x="0" y="0"/>
                </a:moveTo>
                <a:lnTo>
                  <a:pt x="44" y="25"/>
                </a:lnTo>
                <a:lnTo>
                  <a:pt x="0" y="51"/>
                </a:lnTo>
                <a:lnTo>
                  <a:pt x="14" y="25"/>
                </a:lnTo>
                <a:lnTo>
                  <a:pt x="0" y="0"/>
                </a:lnTo>
              </a:path>
            </a:pathLst>
          </a:custGeom>
          <a:noFill/>
          <a:ln w="8001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127" name="Rectangle 95"/>
          <p:cNvSpPr>
            <a:spLocks noChangeArrowheads="1"/>
          </p:cNvSpPr>
          <p:nvPr/>
        </p:nvSpPr>
        <p:spPr bwMode="auto">
          <a:xfrm>
            <a:off x="2073686" y="2731275"/>
            <a:ext cx="104355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Photodetector</a:t>
            </a:r>
            <a:endParaRPr lang="en-US" sz="1200" b="1" dirty="0"/>
          </a:p>
        </p:txBody>
      </p:sp>
      <p:sp>
        <p:nvSpPr>
          <p:cNvPr id="1128" name="Rectangle 98"/>
          <p:cNvSpPr>
            <a:spLocks noChangeArrowheads="1"/>
          </p:cNvSpPr>
          <p:nvPr/>
        </p:nvSpPr>
        <p:spPr bwMode="auto">
          <a:xfrm>
            <a:off x="2384439" y="1502550"/>
            <a:ext cx="5818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Coupler</a:t>
            </a:r>
            <a:endParaRPr lang="en-US" sz="1200" b="1" dirty="0"/>
          </a:p>
        </p:txBody>
      </p:sp>
      <p:sp>
        <p:nvSpPr>
          <p:cNvPr id="1129" name="Rectangle 99"/>
          <p:cNvSpPr>
            <a:spLocks noChangeArrowheads="1"/>
          </p:cNvSpPr>
          <p:nvPr/>
        </p:nvSpPr>
        <p:spPr bwMode="auto">
          <a:xfrm>
            <a:off x="2380867" y="1665667"/>
            <a:ext cx="46166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Arial" charset="0"/>
              </a:rPr>
              <a:t>      2X2	</a:t>
            </a:r>
            <a:endParaRPr lang="en-US" sz="900" b="1"/>
          </a:p>
        </p:txBody>
      </p:sp>
      <p:sp>
        <p:nvSpPr>
          <p:cNvPr id="1130" name="Line 100"/>
          <p:cNvSpPr>
            <a:spLocks noChangeShapeType="1"/>
          </p:cNvSpPr>
          <p:nvPr/>
        </p:nvSpPr>
        <p:spPr bwMode="auto">
          <a:xfrm>
            <a:off x="1705782" y="1601372"/>
            <a:ext cx="2476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fr-FR" sz="1350"/>
          </a:p>
        </p:txBody>
      </p:sp>
      <p:sp>
        <p:nvSpPr>
          <p:cNvPr id="1131" name="Line 101"/>
          <p:cNvSpPr>
            <a:spLocks noChangeShapeType="1"/>
          </p:cNvSpPr>
          <p:nvPr/>
        </p:nvSpPr>
        <p:spPr bwMode="auto">
          <a:xfrm>
            <a:off x="3887007" y="1722816"/>
            <a:ext cx="2476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fr-FR" sz="1350"/>
          </a:p>
        </p:txBody>
      </p:sp>
      <p:sp>
        <p:nvSpPr>
          <p:cNvPr id="1132" name="Line 102"/>
          <p:cNvSpPr>
            <a:spLocks noChangeShapeType="1"/>
          </p:cNvSpPr>
          <p:nvPr/>
        </p:nvSpPr>
        <p:spPr bwMode="auto">
          <a:xfrm flipH="1">
            <a:off x="3872720" y="1608516"/>
            <a:ext cx="2476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fr-FR" sz="1350"/>
          </a:p>
        </p:txBody>
      </p:sp>
      <p:cxnSp>
        <p:nvCxnSpPr>
          <p:cNvPr id="1133" name="Connecteur droit avec flèche 1136"/>
          <p:cNvCxnSpPr>
            <a:cxnSpLocks noChangeShapeType="1"/>
          </p:cNvCxnSpPr>
          <p:nvPr/>
        </p:nvCxnSpPr>
        <p:spPr bwMode="auto">
          <a:xfrm>
            <a:off x="4770451" y="1120360"/>
            <a:ext cx="0" cy="4429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4" name="Rectangle 98"/>
          <p:cNvSpPr>
            <a:spLocks noChangeArrowheads="1"/>
          </p:cNvSpPr>
          <p:nvPr/>
        </p:nvSpPr>
        <p:spPr bwMode="auto">
          <a:xfrm>
            <a:off x="4099594" y="982873"/>
            <a:ext cx="178895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Integrated optical circuit</a:t>
            </a:r>
            <a:endParaRPr lang="en-US" sz="1200" b="1" dirty="0"/>
          </a:p>
        </p:txBody>
      </p:sp>
      <p:sp>
        <p:nvSpPr>
          <p:cNvPr id="1135" name="Rectangle 6"/>
          <p:cNvSpPr>
            <a:spLocks noChangeArrowheads="1"/>
          </p:cNvSpPr>
          <p:nvPr/>
        </p:nvSpPr>
        <p:spPr bwMode="auto">
          <a:xfrm>
            <a:off x="6246797" y="912310"/>
            <a:ext cx="9287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b="1" dirty="0" err="1"/>
              <a:t>Fiber</a:t>
            </a:r>
            <a:r>
              <a:rPr lang="fr-FR" sz="1200" b="1" dirty="0"/>
              <a:t> </a:t>
            </a:r>
            <a:r>
              <a:rPr lang="fr-FR" sz="1200" b="1" dirty="0" err="1"/>
              <a:t>coil</a:t>
            </a:r>
            <a:endParaRPr lang="fr-FR" sz="1200" b="1" dirty="0"/>
          </a:p>
        </p:txBody>
      </p:sp>
      <p:sp>
        <p:nvSpPr>
          <p:cNvPr id="1136" name="Rectangle 1135"/>
          <p:cNvSpPr>
            <a:spLocks noChangeArrowheads="1"/>
          </p:cNvSpPr>
          <p:nvPr/>
        </p:nvSpPr>
        <p:spPr bwMode="auto">
          <a:xfrm>
            <a:off x="5364573" y="1526363"/>
            <a:ext cx="104775" cy="105966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sz="1350"/>
          </a:p>
        </p:txBody>
      </p:sp>
      <p:sp>
        <p:nvSpPr>
          <p:cNvPr id="1137" name="Rectangle 1136"/>
          <p:cNvSpPr>
            <a:spLocks noChangeArrowheads="1"/>
          </p:cNvSpPr>
          <p:nvPr/>
        </p:nvSpPr>
        <p:spPr bwMode="auto">
          <a:xfrm>
            <a:off x="5364573" y="1676381"/>
            <a:ext cx="104775" cy="105966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sz="1350"/>
          </a:p>
        </p:txBody>
      </p:sp>
      <p:sp>
        <p:nvSpPr>
          <p:cNvPr id="1138" name="Text Box 1128"/>
          <p:cNvSpPr txBox="1">
            <a:spLocks noChangeArrowheads="1"/>
          </p:cNvSpPr>
          <p:nvPr/>
        </p:nvSpPr>
        <p:spPr bwMode="auto">
          <a:xfrm>
            <a:off x="5199076" y="1316813"/>
            <a:ext cx="27860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05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39" name="Text Box 1129"/>
          <p:cNvSpPr txBox="1">
            <a:spLocks noChangeArrowheads="1"/>
          </p:cNvSpPr>
          <p:nvPr/>
        </p:nvSpPr>
        <p:spPr bwMode="auto">
          <a:xfrm>
            <a:off x="5218126" y="1785919"/>
            <a:ext cx="27860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05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Rectangle 2"/>
          <p:cNvSpPr/>
          <p:nvPr/>
        </p:nvSpPr>
        <p:spPr>
          <a:xfrm>
            <a:off x="3849097" y="2072754"/>
            <a:ext cx="487423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+mj-lt"/>
              </a:rPr>
              <a:t>Relativistic </a:t>
            </a:r>
            <a:r>
              <a:rPr lang="en-US" sz="1350" dirty="0" err="1">
                <a:latin typeface="+mj-lt"/>
              </a:rPr>
              <a:t>Sagnac</a:t>
            </a:r>
            <a:r>
              <a:rPr lang="en-US" sz="1350" dirty="0">
                <a:latin typeface="+mj-lt"/>
              </a:rPr>
              <a:t>-Laue effect create a </a:t>
            </a:r>
            <a:r>
              <a:rPr lang="en-US" sz="1350" b="1" dirty="0">
                <a:latin typeface="+mj-lt"/>
              </a:rPr>
              <a:t>delay</a:t>
            </a:r>
            <a:r>
              <a:rPr lang="en-US" sz="1350" dirty="0">
                <a:latin typeface="+mj-lt"/>
              </a:rPr>
              <a:t> between </a:t>
            </a:r>
            <a:r>
              <a:rPr lang="en-US" sz="1350" dirty="0" err="1">
                <a:latin typeface="+mj-lt"/>
              </a:rPr>
              <a:t>clockwize</a:t>
            </a:r>
            <a:r>
              <a:rPr lang="en-US" sz="1350" dirty="0">
                <a:latin typeface="+mj-lt"/>
              </a:rPr>
              <a:t> and counter clockwise optical waves inside </a:t>
            </a:r>
            <a:r>
              <a:rPr lang="en-US" sz="1350" b="1" dirty="0">
                <a:latin typeface="+mj-lt"/>
              </a:rPr>
              <a:t>ring interferometer </a:t>
            </a:r>
            <a:r>
              <a:rPr lang="en-US" sz="1350" dirty="0">
                <a:latin typeface="+mj-lt"/>
              </a:rPr>
              <a:t>=&gt; modulation of optical intensity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33D050-67E1-46AF-A15F-8DD64CCCC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7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6CBBE5-5631-4A7F-A231-20A995F46176}"/>
              </a:ext>
            </a:extLst>
          </p:cNvPr>
          <p:cNvSpPr txBox="1"/>
          <p:nvPr/>
        </p:nvSpPr>
        <p:spPr>
          <a:xfrm>
            <a:off x="2073686" y="3082606"/>
            <a:ext cx="537620" cy="2624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700" b="1" dirty="0">
                <a:solidFill>
                  <a:srgbClr val="032029"/>
                </a:solidFill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66509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01628 -0.00139 L 0.03269 -0.00579 L 0.04675 -0.01204 L 0.05925 -0.0206 L 0.06993 -0.03449 L 0.07461 -0.05023 L 0.07461 -0.05903 L 0.0823 -0.07153 L 0.09193 -0.08264 L 0.10482 -0.09051 L 0.11771 -0.09398 L 0.13308 -0.09445 L 0.15 -0.0919 L 0.16511 -0.08935 L 0.17474 -0.07523 L 0.17982 -0.06482 L 0.18711 -0.05 L 0.19076 -0.03704 L 0.19167 -0.01968 L 0.19076 -0.00509 L 0.18451 0.01157 L 0.17474 0.02176 L 0.16237 0.02708 L 0.14649 0.02569 L 0.13672 0.01898 L 0.13099 0.01111 L 0.12696 0.00208 L 0.12565 -0.00833 L 0.12956 -0.02315 L 0.13763 -0.0331 L 0.14831 -0.03843 L 0.15795 -0.04121 L 0.16993 -0.03982 L 0.17709 -0.03519 L 0.18269 -0.02871 L 0.18711 -0.01921 L 0.19258 -0.00417 L 0.19454 0.01227 L 0.19388 0.03055 L 0.19167 0.04606 L 0.1862 0.05903 L 0.18008 0.07129 L 0.17266 0.07546 L 0.15039 0.08264 L 0.12396 0.08449 L 0.10222 0.07893 L 0.08451 0.06898 L 0.07631 0.05694 L 0.07383 0.0412 L 0.05821 0.03287 L 0.0418 0.02685 L 0.02318 0.02037 L -3.75E-6 0.01736 " pathEditMode="relative" rAng="0" ptsTypes="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1181 L 0.0056 -0.01088 L 0.01445 -0.00949 L 0.02252 -0.0088 L 0.02825 -0.00579 L 0.03594 -0.00301 L 0.04388 -0.0007 L 0.0526 0.00347 L 0.05989 0.00393 L 0.06601 0.00972 L 0.07265 0.01389 L 0.07396 0.02153 L 0.07578 0.02963 L 0.07943 0.03704 L 0.08424 0.04213 L 0.0931 0.04768 L 0.10377 0.05092 L 0.11302 0.05532 L 0.12448 0.05625 L 0.13802 0.05625 L 0.14948 0.05764 L 0.15833 0.05231 L 0.16862 0.04907 L 0.17747 0.04722 L 0.18216 0.04074 L 0.18633 0.0294 L 0.18984 0.01898 L 0.19258 0.00579 L 0.19401 -0.00463 L 0.19401 -0.01829 L 0.1931 -0.02894 L 0.19036 -0.03727 L 0.18815 -0.04861 L 0.18463 -0.05556 L 0.17969 -0.06227 L 0.17122 -0.06667 L 0.16406 -0.07153 L 0.15742 -0.07153 L 0.14778 -0.06898 L 0.14062 -0.06644 L 0.13437 -0.05949 L 0.12956 -0.05139 L 0.12604 -0.04121 L 0.1237 -0.03171 L 0.12773 -0.02222 L 0.13294 -0.01389 L 0.14193 -0.00579 L 0.14726 -0.00324 L 0.15976 -0.00301 L 0.16888 -0.00463 L 0.17474 -0.00834 L 0.17969 -0.0125 L 0.18489 -0.02153 L 0.18659 -0.02894 L 0.18984 -0.03935 L 0.19062 -0.05139 L 0.19036 -0.06343 L 0.18711 -0.075 L 0.18463 -0.0831 L 0.18099 -0.09283 L 0.17656 -0.10232 L 0.17291 -0.10972 L 0.16679 -0.11505 L 0.16315 -0.11898 L 0.14948 -0.12269 L 0.13125 -0.12408 L 0.12018 -0.12408 L 0.11185 -0.12408 L 0.10234 -0.11783 L 0.08945 -0.1125 L 0.08476 -0.1044 L 0.07669 -0.09306 L 0.07265 -0.08033 L 0.07226 -0.0706 L 0.06745 -0.0588 L 0.06054 -0.05116 L 0.04791 -0.04375 L 0.03802 -0.03773 L 0.03099 -0.0338 L 0.01849 -0.02917 L 0.00169 -0.02917 L -0.00261 -0.02917 " pathEditMode="relative" rAng="0" ptsTypes="AAAAAAAAAAAAAAAAAAAAAAAAAAAAAAAAAAAAAAAAAAAAAAAAAAAAAAAAAAAAAAAAAAAAAAAAAAAAAAAAAA">
                                      <p:cBhvr>
                                        <p:cTn id="8" dur="40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36" grpId="0" animBg="1"/>
      <p:bldP spid="1137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Rotational seismometer</a:t>
            </a:r>
            <a:br>
              <a:rPr lang="en-US" sz="2400" dirty="0"/>
            </a:br>
            <a:r>
              <a:rPr lang="en-US" sz="2400" dirty="0"/>
              <a:t>blueSeis-3A</a:t>
            </a:r>
            <a:endParaRPr lang="fr-FR" sz="24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8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722797" y="294225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064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178" y="448624"/>
            <a:ext cx="1483772" cy="2193827"/>
          </a:xfrm>
          <a:prstGeom prst="rect">
            <a:avLst/>
          </a:prstGeom>
          <a:effectLst>
            <a:outerShdw blurRad="1524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66340" y="210141"/>
            <a:ext cx="6191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prstClr val="black"/>
                </a:solidFill>
                <a:ea typeface="Adobe Myungjo Std M" panose="02020600000000000000" pitchFamily="18" charset="-128"/>
                <a:cs typeface="+mj-cs"/>
              </a:rPr>
              <a:t>blueSeis, a </a:t>
            </a:r>
            <a:r>
              <a:rPr lang="fr-FR" sz="2000" b="1" dirty="0" err="1">
                <a:solidFill>
                  <a:prstClr val="black"/>
                </a:solidFill>
                <a:ea typeface="Adobe Myungjo Std M" panose="02020600000000000000" pitchFamily="18" charset="-128"/>
                <a:cs typeface="+mj-cs"/>
              </a:rPr>
              <a:t>turning</a:t>
            </a:r>
            <a:r>
              <a:rPr lang="fr-FR" sz="2000" b="1" dirty="0">
                <a:solidFill>
                  <a:prstClr val="black"/>
                </a:solidFill>
                <a:ea typeface="Adobe Myungjo Std M" panose="02020600000000000000" pitchFamily="18" charset="-128"/>
                <a:cs typeface="+mj-cs"/>
              </a:rPr>
              <a:t> point in </a:t>
            </a:r>
            <a:r>
              <a:rPr lang="fr-FR" sz="2000" b="1" dirty="0" err="1">
                <a:solidFill>
                  <a:prstClr val="black"/>
                </a:solidFill>
                <a:ea typeface="Adobe Myungjo Std M" panose="02020600000000000000" pitchFamily="18" charset="-128"/>
                <a:cs typeface="+mj-cs"/>
              </a:rPr>
              <a:t>rotational</a:t>
            </a:r>
            <a:r>
              <a:rPr lang="fr-FR" sz="2000" b="1" dirty="0">
                <a:solidFill>
                  <a:prstClr val="black"/>
                </a:solidFill>
                <a:ea typeface="Adobe Myungjo Std M" panose="02020600000000000000" pitchFamily="18" charset="-128"/>
                <a:cs typeface="+mj-cs"/>
              </a:rPr>
              <a:t> </a:t>
            </a:r>
            <a:r>
              <a:rPr lang="fr-FR" sz="2000" b="1" dirty="0" err="1">
                <a:solidFill>
                  <a:prstClr val="black"/>
                </a:solidFill>
                <a:ea typeface="Adobe Myungjo Std M" panose="02020600000000000000" pitchFamily="18" charset="-128"/>
                <a:cs typeface="+mj-cs"/>
              </a:rPr>
              <a:t>seismology</a:t>
            </a:r>
            <a:endParaRPr lang="fr-FR" sz="20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266340" y="512244"/>
            <a:ext cx="571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Why is rotational seismology so crucial?</a:t>
            </a:r>
            <a:endParaRPr lang="fr-FR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8287829" y="4813540"/>
            <a:ext cx="0" cy="18762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66340" y="1114610"/>
            <a:ext cx="7195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B0F0"/>
              </a:buClr>
              <a:buSzPct val="123000"/>
            </a:pPr>
            <a:r>
              <a:rPr lang="en-US" sz="1200" dirty="0">
                <a:latin typeface="Montserrat" panose="00000500000000000000" pitchFamily="50" charset="0"/>
              </a:rPr>
              <a:t>The state-of-the-art</a:t>
            </a:r>
            <a:r>
              <a:rPr lang="en-US" sz="1200" b="1" dirty="0">
                <a:latin typeface="Montserrat" panose="00000500000000000000" pitchFamily="50" charset="0"/>
              </a:rPr>
              <a:t> sensitivity</a:t>
            </a:r>
            <a:r>
              <a:rPr lang="en-US" sz="1200" dirty="0">
                <a:latin typeface="Montserrat" panose="00000500000000000000" pitchFamily="50" charset="0"/>
              </a:rPr>
              <a:t> of the general rotation sensor is </a:t>
            </a:r>
            <a:r>
              <a:rPr lang="en-US" sz="1200" b="1" dirty="0">
                <a:latin typeface="Montserrat" panose="00000500000000000000" pitchFamily="50" charset="0"/>
              </a:rPr>
              <a:t>not yet enough </a:t>
            </a:r>
            <a:r>
              <a:rPr lang="en-US" sz="1200" dirty="0">
                <a:latin typeface="Montserrat" panose="00000500000000000000" pitchFamily="50" charset="0"/>
              </a:rPr>
              <a:t>for a useful geophysical application.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300" y="993480"/>
            <a:ext cx="807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0"/>
              </a:rPr>
              <a:t>“</a:t>
            </a:r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15629" y="1194991"/>
            <a:ext cx="764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0"/>
              </a:rPr>
              <a:t>”</a:t>
            </a:r>
            <a:endParaRPr lang="fr-FR" sz="3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03066" y="3359426"/>
            <a:ext cx="5552435" cy="125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75" b="1" dirty="0">
                <a:latin typeface="Montserrat" panose="00000500000000000000" pitchFamily="50" charset="0"/>
              </a:rPr>
              <a:t>Rotational seismometer </a:t>
            </a:r>
            <a:r>
              <a:rPr lang="en-US" sz="1275" dirty="0">
                <a:latin typeface="Montserrat" panose="00000500000000000000" pitchFamily="50" charset="0"/>
              </a:rPr>
              <a:t>product line,</a:t>
            </a:r>
          </a:p>
          <a:p>
            <a:pPr>
              <a:lnSpc>
                <a:spcPct val="120000"/>
              </a:lnSpc>
            </a:pPr>
            <a:r>
              <a:rPr lang="en-US" sz="1275" dirty="0">
                <a:latin typeface="Montserrat" panose="00000500000000000000" pitchFamily="50" charset="0"/>
              </a:rPr>
              <a:t>To make rotational seismology happen </a:t>
            </a:r>
            <a:r>
              <a:rPr lang="en-US" sz="1275" b="1" dirty="0">
                <a:latin typeface="Montserrat" panose="00000500000000000000" pitchFamily="50" charset="0"/>
              </a:rPr>
              <a:t>on the field</a:t>
            </a:r>
            <a:r>
              <a:rPr lang="en-US" sz="1275" dirty="0">
                <a:latin typeface="Montserrat" panose="00000500000000000000" pitchFamily="50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1275" dirty="0">
                <a:latin typeface="Montserrat" panose="00000500000000000000" pitchFamily="50" charset="0"/>
              </a:rPr>
              <a:t>To allow </a:t>
            </a:r>
            <a:r>
              <a:rPr lang="en-US" sz="1275" b="1" dirty="0">
                <a:latin typeface="Montserrat" panose="00000500000000000000" pitchFamily="50" charset="0"/>
              </a:rPr>
              <a:t>new sciences </a:t>
            </a:r>
            <a:r>
              <a:rPr lang="en-US" sz="1275" dirty="0">
                <a:latin typeface="Montserrat" panose="00000500000000000000" pitchFamily="50" charset="0"/>
              </a:rPr>
              <a:t>and discoveries in </a:t>
            </a:r>
            <a:r>
              <a:rPr lang="en-US" sz="1275" b="1" dirty="0">
                <a:latin typeface="Montserrat" panose="00000500000000000000" pitchFamily="50" charset="0"/>
              </a:rPr>
              <a:t>seism understanding</a:t>
            </a:r>
          </a:p>
          <a:p>
            <a:pPr>
              <a:lnSpc>
                <a:spcPct val="120000"/>
              </a:lnSpc>
            </a:pPr>
            <a:endParaRPr lang="en-US" sz="1275" b="1" dirty="0">
              <a:latin typeface="Montserrat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en-US" sz="1275" dirty="0">
                <a:latin typeface="Montserrat" panose="00000500000000000000" pitchFamily="50" charset="0"/>
                <a:sym typeface="Wingdings" panose="05000000000000000000" pitchFamily="2" charset="2"/>
              </a:rPr>
              <a:t></a:t>
            </a:r>
            <a:r>
              <a:rPr lang="en-US" sz="1275" b="1" dirty="0">
                <a:latin typeface="Montserrat" panose="00000500000000000000" pitchFamily="50" charset="0"/>
                <a:sym typeface="Wingdings" panose="05000000000000000000" pitchFamily="2" charset="2"/>
              </a:rPr>
              <a:t> </a:t>
            </a:r>
            <a:r>
              <a:rPr lang="en-US" sz="1275" dirty="0">
                <a:latin typeface="Montserrat" panose="00000500000000000000" pitchFamily="50" charset="0"/>
              </a:rPr>
              <a:t>Every time an earthquake happens</a:t>
            </a:r>
            <a:r>
              <a:rPr lang="en-US" sz="1275" b="1" dirty="0">
                <a:latin typeface="Montserrat" panose="00000500000000000000" pitchFamily="50" charset="0"/>
              </a:rPr>
              <a:t>, the Earth rotates!</a:t>
            </a:r>
            <a:endParaRPr lang="en-US" sz="1275" dirty="0">
              <a:latin typeface="Montserrat" panose="000005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66340" y="1834537"/>
            <a:ext cx="7195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B0F0"/>
              </a:buClr>
              <a:buSzPct val="123000"/>
            </a:pPr>
            <a:r>
              <a:rPr lang="en-US" sz="1200" dirty="0">
                <a:latin typeface="Montserrat" panose="00000500000000000000" pitchFamily="50" charset="0"/>
              </a:rPr>
              <a:t>[...] </a:t>
            </a:r>
            <a:r>
              <a:rPr lang="en-US" sz="1200" b="1" dirty="0">
                <a:latin typeface="Montserrat" panose="00000500000000000000" pitchFamily="50" charset="0"/>
              </a:rPr>
              <a:t>note the utility </a:t>
            </a:r>
            <a:r>
              <a:rPr lang="en-US" sz="1200" dirty="0">
                <a:latin typeface="Montserrat" panose="00000500000000000000" pitchFamily="50" charset="0"/>
              </a:rPr>
              <a:t>of measuring rotation near a rupturing fault plane [...] </a:t>
            </a:r>
            <a:r>
              <a:rPr lang="en-US" sz="1200" b="1" dirty="0">
                <a:latin typeface="Montserrat" panose="00000500000000000000" pitchFamily="50" charset="0"/>
              </a:rPr>
              <a:t>but</a:t>
            </a:r>
            <a:r>
              <a:rPr lang="en-US" sz="1200" dirty="0">
                <a:latin typeface="Montserrat" panose="00000500000000000000" pitchFamily="50" charset="0"/>
              </a:rPr>
              <a:t> as of this writing </a:t>
            </a:r>
            <a:r>
              <a:rPr lang="en-US" sz="1200" b="1" dirty="0">
                <a:latin typeface="Montserrat" panose="00000500000000000000" pitchFamily="50" charset="0"/>
              </a:rPr>
              <a:t>seismology still awaits a suitable instrument</a:t>
            </a:r>
            <a:r>
              <a:rPr lang="en-US" sz="1200" dirty="0">
                <a:latin typeface="Montserrat" panose="00000500000000000000" pitchFamily="50" charset="0"/>
              </a:rPr>
              <a:t> for making such measurements.</a:t>
            </a:r>
          </a:p>
          <a:p>
            <a:pPr algn="just">
              <a:buClr>
                <a:srgbClr val="00B0F0"/>
              </a:buClr>
              <a:buSzPct val="123000"/>
            </a:pPr>
            <a:endParaRPr lang="en-US" sz="1350" dirty="0">
              <a:latin typeface="Montserrat" panose="00000500000000000000" pitchFamily="50" charset="0"/>
            </a:endParaRPr>
          </a:p>
          <a:p>
            <a:pPr algn="r">
              <a:buClr>
                <a:srgbClr val="00B0F0"/>
              </a:buClr>
              <a:buSzPct val="123000"/>
            </a:pP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</a:rPr>
              <a:t>Aki and Richards, Quantitative Seismology</a:t>
            </a:r>
            <a:endParaRPr lang="fr-FR" sz="105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7300" y="1723857"/>
            <a:ext cx="9797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0"/>
              </a:rPr>
              <a:t>“</a:t>
            </a:r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18596" y="1917969"/>
            <a:ext cx="927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0"/>
              </a:rPr>
              <a:t>”</a:t>
            </a:r>
            <a:endParaRPr lang="fr-FR" sz="3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9" y="2767272"/>
            <a:ext cx="2668024" cy="188629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818596" y="910244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</a:rPr>
              <a:t>(1980)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18596" y="1596900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</a:rPr>
              <a:t>(2002)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51210" y="2941116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</a:rPr>
              <a:t>(2017)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9ADC2C-0CF8-4C95-A736-6CF74967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21DA-A119-4B90-AF88-C25BEE97898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91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</p:bldLst>
  </p:timing>
</p:sld>
</file>

<file path=ppt/theme/theme1.xml><?xml version="1.0" encoding="utf-8"?>
<a:theme xmlns:a="http://schemas.openxmlformats.org/drawingml/2006/main" name="iXblue-presentation-16-9-EN">
  <a:themeElements>
    <a:clrScheme name="Personnalisée 2">
      <a:dk1>
        <a:srgbClr val="032029"/>
      </a:dk1>
      <a:lt1>
        <a:sysClr val="window" lastClr="FFFFFF"/>
      </a:lt1>
      <a:dk2>
        <a:srgbClr val="505150"/>
      </a:dk2>
      <a:lt2>
        <a:srgbClr val="B2B3B2"/>
      </a:lt2>
      <a:accent1>
        <a:srgbClr val="00A5D8"/>
      </a:accent1>
      <a:accent2>
        <a:srgbClr val="8DCEE6"/>
      </a:accent2>
      <a:accent3>
        <a:srgbClr val="EFA52D"/>
      </a:accent3>
      <a:accent4>
        <a:srgbClr val="DA5126"/>
      </a:accent4>
      <a:accent5>
        <a:srgbClr val="1E2551"/>
      </a:accent5>
      <a:accent6>
        <a:srgbClr val="165529"/>
      </a:accent6>
      <a:hlink>
        <a:srgbClr val="474746"/>
      </a:hlink>
      <a:folHlink>
        <a:srgbClr val="B2B3B2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A5D8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45720" rIns="91440" bIns="45720" rtlCol="0" anchor="ctr">
        <a:noAutofit/>
      </a:bodyPr>
      <a:lstStyle>
        <a:defPPr>
          <a:defRPr sz="1400" b="0" dirty="0" smtClean="0">
            <a:solidFill>
              <a:srgbClr val="032029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iXblue-presentation-16-9-EN</Template>
  <TotalTime>4842</TotalTime>
  <Words>2651</Words>
  <Application>Microsoft Office PowerPoint</Application>
  <PresentationFormat>Affichage à l'écran (16:9)</PresentationFormat>
  <Paragraphs>351</Paragraphs>
  <Slides>29</Slides>
  <Notes>23</Notes>
  <HiddenSlides>2</HiddenSlides>
  <MMClips>0</MMClips>
  <ScaleCrop>false</ScaleCrop>
  <HeadingPairs>
    <vt:vector size="8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5" baseType="lpstr">
      <vt:lpstr>微軟正黑體</vt:lpstr>
      <vt:lpstr>ＭＳ Ｐゴシック</vt:lpstr>
      <vt:lpstr>ＭＳ Ｐゴシック</vt:lpstr>
      <vt:lpstr>Adobe Myungjo Std M</vt:lpstr>
      <vt:lpstr>Arial</vt:lpstr>
      <vt:lpstr>Arial Unicode MS</vt:lpstr>
      <vt:lpstr>Calibri</vt:lpstr>
      <vt:lpstr>Cambria Math</vt:lpstr>
      <vt:lpstr>Courier New</vt:lpstr>
      <vt:lpstr>Lucida Grande</vt:lpstr>
      <vt:lpstr>Montserrat</vt:lpstr>
      <vt:lpstr>Montserrat Light</vt:lpstr>
      <vt:lpstr>Montserrat Semi</vt:lpstr>
      <vt:lpstr>Wingdings</vt:lpstr>
      <vt:lpstr>iXblue-presentation-16-9-EN</vt:lpstr>
      <vt:lpstr>Equation</vt:lpstr>
      <vt:lpstr>Présentation PowerPoint</vt:lpstr>
      <vt:lpstr>Outline  1. iXblue &amp; Fog technology 2. blueSeis-3A rotational seismometer 3. Characterization of performances 4. Let’s get started!</vt:lpstr>
      <vt:lpstr>               &amp; FOG technology</vt:lpstr>
      <vt:lpstr>Présentation PowerPoint</vt:lpstr>
      <vt:lpstr>Présentation PowerPoint</vt:lpstr>
      <vt:lpstr>Présentation PowerPoint</vt:lpstr>
      <vt:lpstr>Présentation PowerPoint</vt:lpstr>
      <vt:lpstr>Rotational seismometer blueSeis-3A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rotational seismometer to do what ?</vt:lpstr>
      <vt:lpstr>blueSeis-3A at a glance</vt:lpstr>
      <vt:lpstr>Characterization of performances</vt:lpstr>
      <vt:lpstr>Présentation PowerPoint</vt:lpstr>
      <vt:lpstr>Présentation PowerPoint</vt:lpstr>
      <vt:lpstr>Nanao Array (南澳) Taïwan</vt:lpstr>
      <vt:lpstr>Let’s get started!</vt:lpstr>
      <vt:lpstr>Installation</vt:lpstr>
      <vt:lpstr>Installation</vt:lpstr>
      <vt:lpstr>Installation</vt:lpstr>
      <vt:lpstr>Installation</vt:lpstr>
      <vt:lpstr>Waiting for interesting signals</vt:lpstr>
      <vt:lpstr>Waiting for interesting signals</vt:lpstr>
      <vt:lpstr>Data retrieval</vt:lpstr>
      <vt:lpstr>Analysis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Elliot De Toldi</dc:creator>
  <cp:lastModifiedBy>Theo Laudat</cp:lastModifiedBy>
  <cp:revision>319</cp:revision>
  <dcterms:created xsi:type="dcterms:W3CDTF">2018-10-09T07:53:18Z</dcterms:created>
  <dcterms:modified xsi:type="dcterms:W3CDTF">2018-10-30T05:38:51Z</dcterms:modified>
</cp:coreProperties>
</file>