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sldIdLst>
    <p:sldId id="258" r:id="rId2"/>
    <p:sldId id="256" r:id="rId3"/>
    <p:sldId id="257" r:id="rId4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7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174" y="3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ABC6B-681C-4F98-8ECA-07068BB78A0C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70D1E-C46A-4F1A-8D51-3C0679DB1C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7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Thank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mister</a:t>
            </a:r>
            <a:r>
              <a:rPr lang="fr-FR" baseline="0" dirty="0"/>
              <a:t> Chairman for </a:t>
            </a:r>
            <a:r>
              <a:rPr lang="fr-FR" baseline="0" dirty="0" err="1"/>
              <a:t>this</a:t>
            </a:r>
            <a:r>
              <a:rPr lang="fr-FR" baseline="0" dirty="0"/>
              <a:t> </a:t>
            </a:r>
            <a:r>
              <a:rPr lang="fr-FR" baseline="0" dirty="0" err="1"/>
              <a:t>kind</a:t>
            </a:r>
            <a:r>
              <a:rPr lang="fr-FR" baseline="0" dirty="0"/>
              <a:t> introduction (seulement si il y a une introduction ;-)</a:t>
            </a:r>
          </a:p>
          <a:p>
            <a:r>
              <a:rPr lang="fr-FR" baseline="0" dirty="0"/>
              <a:t>Aux states cela se fait beaucoup de se présenter au début</a:t>
            </a:r>
          </a:p>
          <a:p>
            <a:r>
              <a:rPr lang="fr-FR" baseline="0" dirty="0"/>
              <a:t>I </a:t>
            </a:r>
            <a:r>
              <a:rPr lang="fr-FR" baseline="0" dirty="0" err="1"/>
              <a:t>am</a:t>
            </a:r>
            <a:r>
              <a:rPr lang="fr-FR" baseline="0" dirty="0"/>
              <a:t> </a:t>
            </a:r>
            <a:r>
              <a:rPr lang="fr-FR" baseline="0" dirty="0" err="1"/>
              <a:t>theo</a:t>
            </a:r>
            <a:r>
              <a:rPr lang="fr-FR" baseline="0" dirty="0"/>
              <a:t> </a:t>
            </a:r>
            <a:r>
              <a:rPr lang="fr-FR" baseline="0" dirty="0" err="1"/>
              <a:t>Laudat</a:t>
            </a:r>
            <a:r>
              <a:rPr lang="fr-FR" baseline="0" dirty="0"/>
              <a:t>, </a:t>
            </a:r>
            <a:r>
              <a:rPr lang="fr-FR" baseline="0" dirty="0" err="1"/>
              <a:t>thechnical</a:t>
            </a:r>
            <a:r>
              <a:rPr lang="fr-FR" baseline="0" dirty="0"/>
              <a:t> manager of blueSeis </a:t>
            </a:r>
            <a:r>
              <a:rPr lang="fr-FR" baseline="0" dirty="0" err="1"/>
              <a:t>product</a:t>
            </a:r>
            <a:r>
              <a:rPr lang="fr-FR" baseline="0" dirty="0"/>
              <a:t> line </a:t>
            </a:r>
            <a:r>
              <a:rPr lang="fr-FR" baseline="0" dirty="0" err="1"/>
              <a:t>from</a:t>
            </a:r>
            <a:r>
              <a:rPr lang="fr-FR" baseline="0" dirty="0"/>
              <a:t> iXblue , And I </a:t>
            </a:r>
            <a:r>
              <a:rPr lang="fr-FR" baseline="0" dirty="0" err="1"/>
              <a:t>am</a:t>
            </a:r>
            <a:r>
              <a:rPr lang="fr-FR" baseline="0" dirty="0"/>
              <a:t> </a:t>
            </a:r>
            <a:r>
              <a:rPr lang="fr-FR" baseline="0" dirty="0" err="1"/>
              <a:t>pleased</a:t>
            </a:r>
            <a:r>
              <a:rPr lang="fr-FR" baseline="0" dirty="0"/>
              <a:t> to </a:t>
            </a:r>
            <a:r>
              <a:rPr lang="fr-FR" baseline="0" dirty="0" err="1"/>
              <a:t>be</a:t>
            </a:r>
            <a:r>
              <a:rPr lang="fr-FR" baseline="0" dirty="0"/>
              <a:t> </a:t>
            </a:r>
            <a:r>
              <a:rPr lang="fr-FR" baseline="0" dirty="0" err="1"/>
              <a:t>there</a:t>
            </a:r>
            <a:r>
              <a:rPr lang="fr-FR" baseline="0" dirty="0"/>
              <a:t> to let </a:t>
            </a:r>
            <a:r>
              <a:rPr lang="fr-FR" baseline="0" dirty="0" err="1"/>
              <a:t>you</a:t>
            </a:r>
            <a:r>
              <a:rPr lang="fr-FR" baseline="0" dirty="0"/>
              <a:t> know more about </a:t>
            </a:r>
            <a:r>
              <a:rPr lang="fr-FR" baseline="0" dirty="0" err="1"/>
              <a:t>our</a:t>
            </a:r>
            <a:r>
              <a:rPr lang="fr-FR" baseline="0" dirty="0"/>
              <a:t> brand new </a:t>
            </a:r>
            <a:r>
              <a:rPr lang="fr-FR" baseline="0" dirty="0" err="1"/>
              <a:t>rotational</a:t>
            </a:r>
            <a:r>
              <a:rPr lang="fr-FR" baseline="0" dirty="0"/>
              <a:t> </a:t>
            </a:r>
            <a:r>
              <a:rPr lang="fr-FR" baseline="0" dirty="0" err="1"/>
              <a:t>seismometer</a:t>
            </a:r>
            <a:r>
              <a:rPr lang="fr-FR" baseline="0" dirty="0"/>
              <a:t> </a:t>
            </a:r>
            <a:r>
              <a:rPr lang="fr-FR" baseline="0" dirty="0" err="1"/>
              <a:t>called</a:t>
            </a:r>
            <a:r>
              <a:rPr lang="fr-FR" baseline="0" dirty="0"/>
              <a:t> blueSeis-3A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6D47B-A1B8-A641-9473-C57AFB3920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63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9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91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7429" y="11200611"/>
            <a:ext cx="19321478" cy="548176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45775423" y="26353194"/>
            <a:ext cx="4965470" cy="20948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3573"/>
          </a:p>
        </p:txBody>
      </p:sp>
    </p:spTree>
    <p:extLst>
      <p:ext uri="{BB962C8B-B14F-4D97-AF65-F5344CB8AC3E}">
        <p14:creationId xmlns:p14="http://schemas.microsoft.com/office/powerpoint/2010/main" val="245943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4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9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4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4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3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0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39FE2-5E16-4126-8160-C5166DE6C8E6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0698E-307C-4129-975E-596791700C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7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724029" y="19926881"/>
            <a:ext cx="14377797" cy="1272159"/>
          </a:xfrm>
          <a:prstGeom prst="rect">
            <a:avLst/>
          </a:prstGeom>
        </p:spPr>
        <p:txBody>
          <a:bodyPr vert="horz" wrap="none" lIns="288036" tIns="144018" rIns="288036" bIns="144018" rtlCol="0" anchor="ctr">
            <a:noAutofit/>
          </a:bodyPr>
          <a:lstStyle/>
          <a:p>
            <a:r>
              <a:rPr lang="fr-FR" sz="4410" dirty="0">
                <a:solidFill>
                  <a:srgbClr val="032029"/>
                </a:solidFill>
              </a:rPr>
              <a:t>Tucson SITS 2018 – Theo </a:t>
            </a:r>
            <a:r>
              <a:rPr lang="fr-FR" sz="4410" dirty="0" err="1">
                <a:solidFill>
                  <a:srgbClr val="032029"/>
                </a:solidFill>
              </a:rPr>
              <a:t>Laudat</a:t>
            </a:r>
            <a:r>
              <a:rPr lang="fr-FR" sz="4410" dirty="0">
                <a:solidFill>
                  <a:srgbClr val="032029"/>
                </a:solidFill>
              </a:rPr>
              <a:t> – 30/10/2018</a:t>
            </a:r>
            <a:endParaRPr lang="en-US" sz="4410" dirty="0">
              <a:solidFill>
                <a:srgbClr val="032029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5322637" y="17260985"/>
            <a:ext cx="16536984" cy="2880360"/>
          </a:xfrm>
          <a:prstGeom prst="rect">
            <a:avLst/>
          </a:prstGeom>
        </p:spPr>
        <p:txBody>
          <a:bodyPr vert="horz" wrap="none" lIns="288036" tIns="144018" rIns="288036" bIns="144018" rtlCol="0" anchor="ctr">
            <a:noAutofit/>
          </a:bodyPr>
          <a:lstStyle/>
          <a:p>
            <a:r>
              <a:rPr lang="en-US" sz="9600" b="1" dirty="0">
                <a:solidFill>
                  <a:srgbClr val="032029"/>
                </a:solidFill>
              </a:rPr>
              <a:t>Next generation products roadmap # B6</a:t>
            </a:r>
          </a:p>
        </p:txBody>
      </p:sp>
    </p:spTree>
    <p:extLst>
      <p:ext uri="{BB962C8B-B14F-4D97-AF65-F5344CB8AC3E}">
        <p14:creationId xmlns:p14="http://schemas.microsoft.com/office/powerpoint/2010/main" val="308906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6032285" y="8203157"/>
            <a:ext cx="18149256" cy="11122749"/>
            <a:chOff x="603848" y="3392745"/>
            <a:chExt cx="5273756" cy="3232015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48" t="11127" r="18128" b="3672"/>
            <a:stretch/>
          </p:blipFill>
          <p:spPr>
            <a:xfrm>
              <a:off x="603848" y="3392745"/>
              <a:ext cx="4261448" cy="2826902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88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20" r="7531" b="4916"/>
            <a:stretch/>
          </p:blipFill>
          <p:spPr>
            <a:xfrm rot="179798">
              <a:off x="4413843" y="5445809"/>
              <a:ext cx="1463761" cy="1178951"/>
            </a:xfrm>
            <a:prstGeom prst="rect">
              <a:avLst/>
            </a:prstGeom>
          </p:spPr>
        </p:pic>
        <p:sp>
          <p:nvSpPr>
            <p:cNvPr id="6" name="Forme libre 5"/>
            <p:cNvSpPr/>
            <p:nvPr/>
          </p:nvSpPr>
          <p:spPr>
            <a:xfrm rot="20743409">
              <a:off x="1910471" y="4827198"/>
              <a:ext cx="2747968" cy="1401605"/>
            </a:xfrm>
            <a:custGeom>
              <a:avLst/>
              <a:gdLst>
                <a:gd name="connsiteX0" fmla="*/ 0 w 2631056"/>
                <a:gd name="connsiteY0" fmla="*/ 908649 h 4105295"/>
                <a:gd name="connsiteX1" fmla="*/ 198407 w 2631056"/>
                <a:gd name="connsiteY1" fmla="*/ 175404 h 4105295"/>
                <a:gd name="connsiteX2" fmla="*/ 655607 w 2631056"/>
                <a:gd name="connsiteY2" fmla="*/ 71887 h 4105295"/>
                <a:gd name="connsiteX3" fmla="*/ 1328468 w 2631056"/>
                <a:gd name="connsiteY3" fmla="*/ 1089804 h 4105295"/>
                <a:gd name="connsiteX4" fmla="*/ 1500996 w 2631056"/>
                <a:gd name="connsiteY4" fmla="*/ 3004868 h 4105295"/>
                <a:gd name="connsiteX5" fmla="*/ 2078966 w 2631056"/>
                <a:gd name="connsiteY5" fmla="*/ 3962400 h 4105295"/>
                <a:gd name="connsiteX6" fmla="*/ 2631056 w 2631056"/>
                <a:gd name="connsiteY6" fmla="*/ 4083170 h 4105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31056" h="4105295">
                  <a:moveTo>
                    <a:pt x="0" y="908649"/>
                  </a:moveTo>
                  <a:cubicBezTo>
                    <a:pt x="44569" y="611756"/>
                    <a:pt x="89139" y="314864"/>
                    <a:pt x="198407" y="175404"/>
                  </a:cubicBezTo>
                  <a:cubicBezTo>
                    <a:pt x="307675" y="35944"/>
                    <a:pt x="467264" y="-80513"/>
                    <a:pt x="655607" y="71887"/>
                  </a:cubicBezTo>
                  <a:cubicBezTo>
                    <a:pt x="843950" y="224287"/>
                    <a:pt x="1187570" y="600974"/>
                    <a:pt x="1328468" y="1089804"/>
                  </a:cubicBezTo>
                  <a:cubicBezTo>
                    <a:pt x="1469366" y="1578634"/>
                    <a:pt x="1375913" y="2526102"/>
                    <a:pt x="1500996" y="3004868"/>
                  </a:cubicBezTo>
                  <a:cubicBezTo>
                    <a:pt x="1626079" y="3483634"/>
                    <a:pt x="1890623" y="3782683"/>
                    <a:pt x="2078966" y="3962400"/>
                  </a:cubicBezTo>
                  <a:cubicBezTo>
                    <a:pt x="2267309" y="4142117"/>
                    <a:pt x="2449182" y="4112643"/>
                    <a:pt x="2631056" y="4083170"/>
                  </a:cubicBezTo>
                </a:path>
              </a:pathLst>
            </a:custGeom>
            <a:noFill/>
            <a:ln w="1270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43"/>
            </a:p>
          </p:txBody>
        </p:sp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4859" y="26833111"/>
            <a:ext cx="4513083" cy="1455833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55277" y="1101404"/>
            <a:ext cx="297761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blueSeis-1C: Ultra-</a:t>
            </a:r>
            <a:r>
              <a:rPr lang="fr-F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-noise, 1component, </a:t>
            </a:r>
            <a:r>
              <a:rPr lang="fr-F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sensor</a:t>
            </a:r>
            <a:r>
              <a:rPr 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 cold </a:t>
            </a:r>
            <a:r>
              <a:rPr lang="fr-F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55266" y="27561028"/>
            <a:ext cx="11140037" cy="898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237" i="1" dirty="0"/>
              <a:t>To </a:t>
            </a:r>
            <a:r>
              <a:rPr lang="fr-FR" sz="5237" i="1" dirty="0" err="1"/>
              <a:t>be</a:t>
            </a:r>
            <a:r>
              <a:rPr lang="fr-FR" sz="5237" i="1" dirty="0"/>
              <a:t> </a:t>
            </a:r>
            <a:r>
              <a:rPr lang="fr-FR" sz="5237" i="1" dirty="0" err="1"/>
              <a:t>released</a:t>
            </a:r>
            <a:r>
              <a:rPr lang="fr-FR" sz="5237" i="1" dirty="0"/>
              <a:t>, April 2019 @EGU Vienna</a:t>
            </a:r>
            <a:endParaRPr lang="en-US" sz="5237" i="1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57887"/>
              </p:ext>
            </p:extLst>
          </p:nvPr>
        </p:nvGraphicFramePr>
        <p:xfrm>
          <a:off x="35202113" y="4134415"/>
          <a:ext cx="10212138" cy="656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2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9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608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66510" marR="66510" marT="33255" marB="332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/>
                        <a:t>blueSeis-1C</a:t>
                      </a:r>
                      <a:endParaRPr lang="en-US" sz="440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en-US" sz="4400" noProof="0" dirty="0"/>
                        <a:t>Weight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noProof="0" dirty="0"/>
                        <a:t>15kg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en-US" sz="4400" noProof="0" dirty="0"/>
                        <a:t>Height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noProof="0" dirty="0"/>
                        <a:t>34mm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fr-FR" sz="4400" noProof="0" dirty="0" err="1"/>
                        <a:t>Diameter</a:t>
                      </a:r>
                      <a:endParaRPr lang="en-US" sz="4400" noProof="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959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noProof="0" dirty="0"/>
                        <a:t>400mm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en-US" sz="4400" noProof="0" dirty="0"/>
                        <a:t>Price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noProof="0" dirty="0"/>
                        <a:t>TBD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6706">
                <a:tc>
                  <a:txBody>
                    <a:bodyPr/>
                    <a:lstStyle/>
                    <a:p>
                      <a:r>
                        <a:rPr lang="en-US" sz="4400" noProof="0" dirty="0"/>
                        <a:t>Power consumption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4W each</a:t>
                      </a:r>
                      <a:br>
                        <a:rPr lang="en-US" sz="4400" noProof="0" dirty="0"/>
                      </a:br>
                      <a:r>
                        <a:rPr lang="en-US" sz="4400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6W for 3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fr-FR" sz="4400" noProof="0" dirty="0"/>
                        <a:t>Self-noise</a:t>
                      </a:r>
                      <a:endParaRPr lang="en-US" sz="4400" noProof="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959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noProof="0" dirty="0"/>
                        <a:t>5 </a:t>
                      </a:r>
                      <a:r>
                        <a:rPr lang="fr-FR" sz="4400" noProof="0" dirty="0" err="1"/>
                        <a:t>nrad</a:t>
                      </a:r>
                      <a:r>
                        <a:rPr lang="fr-FR" sz="4400" noProof="0" dirty="0"/>
                        <a:t>/s/√Hz</a:t>
                      </a:r>
                      <a:endParaRPr lang="en-US" sz="4400" noProof="0" dirty="0"/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fr-FR" sz="4400" noProof="0" dirty="0" err="1"/>
                        <a:t>Very</a:t>
                      </a:r>
                      <a:r>
                        <a:rPr lang="fr-FR" sz="4400" noProof="0" dirty="0"/>
                        <a:t> </a:t>
                      </a:r>
                      <a:r>
                        <a:rPr lang="fr-FR" sz="4400" noProof="0" dirty="0" err="1"/>
                        <a:t>broadband</a:t>
                      </a:r>
                      <a:endParaRPr lang="en-US" sz="4400" noProof="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959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400" noProof="0" dirty="0"/>
                        <a:t>0.001</a:t>
                      </a:r>
                      <a:r>
                        <a:rPr lang="fr-FR" sz="4400" baseline="0" noProof="0" dirty="0"/>
                        <a:t> Hz – 100 Hz</a:t>
                      </a:r>
                      <a:endParaRPr lang="en-US" sz="4400" noProof="0" dirty="0"/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795331"/>
              </p:ext>
            </p:extLst>
          </p:nvPr>
        </p:nvGraphicFramePr>
        <p:xfrm>
          <a:off x="33107280" y="19895034"/>
          <a:ext cx="14401803" cy="548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3307">
                <a:tc>
                  <a:txBody>
                    <a:bodyPr/>
                    <a:lstStyle/>
                    <a:p>
                      <a:endParaRPr lang="en-US" sz="5700" noProof="0" dirty="0"/>
                    </a:p>
                  </a:txBody>
                  <a:tcPr marL="66510" marR="66510" marT="33255" marB="332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800" noProof="0" dirty="0"/>
                        <a:t>Sensor head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800" noProof="0" dirty="0"/>
                        <a:t>Electronic box</a:t>
                      </a:r>
                    </a:p>
                  </a:txBody>
                  <a:tcPr marL="66510" marR="66510" marT="33255" marB="332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3687">
                <a:tc>
                  <a:txBody>
                    <a:bodyPr/>
                    <a:lstStyle/>
                    <a:p>
                      <a:r>
                        <a:rPr lang="en-US" sz="4400" b="1" noProof="0" dirty="0"/>
                        <a:t>Power consumption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marL="0" marR="0" lvl="0" indent="0" algn="ctr" defTabSz="3959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900" noProof="0" dirty="0"/>
                        <a:t>&lt;1mW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4W (1 sensor head)</a:t>
                      </a:r>
                    </a:p>
                    <a:p>
                      <a:pPr algn="ctr"/>
                      <a:r>
                        <a:rPr lang="en-US" sz="3900" noProof="0" dirty="0"/>
                        <a:t>6W (3 sensors head)</a:t>
                      </a:r>
                    </a:p>
                  </a:txBody>
                  <a:tcPr marL="66510" marR="66510" marT="33255" marB="332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3687">
                <a:tc>
                  <a:txBody>
                    <a:bodyPr/>
                    <a:lstStyle/>
                    <a:p>
                      <a:r>
                        <a:rPr lang="en-US" sz="4400" b="1" noProof="0" dirty="0"/>
                        <a:t>Time stamping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NA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Only</a:t>
                      </a:r>
                      <a:r>
                        <a:rPr lang="en-US" sz="3900" baseline="0" noProof="0" dirty="0"/>
                        <a:t> disciplined serial data rate output</a:t>
                      </a:r>
                      <a:endParaRPr lang="en-US" sz="3900" noProof="0" dirty="0"/>
                    </a:p>
                  </a:txBody>
                  <a:tcPr marL="66510" marR="66510" marT="33255" marB="332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en-US" sz="4400" b="1" noProof="0" dirty="0"/>
                        <a:t>Data output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NA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Serial streaming</a:t>
                      </a:r>
                    </a:p>
                  </a:txBody>
                  <a:tcPr marL="66510" marR="66510" marT="33255" marB="332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3687">
                <a:tc>
                  <a:txBody>
                    <a:bodyPr/>
                    <a:lstStyle/>
                    <a:p>
                      <a:r>
                        <a:rPr lang="en-US" sz="4400" b="1" noProof="0" dirty="0"/>
                        <a:t>Data logging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NA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Outside (digitizer with serial input)</a:t>
                      </a:r>
                    </a:p>
                  </a:txBody>
                  <a:tcPr marL="66510" marR="66510" marT="33255" marB="3325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46" name="Groupe 145"/>
          <p:cNvGrpSpPr/>
          <p:nvPr/>
        </p:nvGrpSpPr>
        <p:grpSpPr>
          <a:xfrm>
            <a:off x="36973378" y="11982848"/>
            <a:ext cx="7555712" cy="7358334"/>
            <a:chOff x="23184899" y="3075866"/>
            <a:chExt cx="10387855" cy="10116493"/>
          </a:xfrm>
        </p:grpSpPr>
        <p:sp>
          <p:nvSpPr>
            <p:cNvPr id="3" name="ZoneTexte 2"/>
            <p:cNvSpPr txBox="1"/>
            <p:nvPr/>
          </p:nvSpPr>
          <p:spPr>
            <a:xfrm>
              <a:off x="23595724" y="3481644"/>
              <a:ext cx="9373476" cy="929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401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Signals</a:t>
              </a:r>
              <a:endParaRPr lang="fr-FR" sz="6401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6401" b="1" dirty="0"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fr-FR" sz="6401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measure</a:t>
              </a:r>
              <a:endParaRPr lang="fr-FR" sz="6401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br>
                <a:rPr lang="fr-FR" sz="4364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fr-FR" sz="4364" dirty="0">
                  <a:latin typeface="Arial" panose="020B0604020202020204" pitchFamily="34" charset="0"/>
                  <a:cs typeface="Arial" panose="020B0604020202020204" pitchFamily="34" charset="0"/>
                </a:rPr>
                <a:t>0.5 </a:t>
              </a:r>
              <a:r>
                <a:rPr lang="fr-FR" sz="4364" dirty="0" err="1">
                  <a:latin typeface="Arial" panose="020B0604020202020204" pitchFamily="34" charset="0"/>
                  <a:cs typeface="Arial" panose="020B0604020202020204" pitchFamily="34" charset="0"/>
                </a:rPr>
                <a:t>nrad</a:t>
              </a:r>
              <a:r>
                <a:rPr lang="fr-FR" sz="4364" dirty="0">
                  <a:latin typeface="Arial" panose="020B0604020202020204" pitchFamily="34" charset="0"/>
                  <a:cs typeface="Arial" panose="020B0604020202020204" pitchFamily="34" charset="0"/>
                </a:rPr>
                <a:t>/s sinus =&gt;</a:t>
              </a:r>
            </a:p>
            <a:p>
              <a:pPr algn="ctr"/>
              <a:r>
                <a:rPr lang="fr-FR" sz="4364" dirty="0">
                  <a:latin typeface="Arial" panose="020B0604020202020204" pitchFamily="34" charset="0"/>
                  <a:cs typeface="Arial" panose="020B0604020202020204" pitchFamily="34" charset="0"/>
                </a:rPr>
                <a:t>200 </a:t>
              </a:r>
              <a:r>
                <a:rPr lang="fr-FR" sz="4364" dirty="0" err="1">
                  <a:latin typeface="Arial" panose="020B0604020202020204" pitchFamily="34" charset="0"/>
                  <a:cs typeface="Arial" panose="020B0604020202020204" pitchFamily="34" charset="0"/>
                </a:rPr>
                <a:t>nrad</a:t>
              </a:r>
              <a:r>
                <a:rPr lang="fr-FR" sz="4364" dirty="0">
                  <a:latin typeface="Arial" panose="020B0604020202020204" pitchFamily="34" charset="0"/>
                  <a:cs typeface="Arial" panose="020B0604020202020204" pitchFamily="34" charset="0"/>
                </a:rPr>
                <a:t> sinus @ 0.001Hz</a:t>
              </a:r>
            </a:p>
            <a:p>
              <a:pPr algn="ctr"/>
              <a:endParaRPr lang="fr-FR" sz="4364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831418" indent="-831418" algn="ctr">
                <a:buAutoNum type="arabicPlain" startAt="50"/>
              </a:pPr>
              <a:r>
                <a:rPr lang="fr-FR" sz="4364" dirty="0" err="1">
                  <a:latin typeface="Arial" panose="020B0604020202020204" pitchFamily="34" charset="0"/>
                  <a:cs typeface="Arial" panose="020B0604020202020204" pitchFamily="34" charset="0"/>
                </a:rPr>
                <a:t>nrad</a:t>
              </a:r>
              <a:r>
                <a:rPr lang="fr-FR" sz="4364" dirty="0">
                  <a:latin typeface="Arial" panose="020B0604020202020204" pitchFamily="34" charset="0"/>
                  <a:cs typeface="Arial" panose="020B0604020202020204" pitchFamily="34" charset="0"/>
                </a:rPr>
                <a:t>/s sinus =&gt;</a:t>
              </a:r>
            </a:p>
            <a:p>
              <a:pPr algn="ctr"/>
              <a:r>
                <a:rPr lang="fr-FR" sz="4364" dirty="0"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r>
                <a:rPr lang="fr-FR" sz="4364" dirty="0" err="1">
                  <a:latin typeface="Arial" panose="020B0604020202020204" pitchFamily="34" charset="0"/>
                  <a:cs typeface="Arial" panose="020B0604020202020204" pitchFamily="34" charset="0"/>
                </a:rPr>
                <a:t>nrad</a:t>
              </a:r>
              <a:r>
                <a:rPr lang="fr-FR" sz="4364" dirty="0">
                  <a:latin typeface="Arial" panose="020B0604020202020204" pitchFamily="34" charset="0"/>
                  <a:cs typeface="Arial" panose="020B0604020202020204" pitchFamily="34" charset="0"/>
                </a:rPr>
                <a:t> sinus @ 10Hz</a:t>
              </a:r>
            </a:p>
            <a:p>
              <a:pPr algn="ctr"/>
              <a:endParaRPr lang="en-US" sz="436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23184899" y="3075866"/>
              <a:ext cx="10387855" cy="10116493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43"/>
            </a:p>
          </p:txBody>
        </p:sp>
      </p:grpSp>
      <p:grpSp>
        <p:nvGrpSpPr>
          <p:cNvPr id="149" name="Groupe 148"/>
          <p:cNvGrpSpPr/>
          <p:nvPr/>
        </p:nvGrpSpPr>
        <p:grpSpPr>
          <a:xfrm>
            <a:off x="4270851" y="15769910"/>
            <a:ext cx="8763169" cy="9536309"/>
            <a:chOff x="26946314" y="24395523"/>
            <a:chExt cx="12047908" cy="13110848"/>
          </a:xfrm>
        </p:grpSpPr>
        <p:sp>
          <p:nvSpPr>
            <p:cNvPr id="18" name="ZoneTexte 17"/>
            <p:cNvSpPr txBox="1"/>
            <p:nvPr/>
          </p:nvSpPr>
          <p:spPr>
            <a:xfrm>
              <a:off x="28618586" y="25376039"/>
              <a:ext cx="8977572" cy="12130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401" b="1" dirty="0">
                  <a:latin typeface="Arial" panose="020B0604020202020204" pitchFamily="34" charset="0"/>
                  <a:cs typeface="Arial" panose="020B0604020202020204" pitchFamily="34" charset="0"/>
                </a:rPr>
                <a:t>Applications</a:t>
              </a:r>
            </a:p>
            <a:p>
              <a:pPr algn="ctr"/>
              <a:endParaRPr lang="fr-FR" sz="2328" dirty="0"/>
            </a:p>
            <a:p>
              <a:pPr algn="ctr"/>
              <a:r>
                <a:rPr lang="fr-FR" sz="4364" dirty="0" err="1"/>
                <a:t>Seismology</a:t>
              </a:r>
              <a:endParaRPr lang="fr-FR" sz="4364" dirty="0"/>
            </a:p>
            <a:p>
              <a:pPr algn="ctr"/>
              <a:r>
                <a:rPr lang="fr-FR" sz="4364" dirty="0" err="1"/>
                <a:t>Hydrology</a:t>
              </a:r>
              <a:br>
                <a:rPr lang="fr-FR" sz="4364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fr-FR" sz="4364" dirty="0"/>
                <a:t>OBS </a:t>
              </a:r>
              <a:r>
                <a:rPr lang="fr-FR" sz="4364" dirty="0" err="1"/>
                <a:t>seismometer</a:t>
              </a:r>
              <a:r>
                <a:rPr lang="fr-FR" sz="4364" dirty="0"/>
                <a:t> </a:t>
              </a:r>
              <a:r>
                <a:rPr lang="fr-FR" sz="4364" dirty="0" err="1"/>
                <a:t>denoising</a:t>
              </a:r>
              <a:endParaRPr lang="fr-FR" sz="4364" dirty="0"/>
            </a:p>
            <a:p>
              <a:pPr algn="ctr"/>
              <a:r>
                <a:rPr lang="fr-FR" sz="4364" dirty="0"/>
                <a:t>Large instrument </a:t>
              </a:r>
              <a:r>
                <a:rPr lang="fr-FR" sz="4364" dirty="0" err="1"/>
                <a:t>denoising</a:t>
              </a:r>
              <a:endParaRPr lang="fr-FR" sz="4364" dirty="0"/>
            </a:p>
            <a:p>
              <a:pPr algn="ctr"/>
              <a:r>
                <a:rPr lang="fr-FR" sz="4364" dirty="0" err="1"/>
                <a:t>Planetology</a:t>
              </a:r>
              <a:endParaRPr lang="fr-FR" sz="4364" dirty="0"/>
            </a:p>
            <a:p>
              <a:pPr algn="ctr"/>
              <a:r>
                <a:rPr lang="fr-FR" sz="4364" dirty="0" err="1"/>
                <a:t>Volcanology</a:t>
              </a:r>
              <a:endParaRPr lang="fr-FR" sz="4364" dirty="0"/>
            </a:p>
            <a:p>
              <a:pPr algn="ctr"/>
              <a:endParaRPr lang="fr-FR" sz="4364" dirty="0"/>
            </a:p>
            <a:p>
              <a:pPr algn="ctr"/>
              <a:r>
                <a:rPr lang="fr-FR" sz="4364" b="1" dirty="0"/>
                <a:t>… </a:t>
              </a:r>
              <a:r>
                <a:rPr lang="fr-FR" sz="4364" b="1" dirty="0" err="1"/>
                <a:t>Any</a:t>
              </a:r>
              <a:r>
                <a:rPr lang="fr-FR" sz="4364" b="1" dirty="0"/>
                <a:t> </a:t>
              </a:r>
              <a:r>
                <a:rPr lang="fr-FR" sz="4364" b="1" dirty="0" err="1"/>
                <a:t>other</a:t>
              </a:r>
              <a:br>
                <a:rPr lang="fr-FR" sz="4364" b="1" dirty="0"/>
              </a:br>
              <a:r>
                <a:rPr lang="fr-FR" sz="4364" b="1" dirty="0" err="1"/>
                <a:t>ideas</a:t>
              </a:r>
              <a:r>
                <a:rPr lang="fr-FR" sz="4364" b="1" dirty="0"/>
                <a:t> ?</a:t>
              </a:r>
            </a:p>
            <a:p>
              <a:pPr algn="ctr"/>
              <a:endParaRPr lang="fr-FR" sz="4364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36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26946314" y="24395523"/>
              <a:ext cx="12047908" cy="11925659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43"/>
            </a:p>
          </p:txBody>
        </p:sp>
      </p:grpSp>
      <p:grpSp>
        <p:nvGrpSpPr>
          <p:cNvPr id="147" name="Groupe 146"/>
          <p:cNvGrpSpPr/>
          <p:nvPr/>
        </p:nvGrpSpPr>
        <p:grpSpPr>
          <a:xfrm>
            <a:off x="3355277" y="4895806"/>
            <a:ext cx="10028858" cy="10028858"/>
            <a:chOff x="37741219" y="8406527"/>
            <a:chExt cx="13788021" cy="13788021"/>
          </a:xfrm>
        </p:grpSpPr>
        <p:sp>
          <p:nvSpPr>
            <p:cNvPr id="61" name="ZoneTexte 60"/>
            <p:cNvSpPr txBox="1"/>
            <p:nvPr/>
          </p:nvSpPr>
          <p:spPr>
            <a:xfrm>
              <a:off x="38225966" y="13199528"/>
              <a:ext cx="4392741" cy="1481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6401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Cabling</a:t>
              </a:r>
              <a:endParaRPr lang="en-US" sz="6401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Ellipse 61"/>
            <p:cNvSpPr/>
            <p:nvPr/>
          </p:nvSpPr>
          <p:spPr>
            <a:xfrm>
              <a:off x="37741219" y="8406527"/>
              <a:ext cx="13788021" cy="13788021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43"/>
            </a:p>
          </p:txBody>
        </p:sp>
        <p:grpSp>
          <p:nvGrpSpPr>
            <p:cNvPr id="63" name="Groupe 62"/>
            <p:cNvGrpSpPr/>
            <p:nvPr/>
          </p:nvGrpSpPr>
          <p:grpSpPr>
            <a:xfrm>
              <a:off x="40360400" y="8928364"/>
              <a:ext cx="7700469" cy="5440895"/>
              <a:chOff x="9582776" y="5830118"/>
              <a:chExt cx="6203916" cy="4383481"/>
            </a:xfrm>
          </p:grpSpPr>
          <p:grpSp>
            <p:nvGrpSpPr>
              <p:cNvPr id="64" name="Groupe 63"/>
              <p:cNvGrpSpPr/>
              <p:nvPr/>
            </p:nvGrpSpPr>
            <p:grpSpPr>
              <a:xfrm>
                <a:off x="11384880" y="6138990"/>
                <a:ext cx="3645326" cy="2428288"/>
                <a:chOff x="4997337" y="377546"/>
                <a:chExt cx="3645326" cy="2428288"/>
              </a:xfrm>
            </p:grpSpPr>
            <p:sp>
              <p:nvSpPr>
                <p:cNvPr id="81" name="Organigramme : Délai 80"/>
                <p:cNvSpPr/>
                <p:nvPr/>
              </p:nvSpPr>
              <p:spPr>
                <a:xfrm rot="16200000">
                  <a:off x="8240016" y="2101293"/>
                  <a:ext cx="108000" cy="360000"/>
                </a:xfrm>
                <a:prstGeom prst="flowChartDelay">
                  <a:avLst/>
                </a:prstGeom>
                <a:ln/>
                <a:effec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7691581" y="1164261"/>
                  <a:ext cx="121920" cy="20941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5085297" y="1504052"/>
                  <a:ext cx="612000" cy="403065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84" name="Rectangle à coins arrondis 83"/>
                <p:cNvSpPr/>
                <p:nvPr/>
              </p:nvSpPr>
              <p:spPr>
                <a:xfrm>
                  <a:off x="6186601" y="1014941"/>
                  <a:ext cx="228600" cy="309305"/>
                </a:xfrm>
                <a:prstGeom prst="round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85" name="Parallélogramme 84"/>
                <p:cNvSpPr/>
                <p:nvPr/>
              </p:nvSpPr>
              <p:spPr>
                <a:xfrm>
                  <a:off x="5047197" y="1928546"/>
                  <a:ext cx="648000" cy="156450"/>
                </a:xfrm>
                <a:prstGeom prst="parallelogram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cxnSp>
              <p:nvCxnSpPr>
                <p:cNvPr id="86" name="Connecteur en angle 85"/>
                <p:cNvCxnSpPr>
                  <a:stCxn id="81" idx="1"/>
                </p:cNvCxnSpPr>
                <p:nvPr/>
              </p:nvCxnSpPr>
              <p:spPr>
                <a:xfrm rot="5400000">
                  <a:off x="7558831" y="2070648"/>
                  <a:ext cx="470540" cy="999831"/>
                </a:xfrm>
                <a:prstGeom prst="bentConnector2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Connecteur droit 86"/>
                <p:cNvCxnSpPr/>
                <p:nvPr/>
              </p:nvCxnSpPr>
              <p:spPr>
                <a:xfrm flipV="1">
                  <a:off x="7056120" y="2128838"/>
                  <a:ext cx="0" cy="519753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Connecteur en angle 87"/>
                <p:cNvCxnSpPr/>
                <p:nvPr/>
              </p:nvCxnSpPr>
              <p:spPr>
                <a:xfrm>
                  <a:off x="6035041" y="2388713"/>
                  <a:ext cx="783015" cy="409766"/>
                </a:xfrm>
                <a:prstGeom prst="bentConnector3">
                  <a:avLst>
                    <a:gd name="adj1" fmla="val 1342"/>
                  </a:avLst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89" name="Groupe 88"/>
                <p:cNvGrpSpPr/>
                <p:nvPr/>
              </p:nvGrpSpPr>
              <p:grpSpPr>
                <a:xfrm>
                  <a:off x="6881793" y="1248609"/>
                  <a:ext cx="360000" cy="246607"/>
                  <a:chOff x="6789420" y="1251157"/>
                  <a:chExt cx="424234" cy="246607"/>
                </a:xfrm>
              </p:grpSpPr>
              <p:sp>
                <p:nvSpPr>
                  <p:cNvPr id="101" name="Rectangle 100"/>
                  <p:cNvSpPr/>
                  <p:nvPr/>
                </p:nvSpPr>
                <p:spPr>
                  <a:xfrm>
                    <a:off x="6789420" y="1296231"/>
                    <a:ext cx="424234" cy="201533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02" name="Rectangle 101"/>
                  <p:cNvSpPr/>
                  <p:nvPr/>
                </p:nvSpPr>
                <p:spPr>
                  <a:xfrm flipV="1">
                    <a:off x="6824345" y="1251157"/>
                    <a:ext cx="74254" cy="45719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03" name="Rectangle 102"/>
                  <p:cNvSpPr/>
                  <p:nvPr/>
                </p:nvSpPr>
                <p:spPr>
                  <a:xfrm flipV="1">
                    <a:off x="7106920" y="1251157"/>
                    <a:ext cx="74254" cy="45719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</p:grpSp>
            <p:cxnSp>
              <p:nvCxnSpPr>
                <p:cNvPr id="90" name="Connecteur en angle 89"/>
                <p:cNvCxnSpPr/>
                <p:nvPr/>
              </p:nvCxnSpPr>
              <p:spPr>
                <a:xfrm rot="5400000">
                  <a:off x="7097471" y="1427899"/>
                  <a:ext cx="709298" cy="600842"/>
                </a:xfrm>
                <a:prstGeom prst="bentConnector2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Connecteur droit 90"/>
                <p:cNvCxnSpPr/>
                <p:nvPr/>
              </p:nvCxnSpPr>
              <p:spPr>
                <a:xfrm flipV="1">
                  <a:off x="7752541" y="644508"/>
                  <a:ext cx="0" cy="519753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necteur droit 91"/>
                <p:cNvCxnSpPr/>
                <p:nvPr/>
              </p:nvCxnSpPr>
              <p:spPr>
                <a:xfrm>
                  <a:off x="7680865" y="644508"/>
                  <a:ext cx="143351" cy="0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Connecteur droit 92"/>
                <p:cNvCxnSpPr/>
                <p:nvPr/>
              </p:nvCxnSpPr>
              <p:spPr>
                <a:xfrm flipV="1">
                  <a:off x="7056120" y="1506547"/>
                  <a:ext cx="0" cy="519753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4" name="ZoneTexte 93"/>
                <p:cNvSpPr txBox="1"/>
                <p:nvPr/>
              </p:nvSpPr>
              <p:spPr>
                <a:xfrm>
                  <a:off x="6453278" y="764856"/>
                  <a:ext cx="1205684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ctr"/>
                  <a:r>
                    <a:rPr lang="en-US" sz="1455" dirty="0"/>
                    <a:t>Battery</a:t>
                  </a:r>
                </a:p>
                <a:p>
                  <a:pPr algn="ctr"/>
                  <a:r>
                    <a:rPr lang="en-US" sz="1455" dirty="0"/>
                    <a:t>12V</a:t>
                  </a:r>
                </a:p>
              </p:txBody>
            </p:sp>
            <p:sp>
              <p:nvSpPr>
                <p:cNvPr id="95" name="ZoneTexte 94"/>
                <p:cNvSpPr txBox="1"/>
                <p:nvPr/>
              </p:nvSpPr>
              <p:spPr>
                <a:xfrm>
                  <a:off x="7812595" y="377546"/>
                  <a:ext cx="60284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r>
                    <a:rPr lang="en-US" sz="1455" dirty="0"/>
                    <a:t>240V</a:t>
                  </a:r>
                </a:p>
              </p:txBody>
            </p:sp>
            <p:sp>
              <p:nvSpPr>
                <p:cNvPr id="96" name="ZoneTexte 95"/>
                <p:cNvSpPr txBox="1"/>
                <p:nvPr/>
              </p:nvSpPr>
              <p:spPr>
                <a:xfrm>
                  <a:off x="7752541" y="1751900"/>
                  <a:ext cx="89012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r"/>
                  <a:r>
                    <a:rPr lang="en-US" sz="1455" dirty="0"/>
                    <a:t>GNSS</a:t>
                  </a:r>
                  <a:br>
                    <a:rPr lang="en-US" sz="1455" dirty="0"/>
                  </a:br>
                  <a:r>
                    <a:rPr lang="en-US" sz="1455" dirty="0"/>
                    <a:t>antenna</a:t>
                  </a:r>
                </a:p>
              </p:txBody>
            </p:sp>
            <p:sp>
              <p:nvSpPr>
                <p:cNvPr id="97" name="ZoneTexte 96"/>
                <p:cNvSpPr txBox="1"/>
                <p:nvPr/>
              </p:nvSpPr>
              <p:spPr>
                <a:xfrm>
                  <a:off x="4997337" y="1488685"/>
                  <a:ext cx="715693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r"/>
                  <a:r>
                    <a:rPr lang="en-US" sz="1455" dirty="0"/>
                    <a:t>Laptop</a:t>
                  </a:r>
                </a:p>
                <a:p>
                  <a:pPr algn="r"/>
                  <a:r>
                    <a:rPr lang="fr-FR" sz="1455" dirty="0"/>
                    <a:t>Config°</a:t>
                  </a:r>
                  <a:endParaRPr lang="en-US" sz="1455" dirty="0"/>
                </a:p>
              </p:txBody>
            </p:sp>
            <p:sp>
              <p:nvSpPr>
                <p:cNvPr id="98" name="ZoneTexte 97"/>
                <p:cNvSpPr txBox="1"/>
                <p:nvPr/>
              </p:nvSpPr>
              <p:spPr>
                <a:xfrm>
                  <a:off x="5425032" y="704009"/>
                  <a:ext cx="1205684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r"/>
                  <a:r>
                    <a:rPr lang="en-US" sz="1455" dirty="0"/>
                    <a:t>Digitizer</a:t>
                  </a:r>
                </a:p>
              </p:txBody>
            </p:sp>
            <p:cxnSp>
              <p:nvCxnSpPr>
                <p:cNvPr id="99" name="Connecteur en angle 98"/>
                <p:cNvCxnSpPr>
                  <a:stCxn id="84" idx="2"/>
                </p:cNvCxnSpPr>
                <p:nvPr/>
              </p:nvCxnSpPr>
              <p:spPr>
                <a:xfrm rot="5400000">
                  <a:off x="5692469" y="1742180"/>
                  <a:ext cx="1026366" cy="190498"/>
                </a:xfrm>
                <a:prstGeom prst="bentConnector3">
                  <a:avLst>
                    <a:gd name="adj1" fmla="val 99742"/>
                  </a:avLst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Connecteur en angle 99"/>
                <p:cNvCxnSpPr>
                  <a:stCxn id="85" idx="4"/>
                </p:cNvCxnSpPr>
                <p:nvPr/>
              </p:nvCxnSpPr>
              <p:spPr>
                <a:xfrm rot="16200000" flipH="1">
                  <a:off x="5536020" y="1920172"/>
                  <a:ext cx="265616" cy="595263"/>
                </a:xfrm>
                <a:prstGeom prst="bentConnector2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ZoneTexte 64"/>
              <p:cNvSpPr txBox="1"/>
              <p:nvPr/>
            </p:nvSpPr>
            <p:spPr>
              <a:xfrm>
                <a:off x="13578566" y="7479466"/>
                <a:ext cx="602842" cy="387310"/>
              </a:xfrm>
              <a:prstGeom prst="rect">
                <a:avLst/>
              </a:prstGeom>
            </p:spPr>
            <p:txBody>
              <a:bodyPr vert="horz" wrap="square" lIns="66510" tIns="33255" rIns="66510" bIns="33255" rtlCol="0" anchor="ctr">
                <a:noAutofit/>
              </a:bodyPr>
              <a:lstStyle/>
              <a:p>
                <a:r>
                  <a:rPr lang="en-US" sz="1455" dirty="0"/>
                  <a:t>12V</a:t>
                </a:r>
              </a:p>
            </p:txBody>
          </p:sp>
          <p:sp>
            <p:nvSpPr>
              <p:cNvPr id="66" name="ZoneTexte 65"/>
              <p:cNvSpPr txBox="1"/>
              <p:nvPr/>
            </p:nvSpPr>
            <p:spPr>
              <a:xfrm>
                <a:off x="13843897" y="8187992"/>
                <a:ext cx="914400" cy="394063"/>
              </a:xfrm>
              <a:prstGeom prst="rect">
                <a:avLst/>
              </a:prstGeom>
            </p:spPr>
            <p:txBody>
              <a:bodyPr vert="horz" wrap="none" lIns="66510" tIns="33255" rIns="66510" bIns="33255" rtlCol="0" anchor="ctr">
                <a:noAutofit/>
              </a:bodyPr>
              <a:lstStyle/>
              <a:p>
                <a:r>
                  <a:rPr lang="fr-FR" sz="1746" b="1" dirty="0">
                    <a:solidFill>
                      <a:srgbClr val="032029"/>
                    </a:solidFill>
                  </a:rPr>
                  <a:t>Serial</a:t>
                </a:r>
                <a:endParaRPr lang="en-US" sz="1746" b="1" dirty="0">
                  <a:solidFill>
                    <a:srgbClr val="032029"/>
                  </a:solidFill>
                </a:endParaRPr>
              </a:p>
            </p:txBody>
          </p:sp>
          <p:sp>
            <p:nvSpPr>
              <p:cNvPr id="67" name="ZoneTexte 66"/>
              <p:cNvSpPr txBox="1"/>
              <p:nvPr/>
            </p:nvSpPr>
            <p:spPr>
              <a:xfrm>
                <a:off x="12704456" y="7839382"/>
                <a:ext cx="914400" cy="394063"/>
              </a:xfrm>
              <a:prstGeom prst="rect">
                <a:avLst/>
              </a:prstGeom>
            </p:spPr>
            <p:txBody>
              <a:bodyPr vert="horz" wrap="none" lIns="66510" tIns="33255" rIns="66510" bIns="33255" rtlCol="0" anchor="ctr">
                <a:noAutofit/>
              </a:bodyPr>
              <a:lstStyle/>
              <a:p>
                <a:r>
                  <a:rPr lang="en-US" sz="1746" b="1" dirty="0">
                    <a:solidFill>
                      <a:srgbClr val="032029"/>
                    </a:solidFill>
                  </a:rPr>
                  <a:t>Power supply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3135736" y="8403798"/>
                <a:ext cx="616014" cy="36906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365"/>
              </a:p>
            </p:txBody>
          </p:sp>
          <p:sp>
            <p:nvSpPr>
              <p:cNvPr id="71" name="ZoneTexte 70"/>
              <p:cNvSpPr txBox="1"/>
              <p:nvPr/>
            </p:nvSpPr>
            <p:spPr>
              <a:xfrm>
                <a:off x="12443477" y="8251415"/>
                <a:ext cx="603501" cy="305940"/>
              </a:xfrm>
              <a:prstGeom prst="rect">
                <a:avLst/>
              </a:prstGeom>
            </p:spPr>
            <p:txBody>
              <a:bodyPr vert="horz" wrap="none" lIns="66510" tIns="33255" rIns="66510" bIns="33255" rtlCol="0" anchor="ctr">
                <a:noAutofit/>
              </a:bodyPr>
              <a:lstStyle/>
              <a:p>
                <a:r>
                  <a:rPr lang="fr-FR" sz="1746" b="1" dirty="0">
                    <a:solidFill>
                      <a:srgbClr val="032029"/>
                    </a:solidFill>
                  </a:rPr>
                  <a:t>Serial</a:t>
                </a:r>
                <a:endParaRPr lang="en-US" sz="1746" b="1" dirty="0">
                  <a:solidFill>
                    <a:srgbClr val="032029"/>
                  </a:solidFill>
                </a:endParaRPr>
              </a:p>
            </p:txBody>
          </p:sp>
          <p:sp>
            <p:nvSpPr>
              <p:cNvPr id="72" name="ZoneTexte 71"/>
              <p:cNvSpPr txBox="1"/>
              <p:nvPr/>
            </p:nvSpPr>
            <p:spPr>
              <a:xfrm>
                <a:off x="9582776" y="7558042"/>
                <a:ext cx="1440328" cy="152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8365" dirty="0"/>
                  <a:t>1C</a:t>
                </a:r>
                <a:endParaRPr lang="en-US" sz="8365" dirty="0"/>
              </a:p>
            </p:txBody>
          </p:sp>
          <p:sp>
            <p:nvSpPr>
              <p:cNvPr id="73" name="Organigramme : Délai 72"/>
              <p:cNvSpPr/>
              <p:nvPr/>
            </p:nvSpPr>
            <p:spPr>
              <a:xfrm rot="16200000">
                <a:off x="11854989" y="6179511"/>
                <a:ext cx="108000" cy="360000"/>
              </a:xfrm>
              <a:prstGeom prst="flowChartDelay">
                <a:avLst/>
              </a:prstGeom>
              <a:ln/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sz="8365"/>
              </a:p>
            </p:txBody>
          </p:sp>
          <p:cxnSp>
            <p:nvCxnSpPr>
              <p:cNvPr id="74" name="Connecteur en angle 73"/>
              <p:cNvCxnSpPr>
                <a:stCxn id="73" idx="1"/>
                <a:endCxn id="84" idx="1"/>
              </p:cNvCxnSpPr>
              <p:nvPr/>
            </p:nvCxnSpPr>
            <p:spPr>
              <a:xfrm rot="16200000" flipH="1">
                <a:off x="11982803" y="6339696"/>
                <a:ext cx="517527" cy="665155"/>
              </a:xfrm>
              <a:prstGeom prst="bentConnector2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5" name="ZoneTexte 74"/>
              <p:cNvSpPr txBox="1"/>
              <p:nvPr/>
            </p:nvSpPr>
            <p:spPr>
              <a:xfrm>
                <a:off x="11367514" y="5830118"/>
                <a:ext cx="890122" cy="387310"/>
              </a:xfrm>
              <a:prstGeom prst="rect">
                <a:avLst/>
              </a:prstGeom>
            </p:spPr>
            <p:txBody>
              <a:bodyPr vert="horz" wrap="square" lIns="66510" tIns="33255" rIns="66510" bIns="33255" rtlCol="0" anchor="ctr">
                <a:noAutofit/>
              </a:bodyPr>
              <a:lstStyle/>
              <a:p>
                <a:pPr algn="r"/>
                <a:r>
                  <a:rPr lang="en-US" sz="1455" dirty="0"/>
                  <a:t>GNSS</a:t>
                </a:r>
                <a:br>
                  <a:rPr lang="en-US" sz="1455" dirty="0"/>
                </a:br>
                <a:r>
                  <a:rPr lang="en-US" sz="1455" dirty="0"/>
                  <a:t>antenna</a:t>
                </a:r>
              </a:p>
            </p:txBody>
          </p:sp>
          <p:sp>
            <p:nvSpPr>
              <p:cNvPr id="76" name="ZoneTexte 75"/>
              <p:cNvSpPr txBox="1"/>
              <p:nvPr/>
            </p:nvSpPr>
            <p:spPr>
              <a:xfrm>
                <a:off x="13914769" y="8577438"/>
                <a:ext cx="898786" cy="6975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492" dirty="0">
                    <a:solidFill>
                      <a:schemeClr val="accent2">
                        <a:lumMod val="75000"/>
                      </a:schemeClr>
                    </a:solidFill>
                  </a:rPr>
                  <a:t>4W</a:t>
                </a:r>
                <a:endParaRPr lang="en-US" sz="3492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7" name="ZoneTexte 76"/>
              <p:cNvSpPr txBox="1"/>
              <p:nvPr/>
            </p:nvSpPr>
            <p:spPr>
              <a:xfrm>
                <a:off x="14245156" y="9516090"/>
                <a:ext cx="1541536" cy="6975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492" dirty="0"/>
                  <a:t>&lt;1mW</a:t>
                </a:r>
                <a:endParaRPr lang="en-US" sz="3492" dirty="0"/>
              </a:p>
            </p:txBody>
          </p:sp>
          <p:cxnSp>
            <p:nvCxnSpPr>
              <p:cNvPr id="70" name="Connecteur droit 69"/>
              <p:cNvCxnSpPr>
                <a:endCxn id="69" idx="2"/>
              </p:cNvCxnSpPr>
              <p:nvPr/>
            </p:nvCxnSpPr>
            <p:spPr>
              <a:xfrm flipV="1">
                <a:off x="13443033" y="8772866"/>
                <a:ext cx="710" cy="630159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04" name="Image 103"/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48" t="11127" r="18128" b="3672"/>
            <a:stretch/>
          </p:blipFill>
          <p:spPr>
            <a:xfrm>
              <a:off x="44096151" y="13231118"/>
              <a:ext cx="2009867" cy="1333278"/>
            </a:xfrm>
            <a:prstGeom prst="rect">
              <a:avLst/>
            </a:prstGeom>
          </p:spPr>
        </p:pic>
        <p:grpSp>
          <p:nvGrpSpPr>
            <p:cNvPr id="145" name="Groupe 144"/>
            <p:cNvGrpSpPr/>
            <p:nvPr/>
          </p:nvGrpSpPr>
          <p:grpSpPr>
            <a:xfrm>
              <a:off x="39037322" y="14949082"/>
              <a:ext cx="10830099" cy="5805498"/>
              <a:chOff x="39037322" y="14949082"/>
              <a:chExt cx="10830099" cy="5805498"/>
            </a:xfrm>
          </p:grpSpPr>
          <p:grpSp>
            <p:nvGrpSpPr>
              <p:cNvPr id="105" name="Groupe 104"/>
              <p:cNvGrpSpPr/>
              <p:nvPr/>
            </p:nvGrpSpPr>
            <p:grpSpPr>
              <a:xfrm>
                <a:off x="39037322" y="14949082"/>
                <a:ext cx="10830099" cy="4631198"/>
                <a:chOff x="8739381" y="5830118"/>
                <a:chExt cx="8725317" cy="3731146"/>
              </a:xfrm>
            </p:grpSpPr>
            <p:grpSp>
              <p:nvGrpSpPr>
                <p:cNvPr id="106" name="Groupe 105"/>
                <p:cNvGrpSpPr/>
                <p:nvPr/>
              </p:nvGrpSpPr>
              <p:grpSpPr>
                <a:xfrm>
                  <a:off x="11384880" y="6138990"/>
                  <a:ext cx="3645326" cy="2428288"/>
                  <a:chOff x="4997337" y="377546"/>
                  <a:chExt cx="3645326" cy="2428288"/>
                </a:xfrm>
              </p:grpSpPr>
              <p:sp>
                <p:nvSpPr>
                  <p:cNvPr id="119" name="Organigramme : Délai 118"/>
                  <p:cNvSpPr/>
                  <p:nvPr/>
                </p:nvSpPr>
                <p:spPr>
                  <a:xfrm rot="16200000">
                    <a:off x="8240016" y="2101293"/>
                    <a:ext cx="108000" cy="360000"/>
                  </a:xfrm>
                  <a:prstGeom prst="flowChartDelay">
                    <a:avLst/>
                  </a:prstGeom>
                  <a:ln/>
                  <a:effec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20" name="Rectangle 119"/>
                  <p:cNvSpPr/>
                  <p:nvPr/>
                </p:nvSpPr>
                <p:spPr>
                  <a:xfrm>
                    <a:off x="7691581" y="1164261"/>
                    <a:ext cx="121920" cy="20941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21" name="Rectangle 120"/>
                  <p:cNvSpPr/>
                  <p:nvPr/>
                </p:nvSpPr>
                <p:spPr>
                  <a:xfrm>
                    <a:off x="5085297" y="1504052"/>
                    <a:ext cx="612000" cy="40306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22" name="Rectangle à coins arrondis 121"/>
                  <p:cNvSpPr/>
                  <p:nvPr/>
                </p:nvSpPr>
                <p:spPr>
                  <a:xfrm>
                    <a:off x="6186601" y="1014941"/>
                    <a:ext cx="228600" cy="309305"/>
                  </a:xfrm>
                  <a:prstGeom prst="round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23" name="Parallélogramme 122"/>
                  <p:cNvSpPr/>
                  <p:nvPr/>
                </p:nvSpPr>
                <p:spPr>
                  <a:xfrm>
                    <a:off x="5047197" y="1928546"/>
                    <a:ext cx="648000" cy="156450"/>
                  </a:xfrm>
                  <a:prstGeom prst="parallelogram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cxnSp>
                <p:nvCxnSpPr>
                  <p:cNvPr id="124" name="Connecteur en angle 123"/>
                  <p:cNvCxnSpPr>
                    <a:stCxn id="119" idx="1"/>
                  </p:cNvCxnSpPr>
                  <p:nvPr/>
                </p:nvCxnSpPr>
                <p:spPr>
                  <a:xfrm rot="5400000">
                    <a:off x="7558831" y="2070648"/>
                    <a:ext cx="470540" cy="999831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Connecteur droit 124"/>
                  <p:cNvCxnSpPr/>
                  <p:nvPr/>
                </p:nvCxnSpPr>
                <p:spPr>
                  <a:xfrm flipV="1">
                    <a:off x="7056120" y="2128838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Connecteur en angle 125"/>
                  <p:cNvCxnSpPr/>
                  <p:nvPr/>
                </p:nvCxnSpPr>
                <p:spPr>
                  <a:xfrm>
                    <a:off x="6035041" y="2388713"/>
                    <a:ext cx="783015" cy="409766"/>
                  </a:xfrm>
                  <a:prstGeom prst="bentConnector3">
                    <a:avLst>
                      <a:gd name="adj1" fmla="val 1342"/>
                    </a:avLst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7" name="Groupe 126"/>
                  <p:cNvGrpSpPr/>
                  <p:nvPr/>
                </p:nvGrpSpPr>
                <p:grpSpPr>
                  <a:xfrm>
                    <a:off x="6881793" y="1248609"/>
                    <a:ext cx="360000" cy="246607"/>
                    <a:chOff x="6789420" y="1251157"/>
                    <a:chExt cx="424234" cy="246607"/>
                  </a:xfrm>
                </p:grpSpPr>
                <p:sp>
                  <p:nvSpPr>
                    <p:cNvPr id="139" name="Rectangle 138"/>
                    <p:cNvSpPr/>
                    <p:nvPr/>
                  </p:nvSpPr>
                  <p:spPr>
                    <a:xfrm>
                      <a:off x="6789420" y="1296231"/>
                      <a:ext cx="424234" cy="201533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  <p:sp>
                  <p:nvSpPr>
                    <p:cNvPr id="140" name="Rectangle 139"/>
                    <p:cNvSpPr/>
                    <p:nvPr/>
                  </p:nvSpPr>
                  <p:spPr>
                    <a:xfrm flipV="1">
                      <a:off x="6824345" y="1251157"/>
                      <a:ext cx="74254" cy="45719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  <p:sp>
                  <p:nvSpPr>
                    <p:cNvPr id="141" name="Rectangle 140"/>
                    <p:cNvSpPr/>
                    <p:nvPr/>
                  </p:nvSpPr>
                  <p:spPr>
                    <a:xfrm flipV="1">
                      <a:off x="7106920" y="1251157"/>
                      <a:ext cx="74254" cy="45719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</p:grpSp>
              <p:cxnSp>
                <p:nvCxnSpPr>
                  <p:cNvPr id="128" name="Connecteur en angle 127"/>
                  <p:cNvCxnSpPr/>
                  <p:nvPr/>
                </p:nvCxnSpPr>
                <p:spPr>
                  <a:xfrm rot="5400000">
                    <a:off x="7097471" y="1427899"/>
                    <a:ext cx="709298" cy="600842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Connecteur droit 128"/>
                  <p:cNvCxnSpPr/>
                  <p:nvPr/>
                </p:nvCxnSpPr>
                <p:spPr>
                  <a:xfrm flipV="1">
                    <a:off x="7752541" y="644508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Connecteur droit 129"/>
                  <p:cNvCxnSpPr/>
                  <p:nvPr/>
                </p:nvCxnSpPr>
                <p:spPr>
                  <a:xfrm>
                    <a:off x="7680865" y="644508"/>
                    <a:ext cx="143351" cy="0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Connecteur droit 130"/>
                  <p:cNvCxnSpPr/>
                  <p:nvPr/>
                </p:nvCxnSpPr>
                <p:spPr>
                  <a:xfrm flipV="1">
                    <a:off x="7056120" y="1506547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2" name="ZoneTexte 131"/>
                  <p:cNvSpPr txBox="1"/>
                  <p:nvPr/>
                </p:nvSpPr>
                <p:spPr>
                  <a:xfrm>
                    <a:off x="6453278" y="764856"/>
                    <a:ext cx="1205684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ctr"/>
                    <a:r>
                      <a:rPr lang="en-US" sz="1455" dirty="0"/>
                      <a:t>Battery</a:t>
                    </a:r>
                  </a:p>
                  <a:p>
                    <a:pPr algn="ctr"/>
                    <a:r>
                      <a:rPr lang="en-US" sz="1455" dirty="0"/>
                      <a:t>12V</a:t>
                    </a:r>
                  </a:p>
                </p:txBody>
              </p:sp>
              <p:sp>
                <p:nvSpPr>
                  <p:cNvPr id="133" name="ZoneTexte 132"/>
                  <p:cNvSpPr txBox="1"/>
                  <p:nvPr/>
                </p:nvSpPr>
                <p:spPr>
                  <a:xfrm>
                    <a:off x="7812595" y="377546"/>
                    <a:ext cx="602842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r>
                      <a:rPr lang="en-US" sz="1455" dirty="0"/>
                      <a:t>240V</a:t>
                    </a:r>
                  </a:p>
                </p:txBody>
              </p:sp>
              <p:sp>
                <p:nvSpPr>
                  <p:cNvPr id="134" name="ZoneTexte 133"/>
                  <p:cNvSpPr txBox="1"/>
                  <p:nvPr/>
                </p:nvSpPr>
                <p:spPr>
                  <a:xfrm>
                    <a:off x="7752541" y="1751900"/>
                    <a:ext cx="890122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GNSS</a:t>
                    </a:r>
                    <a:br>
                      <a:rPr lang="en-US" sz="1455" dirty="0"/>
                    </a:br>
                    <a:r>
                      <a:rPr lang="en-US" sz="1455" dirty="0"/>
                      <a:t>antenna</a:t>
                    </a:r>
                  </a:p>
                </p:txBody>
              </p:sp>
              <p:sp>
                <p:nvSpPr>
                  <p:cNvPr id="135" name="ZoneTexte 134"/>
                  <p:cNvSpPr txBox="1"/>
                  <p:nvPr/>
                </p:nvSpPr>
                <p:spPr>
                  <a:xfrm>
                    <a:off x="4997337" y="1488685"/>
                    <a:ext cx="715693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Laptop</a:t>
                    </a:r>
                  </a:p>
                  <a:p>
                    <a:pPr algn="r"/>
                    <a:r>
                      <a:rPr lang="fr-FR" sz="1455" dirty="0"/>
                      <a:t>Config°</a:t>
                    </a:r>
                    <a:endParaRPr lang="en-US" sz="1455" dirty="0"/>
                  </a:p>
                </p:txBody>
              </p:sp>
              <p:sp>
                <p:nvSpPr>
                  <p:cNvPr id="136" name="ZoneTexte 135"/>
                  <p:cNvSpPr txBox="1"/>
                  <p:nvPr/>
                </p:nvSpPr>
                <p:spPr>
                  <a:xfrm>
                    <a:off x="5425032" y="704009"/>
                    <a:ext cx="1205684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Digitizer</a:t>
                    </a:r>
                  </a:p>
                </p:txBody>
              </p:sp>
              <p:cxnSp>
                <p:nvCxnSpPr>
                  <p:cNvPr id="137" name="Connecteur en angle 136"/>
                  <p:cNvCxnSpPr>
                    <a:stCxn id="122" idx="2"/>
                  </p:cNvCxnSpPr>
                  <p:nvPr/>
                </p:nvCxnSpPr>
                <p:spPr>
                  <a:xfrm rot="5400000">
                    <a:off x="5692469" y="1742180"/>
                    <a:ext cx="1026366" cy="190498"/>
                  </a:xfrm>
                  <a:prstGeom prst="bentConnector3">
                    <a:avLst>
                      <a:gd name="adj1" fmla="val 99742"/>
                    </a:avLst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Connecteur en angle 137"/>
                  <p:cNvCxnSpPr>
                    <a:stCxn id="123" idx="4"/>
                  </p:cNvCxnSpPr>
                  <p:nvPr/>
                </p:nvCxnSpPr>
                <p:spPr>
                  <a:xfrm rot="16200000" flipH="1">
                    <a:off x="5536020" y="1920172"/>
                    <a:ext cx="265616" cy="595263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7" name="ZoneTexte 106"/>
                <p:cNvSpPr txBox="1"/>
                <p:nvPr/>
              </p:nvSpPr>
              <p:spPr>
                <a:xfrm>
                  <a:off x="13578566" y="7479466"/>
                  <a:ext cx="60284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r>
                    <a:rPr lang="en-US" sz="1455" dirty="0"/>
                    <a:t>12V</a:t>
                  </a:r>
                </a:p>
              </p:txBody>
            </p:sp>
            <p:sp>
              <p:nvSpPr>
                <p:cNvPr id="108" name="ZoneTexte 107"/>
                <p:cNvSpPr txBox="1"/>
                <p:nvPr/>
              </p:nvSpPr>
              <p:spPr>
                <a:xfrm>
                  <a:off x="13843897" y="8187992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fr-FR" sz="1746" b="1" dirty="0">
                      <a:solidFill>
                        <a:srgbClr val="032029"/>
                      </a:solidFill>
                    </a:rPr>
                    <a:t>Serial</a:t>
                  </a:r>
                  <a:endParaRPr lang="en-US" sz="1746" b="1" dirty="0">
                    <a:solidFill>
                      <a:srgbClr val="032029"/>
                    </a:solidFill>
                  </a:endParaRPr>
                </a:p>
              </p:txBody>
            </p:sp>
            <p:sp>
              <p:nvSpPr>
                <p:cNvPr id="109" name="ZoneTexte 108"/>
                <p:cNvSpPr txBox="1"/>
                <p:nvPr/>
              </p:nvSpPr>
              <p:spPr>
                <a:xfrm>
                  <a:off x="12704456" y="7839382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en-US" sz="1746" b="1" dirty="0">
                      <a:solidFill>
                        <a:srgbClr val="032029"/>
                      </a:solidFill>
                    </a:rPr>
                    <a:t>Power supply</a:t>
                  </a:r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13135736" y="8403798"/>
                  <a:ext cx="616014" cy="369068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8365"/>
                </a:p>
              </p:txBody>
            </p:sp>
            <p:sp>
              <p:nvSpPr>
                <p:cNvPr id="111" name="ZoneTexte 110"/>
                <p:cNvSpPr txBox="1"/>
                <p:nvPr/>
              </p:nvSpPr>
              <p:spPr>
                <a:xfrm>
                  <a:off x="12443477" y="8251415"/>
                  <a:ext cx="603501" cy="305940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fr-FR" sz="1746" b="1" dirty="0">
                      <a:solidFill>
                        <a:srgbClr val="032029"/>
                      </a:solidFill>
                    </a:rPr>
                    <a:t>Serial</a:t>
                  </a:r>
                  <a:endParaRPr lang="en-US" sz="1746" b="1" dirty="0">
                    <a:solidFill>
                      <a:srgbClr val="032029"/>
                    </a:solidFill>
                  </a:endParaRPr>
                </a:p>
              </p:txBody>
            </p:sp>
            <p:sp>
              <p:nvSpPr>
                <p:cNvPr id="112" name="ZoneTexte 111"/>
                <p:cNvSpPr txBox="1"/>
                <p:nvPr/>
              </p:nvSpPr>
              <p:spPr>
                <a:xfrm>
                  <a:off x="8739381" y="7553501"/>
                  <a:ext cx="2557151" cy="15281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8365" dirty="0"/>
                    <a:t>3x1C</a:t>
                  </a:r>
                  <a:endParaRPr lang="en-US" sz="8365" dirty="0"/>
                </a:p>
              </p:txBody>
            </p:sp>
            <p:sp>
              <p:nvSpPr>
                <p:cNvPr id="113" name="Organigramme : Délai 112"/>
                <p:cNvSpPr/>
                <p:nvPr/>
              </p:nvSpPr>
              <p:spPr>
                <a:xfrm rot="16200000">
                  <a:off x="11854989" y="6179511"/>
                  <a:ext cx="108000" cy="360000"/>
                </a:xfrm>
                <a:prstGeom prst="flowChartDelay">
                  <a:avLst/>
                </a:prstGeom>
                <a:ln/>
                <a:effec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cxnSp>
              <p:nvCxnSpPr>
                <p:cNvPr id="114" name="Connecteur en angle 113"/>
                <p:cNvCxnSpPr>
                  <a:stCxn id="113" idx="1"/>
                  <a:endCxn id="122" idx="1"/>
                </p:cNvCxnSpPr>
                <p:nvPr/>
              </p:nvCxnSpPr>
              <p:spPr>
                <a:xfrm rot="16200000" flipH="1">
                  <a:off x="11982803" y="6339696"/>
                  <a:ext cx="517527" cy="665155"/>
                </a:xfrm>
                <a:prstGeom prst="bentConnector2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ZoneTexte 114"/>
                <p:cNvSpPr txBox="1"/>
                <p:nvPr/>
              </p:nvSpPr>
              <p:spPr>
                <a:xfrm>
                  <a:off x="11367514" y="5830118"/>
                  <a:ext cx="89012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r"/>
                  <a:r>
                    <a:rPr lang="en-US" sz="1455" dirty="0"/>
                    <a:t>GNSS</a:t>
                  </a:r>
                  <a:br>
                    <a:rPr lang="en-US" sz="1455" dirty="0"/>
                  </a:br>
                  <a:r>
                    <a:rPr lang="en-US" sz="1455" dirty="0"/>
                    <a:t>antenna</a:t>
                  </a:r>
                </a:p>
              </p:txBody>
            </p:sp>
            <p:sp>
              <p:nvSpPr>
                <p:cNvPr id="116" name="ZoneTexte 115"/>
                <p:cNvSpPr txBox="1"/>
                <p:nvPr/>
              </p:nvSpPr>
              <p:spPr>
                <a:xfrm>
                  <a:off x="13914768" y="8577438"/>
                  <a:ext cx="898786" cy="6975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3492" dirty="0">
                      <a:solidFill>
                        <a:schemeClr val="accent6">
                          <a:lumMod val="50000"/>
                        </a:schemeClr>
                      </a:solidFill>
                    </a:rPr>
                    <a:t>6W</a:t>
                  </a:r>
                  <a:endParaRPr lang="en-US" sz="3492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17" name="ZoneTexte 116"/>
                <p:cNvSpPr txBox="1"/>
                <p:nvPr/>
              </p:nvSpPr>
              <p:spPr>
                <a:xfrm>
                  <a:off x="15923162" y="8863756"/>
                  <a:ext cx="1541536" cy="6975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3492" dirty="0"/>
                    <a:t>&lt;1mW</a:t>
                  </a:r>
                  <a:endParaRPr lang="en-US" sz="3492" dirty="0"/>
                </a:p>
              </p:txBody>
            </p:sp>
            <p:cxnSp>
              <p:nvCxnSpPr>
                <p:cNvPr id="118" name="Connecteur droit 117"/>
                <p:cNvCxnSpPr>
                  <a:endCxn id="110" idx="2"/>
                </p:cNvCxnSpPr>
                <p:nvPr/>
              </p:nvCxnSpPr>
              <p:spPr>
                <a:xfrm flipV="1">
                  <a:off x="13443033" y="8772866"/>
                  <a:ext cx="710" cy="630159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42" name="Image 141"/>
              <p:cNvPicPr>
                <a:picLocks noChangeAspect="1"/>
              </p:cNvPicPr>
              <p:nvPr/>
            </p:nvPicPr>
            <p:blipFill rotWithShape="1">
              <a:blip r:embed="rId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248" t="11127" r="18128" b="3672"/>
              <a:stretch/>
            </p:blipFill>
            <p:spPr>
              <a:xfrm>
                <a:off x="41710577" y="19421302"/>
                <a:ext cx="2009867" cy="1333278"/>
              </a:xfrm>
              <a:prstGeom prst="rect">
                <a:avLst/>
              </a:prstGeom>
            </p:spPr>
          </p:pic>
          <p:pic>
            <p:nvPicPr>
              <p:cNvPr id="143" name="Image 142"/>
              <p:cNvPicPr>
                <a:picLocks noChangeAspect="1"/>
              </p:cNvPicPr>
              <p:nvPr/>
            </p:nvPicPr>
            <p:blipFill rotWithShape="1">
              <a:blip r:embed="rId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248" t="11127" r="18128" b="3672"/>
              <a:stretch/>
            </p:blipFill>
            <p:spPr>
              <a:xfrm>
                <a:off x="43879795" y="19403332"/>
                <a:ext cx="2009867" cy="1333278"/>
              </a:xfrm>
              <a:prstGeom prst="rect">
                <a:avLst/>
              </a:prstGeom>
            </p:spPr>
          </p:pic>
          <p:pic>
            <p:nvPicPr>
              <p:cNvPr id="144" name="Image 143"/>
              <p:cNvPicPr>
                <a:picLocks noChangeAspect="1"/>
              </p:cNvPicPr>
              <p:nvPr/>
            </p:nvPicPr>
            <p:blipFill rotWithShape="1">
              <a:blip r:embed="rId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248" t="11127" r="18128" b="3672"/>
              <a:stretch/>
            </p:blipFill>
            <p:spPr>
              <a:xfrm>
                <a:off x="46056492" y="19403332"/>
                <a:ext cx="2009867" cy="1333278"/>
              </a:xfrm>
              <a:prstGeom prst="rect">
                <a:avLst/>
              </a:prstGeom>
            </p:spPr>
          </p:pic>
        </p:grpSp>
      </p:grpSp>
      <p:sp>
        <p:nvSpPr>
          <p:cNvPr id="148" name="ZoneTexte 147"/>
          <p:cNvSpPr txBox="1"/>
          <p:nvPr/>
        </p:nvSpPr>
        <p:spPr>
          <a:xfrm>
            <a:off x="39241992" y="2499352"/>
            <a:ext cx="6118983" cy="107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401" b="1" dirty="0" err="1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endParaRPr lang="en-US" sz="64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98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5757078" y="5549627"/>
            <a:ext cx="13993172" cy="13977694"/>
            <a:chOff x="13770513" y="30254751"/>
            <a:chExt cx="6174717" cy="6167887"/>
          </a:xfrm>
        </p:grpSpPr>
        <p:grpSp>
          <p:nvGrpSpPr>
            <p:cNvPr id="4" name="Groupe 3"/>
            <p:cNvGrpSpPr/>
            <p:nvPr/>
          </p:nvGrpSpPr>
          <p:grpSpPr>
            <a:xfrm>
              <a:off x="13770513" y="30254751"/>
              <a:ext cx="5197057" cy="6167887"/>
              <a:chOff x="5896513" y="638351"/>
              <a:chExt cx="5197057" cy="6167887"/>
            </a:xfrm>
          </p:grpSpPr>
          <p:pic>
            <p:nvPicPr>
              <p:cNvPr id="5" name="Image 4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96513" y="638351"/>
                <a:ext cx="5143500" cy="6167887"/>
              </a:xfrm>
              <a:prstGeom prst="rect">
                <a:avLst/>
              </a:prstGeom>
            </p:spPr>
          </p:pic>
          <p:sp>
            <p:nvSpPr>
              <p:cNvPr id="6" name="Ellipse 5"/>
              <p:cNvSpPr/>
              <p:nvPr/>
            </p:nvSpPr>
            <p:spPr>
              <a:xfrm>
                <a:off x="7228935" y="2248617"/>
                <a:ext cx="646981" cy="589471"/>
              </a:xfrm>
              <a:prstGeom prst="ellipse">
                <a:avLst/>
              </a:prstGeom>
              <a:solidFill>
                <a:srgbClr val="7BA2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43"/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9076273" y="2263737"/>
                <a:ext cx="646981" cy="629729"/>
              </a:xfrm>
              <a:prstGeom prst="ellipse">
                <a:avLst/>
              </a:prstGeom>
              <a:solidFill>
                <a:srgbClr val="7BA2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43"/>
              </a:p>
            </p:txBody>
          </p:sp>
          <p:sp>
            <p:nvSpPr>
              <p:cNvPr id="8" name="Forme libre 7"/>
              <p:cNvSpPr/>
              <p:nvPr/>
            </p:nvSpPr>
            <p:spPr>
              <a:xfrm>
                <a:off x="8462514" y="1586515"/>
                <a:ext cx="2631056" cy="4105295"/>
              </a:xfrm>
              <a:custGeom>
                <a:avLst/>
                <a:gdLst>
                  <a:gd name="connsiteX0" fmla="*/ 0 w 2631056"/>
                  <a:gd name="connsiteY0" fmla="*/ 908649 h 4105295"/>
                  <a:gd name="connsiteX1" fmla="*/ 198407 w 2631056"/>
                  <a:gd name="connsiteY1" fmla="*/ 175404 h 4105295"/>
                  <a:gd name="connsiteX2" fmla="*/ 655607 w 2631056"/>
                  <a:gd name="connsiteY2" fmla="*/ 71887 h 4105295"/>
                  <a:gd name="connsiteX3" fmla="*/ 1328468 w 2631056"/>
                  <a:gd name="connsiteY3" fmla="*/ 1089804 h 4105295"/>
                  <a:gd name="connsiteX4" fmla="*/ 1500996 w 2631056"/>
                  <a:gd name="connsiteY4" fmla="*/ 3004868 h 4105295"/>
                  <a:gd name="connsiteX5" fmla="*/ 2078966 w 2631056"/>
                  <a:gd name="connsiteY5" fmla="*/ 3962400 h 4105295"/>
                  <a:gd name="connsiteX6" fmla="*/ 2631056 w 2631056"/>
                  <a:gd name="connsiteY6" fmla="*/ 4083170 h 4105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31056" h="4105295">
                    <a:moveTo>
                      <a:pt x="0" y="908649"/>
                    </a:moveTo>
                    <a:cubicBezTo>
                      <a:pt x="44569" y="611756"/>
                      <a:pt x="89139" y="314864"/>
                      <a:pt x="198407" y="175404"/>
                    </a:cubicBezTo>
                    <a:cubicBezTo>
                      <a:pt x="307675" y="35944"/>
                      <a:pt x="467264" y="-80513"/>
                      <a:pt x="655607" y="71887"/>
                    </a:cubicBezTo>
                    <a:cubicBezTo>
                      <a:pt x="843950" y="224287"/>
                      <a:pt x="1187570" y="600974"/>
                      <a:pt x="1328468" y="1089804"/>
                    </a:cubicBezTo>
                    <a:cubicBezTo>
                      <a:pt x="1469366" y="1578634"/>
                      <a:pt x="1375913" y="2526102"/>
                      <a:pt x="1500996" y="3004868"/>
                    </a:cubicBezTo>
                    <a:cubicBezTo>
                      <a:pt x="1626079" y="3483634"/>
                      <a:pt x="1890623" y="3782683"/>
                      <a:pt x="2078966" y="3962400"/>
                    </a:cubicBezTo>
                    <a:cubicBezTo>
                      <a:pt x="2267309" y="4142117"/>
                      <a:pt x="2449182" y="4112643"/>
                      <a:pt x="2631056" y="4083170"/>
                    </a:cubicBezTo>
                  </a:path>
                </a:pathLst>
              </a:custGeom>
              <a:noFill/>
              <a:ln w="1270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43"/>
              </a:p>
            </p:txBody>
          </p:sp>
        </p:grpSp>
        <p:sp>
          <p:nvSpPr>
            <p:cNvPr id="9" name="Cube 8"/>
            <p:cNvSpPr/>
            <p:nvPr/>
          </p:nvSpPr>
          <p:spPr>
            <a:xfrm>
              <a:off x="18717939" y="34826752"/>
              <a:ext cx="1227291" cy="835343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43"/>
            </a:p>
          </p:txBody>
        </p:sp>
      </p:grp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2662" y="26724667"/>
            <a:ext cx="4513083" cy="1455833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183210" y="1173079"/>
            <a:ext cx="316830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blueSeis-3A Next Generation: smaller, lighter, and more versatile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150655" y="27282241"/>
            <a:ext cx="11140037" cy="898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237" i="1" dirty="0"/>
              <a:t>To </a:t>
            </a:r>
            <a:r>
              <a:rPr lang="fr-FR" sz="5237" i="1" dirty="0" err="1"/>
              <a:t>be</a:t>
            </a:r>
            <a:r>
              <a:rPr lang="fr-FR" sz="5237" i="1" dirty="0"/>
              <a:t> </a:t>
            </a:r>
            <a:r>
              <a:rPr lang="fr-FR" sz="5237" i="1" dirty="0" err="1"/>
              <a:t>released</a:t>
            </a:r>
            <a:r>
              <a:rPr lang="fr-FR" sz="5237" i="1" dirty="0"/>
              <a:t>, April 2019 @EGU Vienna</a:t>
            </a:r>
            <a:endParaRPr lang="en-US" sz="5237" i="1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872464"/>
              </p:ext>
            </p:extLst>
          </p:nvPr>
        </p:nvGraphicFramePr>
        <p:xfrm>
          <a:off x="3353064" y="5881898"/>
          <a:ext cx="10176994" cy="5919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4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9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2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5098">
                <a:tc>
                  <a:txBody>
                    <a:bodyPr/>
                    <a:lstStyle/>
                    <a:p>
                      <a:endParaRPr lang="en-US" sz="3900" dirty="0"/>
                    </a:p>
                  </a:txBody>
                  <a:tcPr marL="66510" marR="66510" marT="33255" marB="332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900" dirty="0"/>
                        <a:t>blueSeis-3A</a:t>
                      </a:r>
                      <a:endParaRPr lang="en-US" sz="390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900" dirty="0"/>
                        <a:t>blueSeis-3A</a:t>
                      </a:r>
                      <a:r>
                        <a:rPr lang="fr-FR" sz="3900" baseline="0" dirty="0"/>
                        <a:t> NG</a:t>
                      </a:r>
                      <a:endParaRPr lang="en-US" sz="3900" dirty="0"/>
                    </a:p>
                  </a:txBody>
                  <a:tcPr marL="66510" marR="66510" marT="33255" marB="332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098">
                <a:tc>
                  <a:txBody>
                    <a:bodyPr/>
                    <a:lstStyle/>
                    <a:p>
                      <a:r>
                        <a:rPr lang="en-US" sz="3900" noProof="0" dirty="0"/>
                        <a:t>Weight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20kg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18kg</a:t>
                      </a:r>
                    </a:p>
                  </a:txBody>
                  <a:tcPr marL="66510" marR="66510" marT="33255" marB="332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098">
                <a:tc>
                  <a:txBody>
                    <a:bodyPr/>
                    <a:lstStyle/>
                    <a:p>
                      <a:r>
                        <a:rPr lang="en-US" sz="3900" noProof="0" dirty="0"/>
                        <a:t>Height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350mm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310mm</a:t>
                      </a:r>
                    </a:p>
                  </a:txBody>
                  <a:tcPr marL="66510" marR="66510" marT="33255" marB="332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098">
                <a:tc>
                  <a:txBody>
                    <a:bodyPr/>
                    <a:lstStyle/>
                    <a:p>
                      <a:r>
                        <a:rPr lang="fr-FR" sz="3900" noProof="0" dirty="0" err="1"/>
                        <a:t>Diameter</a:t>
                      </a:r>
                      <a:endParaRPr lang="en-US" sz="3900" noProof="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3900" noProof="0" dirty="0"/>
                        <a:t>318 mm</a:t>
                      </a:r>
                      <a:endParaRPr lang="en-US" sz="3900" noProof="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8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098">
                <a:tc>
                  <a:txBody>
                    <a:bodyPr/>
                    <a:lstStyle/>
                    <a:p>
                      <a:r>
                        <a:rPr lang="en-US" sz="3900" noProof="0" dirty="0"/>
                        <a:t>Price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identical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3687">
                <a:tc>
                  <a:txBody>
                    <a:bodyPr/>
                    <a:lstStyle/>
                    <a:p>
                      <a:r>
                        <a:rPr lang="en-US" sz="3900" noProof="0" dirty="0"/>
                        <a:t>Power consumption</a:t>
                      </a:r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15W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‘-e’ : 6W+4W</a:t>
                      </a:r>
                    </a:p>
                    <a:p>
                      <a:pPr algn="ctr"/>
                      <a:r>
                        <a:rPr lang="en-US" sz="3900" noProof="0" dirty="0"/>
                        <a:t>‘-s’ :  6W+2W</a:t>
                      </a:r>
                    </a:p>
                  </a:txBody>
                  <a:tcPr marL="66510" marR="66510" marT="33255" marB="3325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098">
                <a:tc>
                  <a:txBody>
                    <a:bodyPr/>
                    <a:lstStyle/>
                    <a:p>
                      <a:r>
                        <a:rPr lang="fr-FR" sz="3900" noProof="0" dirty="0" err="1"/>
                        <a:t>Selfnoise</a:t>
                      </a:r>
                      <a:endParaRPr lang="en-US" sz="3900" noProof="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3900" noProof="0" dirty="0"/>
                        <a:t>20 </a:t>
                      </a:r>
                      <a:r>
                        <a:rPr lang="fr-FR" sz="3900" noProof="0" dirty="0" err="1"/>
                        <a:t>nrad</a:t>
                      </a:r>
                      <a:r>
                        <a:rPr lang="fr-FR" sz="3900" noProof="0" dirty="0"/>
                        <a:t>/s/√Hz</a:t>
                      </a:r>
                      <a:endParaRPr lang="en-US" sz="3900" noProof="0" dirty="0"/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8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5098">
                <a:tc>
                  <a:txBody>
                    <a:bodyPr/>
                    <a:lstStyle/>
                    <a:p>
                      <a:r>
                        <a:rPr lang="fr-FR" sz="3900" noProof="0" dirty="0"/>
                        <a:t>Broadband</a:t>
                      </a:r>
                      <a:endParaRPr lang="en-US" sz="3900" noProof="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3900" noProof="0" dirty="0"/>
                        <a:t>0.01 Hz – 50Hz</a:t>
                      </a:r>
                      <a:endParaRPr lang="en-US" sz="3900" noProof="0" dirty="0"/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59" name="Groupe 158"/>
          <p:cNvGrpSpPr/>
          <p:nvPr/>
        </p:nvGrpSpPr>
        <p:grpSpPr>
          <a:xfrm>
            <a:off x="35064039" y="3020783"/>
            <a:ext cx="11145054" cy="11145054"/>
            <a:chOff x="1199480" y="3056783"/>
            <a:chExt cx="15322607" cy="15322607"/>
          </a:xfrm>
        </p:grpSpPr>
        <p:grpSp>
          <p:nvGrpSpPr>
            <p:cNvPr id="145" name="Groupe 144"/>
            <p:cNvGrpSpPr/>
            <p:nvPr/>
          </p:nvGrpSpPr>
          <p:grpSpPr>
            <a:xfrm>
              <a:off x="7936839" y="4716047"/>
              <a:ext cx="5930434" cy="6077650"/>
              <a:chOff x="6393015" y="6116604"/>
              <a:chExt cx="4484521" cy="4595844"/>
            </a:xfrm>
          </p:grpSpPr>
          <p:grpSp>
            <p:nvGrpSpPr>
              <p:cNvPr id="128" name="Groupe 127"/>
              <p:cNvGrpSpPr/>
              <p:nvPr/>
            </p:nvGrpSpPr>
            <p:grpSpPr>
              <a:xfrm>
                <a:off x="7232210" y="6116604"/>
                <a:ext cx="3645326" cy="4352778"/>
                <a:chOff x="14329502" y="2598464"/>
                <a:chExt cx="3645326" cy="4352778"/>
              </a:xfrm>
            </p:grpSpPr>
            <p:grpSp>
              <p:nvGrpSpPr>
                <p:cNvPr id="49" name="Groupe 48"/>
                <p:cNvGrpSpPr/>
                <p:nvPr/>
              </p:nvGrpSpPr>
              <p:grpSpPr>
                <a:xfrm>
                  <a:off x="14329502" y="2598464"/>
                  <a:ext cx="3645326" cy="2428288"/>
                  <a:chOff x="4997337" y="377546"/>
                  <a:chExt cx="3645326" cy="2428288"/>
                </a:xfrm>
              </p:grpSpPr>
              <p:sp>
                <p:nvSpPr>
                  <p:cNvPr id="55" name="Organigramme : Délai 54"/>
                  <p:cNvSpPr/>
                  <p:nvPr/>
                </p:nvSpPr>
                <p:spPr>
                  <a:xfrm rot="16200000">
                    <a:off x="8240016" y="2101293"/>
                    <a:ext cx="108000" cy="360000"/>
                  </a:xfrm>
                  <a:prstGeom prst="flowChartDelay">
                    <a:avLst/>
                  </a:prstGeom>
                  <a:ln/>
                  <a:effec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7691581" y="1164261"/>
                    <a:ext cx="121920" cy="20941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>
                    <a:off x="5085297" y="1504052"/>
                    <a:ext cx="612000" cy="40306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58" name="Rectangle à coins arrondis 57"/>
                  <p:cNvSpPr/>
                  <p:nvPr/>
                </p:nvSpPr>
                <p:spPr>
                  <a:xfrm>
                    <a:off x="6186601" y="1014941"/>
                    <a:ext cx="228600" cy="309305"/>
                  </a:xfrm>
                  <a:prstGeom prst="round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59" name="Parallélogramme 58"/>
                  <p:cNvSpPr/>
                  <p:nvPr/>
                </p:nvSpPr>
                <p:spPr>
                  <a:xfrm>
                    <a:off x="5047197" y="1928546"/>
                    <a:ext cx="648000" cy="156450"/>
                  </a:xfrm>
                  <a:prstGeom prst="parallelogram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cxnSp>
                <p:nvCxnSpPr>
                  <p:cNvPr id="60" name="Connecteur en angle 59"/>
                  <p:cNvCxnSpPr>
                    <a:stCxn id="55" idx="1"/>
                  </p:cNvCxnSpPr>
                  <p:nvPr/>
                </p:nvCxnSpPr>
                <p:spPr>
                  <a:xfrm rot="5400000">
                    <a:off x="7558831" y="2070648"/>
                    <a:ext cx="470540" cy="999831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Connecteur droit 60"/>
                  <p:cNvCxnSpPr/>
                  <p:nvPr/>
                </p:nvCxnSpPr>
                <p:spPr>
                  <a:xfrm flipV="1">
                    <a:off x="7056120" y="2128838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Connecteur en angle 61"/>
                  <p:cNvCxnSpPr/>
                  <p:nvPr/>
                </p:nvCxnSpPr>
                <p:spPr>
                  <a:xfrm>
                    <a:off x="6035041" y="2388713"/>
                    <a:ext cx="783015" cy="409766"/>
                  </a:xfrm>
                  <a:prstGeom prst="bentConnector3">
                    <a:avLst>
                      <a:gd name="adj1" fmla="val 1342"/>
                    </a:avLst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Groupe 62"/>
                  <p:cNvGrpSpPr/>
                  <p:nvPr/>
                </p:nvGrpSpPr>
                <p:grpSpPr>
                  <a:xfrm>
                    <a:off x="6881793" y="1248609"/>
                    <a:ext cx="360000" cy="246607"/>
                    <a:chOff x="6789420" y="1251157"/>
                    <a:chExt cx="424234" cy="246607"/>
                  </a:xfrm>
                </p:grpSpPr>
                <p:sp>
                  <p:nvSpPr>
                    <p:cNvPr id="75" name="Rectangle 74"/>
                    <p:cNvSpPr/>
                    <p:nvPr/>
                  </p:nvSpPr>
                  <p:spPr>
                    <a:xfrm>
                      <a:off x="6789420" y="1296231"/>
                      <a:ext cx="424234" cy="201533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  <p:sp>
                  <p:nvSpPr>
                    <p:cNvPr id="76" name="Rectangle 75"/>
                    <p:cNvSpPr/>
                    <p:nvPr/>
                  </p:nvSpPr>
                  <p:spPr>
                    <a:xfrm flipV="1">
                      <a:off x="6824345" y="1251157"/>
                      <a:ext cx="74254" cy="45719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  <p:sp>
                  <p:nvSpPr>
                    <p:cNvPr id="77" name="Rectangle 76"/>
                    <p:cNvSpPr/>
                    <p:nvPr/>
                  </p:nvSpPr>
                  <p:spPr>
                    <a:xfrm flipV="1">
                      <a:off x="7106920" y="1251157"/>
                      <a:ext cx="74254" cy="45719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</p:grpSp>
              <p:cxnSp>
                <p:nvCxnSpPr>
                  <p:cNvPr id="64" name="Connecteur en angle 63"/>
                  <p:cNvCxnSpPr/>
                  <p:nvPr/>
                </p:nvCxnSpPr>
                <p:spPr>
                  <a:xfrm rot="5400000">
                    <a:off x="7097471" y="1427899"/>
                    <a:ext cx="709298" cy="600842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Connecteur droit 64"/>
                  <p:cNvCxnSpPr/>
                  <p:nvPr/>
                </p:nvCxnSpPr>
                <p:spPr>
                  <a:xfrm flipV="1">
                    <a:off x="7752541" y="644508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Connecteur droit 65"/>
                  <p:cNvCxnSpPr/>
                  <p:nvPr/>
                </p:nvCxnSpPr>
                <p:spPr>
                  <a:xfrm>
                    <a:off x="7680865" y="644508"/>
                    <a:ext cx="143351" cy="0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Connecteur droit 66"/>
                  <p:cNvCxnSpPr/>
                  <p:nvPr/>
                </p:nvCxnSpPr>
                <p:spPr>
                  <a:xfrm flipV="1">
                    <a:off x="7056120" y="1506547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ZoneTexte 67"/>
                  <p:cNvSpPr txBox="1"/>
                  <p:nvPr/>
                </p:nvSpPr>
                <p:spPr>
                  <a:xfrm>
                    <a:off x="6453278" y="764856"/>
                    <a:ext cx="1205684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ctr"/>
                    <a:r>
                      <a:rPr lang="en-US" sz="1455" dirty="0"/>
                      <a:t>Battery</a:t>
                    </a:r>
                  </a:p>
                  <a:p>
                    <a:pPr algn="ctr"/>
                    <a:r>
                      <a:rPr lang="en-US" sz="1455" dirty="0"/>
                      <a:t>12V</a:t>
                    </a:r>
                  </a:p>
                </p:txBody>
              </p:sp>
              <p:sp>
                <p:nvSpPr>
                  <p:cNvPr id="69" name="ZoneTexte 68"/>
                  <p:cNvSpPr txBox="1"/>
                  <p:nvPr/>
                </p:nvSpPr>
                <p:spPr>
                  <a:xfrm>
                    <a:off x="7812595" y="377546"/>
                    <a:ext cx="602842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r>
                      <a:rPr lang="en-US" sz="1455" dirty="0"/>
                      <a:t>240V</a:t>
                    </a:r>
                  </a:p>
                </p:txBody>
              </p:sp>
              <p:sp>
                <p:nvSpPr>
                  <p:cNvPr id="70" name="ZoneTexte 69"/>
                  <p:cNvSpPr txBox="1"/>
                  <p:nvPr/>
                </p:nvSpPr>
                <p:spPr>
                  <a:xfrm>
                    <a:off x="7752541" y="1751900"/>
                    <a:ext cx="890122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GNSS</a:t>
                    </a:r>
                    <a:br>
                      <a:rPr lang="en-US" sz="1455" dirty="0"/>
                    </a:br>
                    <a:r>
                      <a:rPr lang="en-US" sz="1455" dirty="0"/>
                      <a:t>antenna</a:t>
                    </a:r>
                  </a:p>
                </p:txBody>
              </p:sp>
              <p:sp>
                <p:nvSpPr>
                  <p:cNvPr id="71" name="ZoneTexte 70"/>
                  <p:cNvSpPr txBox="1"/>
                  <p:nvPr/>
                </p:nvSpPr>
                <p:spPr>
                  <a:xfrm>
                    <a:off x="4997337" y="1488685"/>
                    <a:ext cx="715693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Laptop</a:t>
                    </a:r>
                  </a:p>
                  <a:p>
                    <a:pPr algn="r"/>
                    <a:r>
                      <a:rPr lang="fr-FR" sz="1455" dirty="0"/>
                      <a:t>Config°</a:t>
                    </a:r>
                    <a:endParaRPr lang="en-US" sz="1455" dirty="0"/>
                  </a:p>
                </p:txBody>
              </p:sp>
              <p:sp>
                <p:nvSpPr>
                  <p:cNvPr id="72" name="ZoneTexte 71"/>
                  <p:cNvSpPr txBox="1"/>
                  <p:nvPr/>
                </p:nvSpPr>
                <p:spPr>
                  <a:xfrm>
                    <a:off x="5024336" y="754619"/>
                    <a:ext cx="1205684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Data logger</a:t>
                    </a:r>
                  </a:p>
                </p:txBody>
              </p:sp>
              <p:cxnSp>
                <p:nvCxnSpPr>
                  <p:cNvPr id="73" name="Connecteur en angle 72"/>
                  <p:cNvCxnSpPr>
                    <a:stCxn id="58" idx="2"/>
                  </p:cNvCxnSpPr>
                  <p:nvPr/>
                </p:nvCxnSpPr>
                <p:spPr>
                  <a:xfrm rot="5400000">
                    <a:off x="5692469" y="1742180"/>
                    <a:ext cx="1026366" cy="190498"/>
                  </a:xfrm>
                  <a:prstGeom prst="bentConnector3">
                    <a:avLst>
                      <a:gd name="adj1" fmla="val 99742"/>
                    </a:avLst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Connecteur en angle 73"/>
                  <p:cNvCxnSpPr>
                    <a:stCxn id="59" idx="4"/>
                  </p:cNvCxnSpPr>
                  <p:nvPr/>
                </p:nvCxnSpPr>
                <p:spPr>
                  <a:xfrm rot="16200000" flipH="1">
                    <a:off x="5536020" y="1920172"/>
                    <a:ext cx="265616" cy="595263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0" name="ZoneTexte 49"/>
                <p:cNvSpPr txBox="1"/>
                <p:nvPr/>
              </p:nvSpPr>
              <p:spPr>
                <a:xfrm>
                  <a:off x="16523188" y="3938940"/>
                  <a:ext cx="60284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r>
                    <a:rPr lang="en-US" sz="1455" dirty="0"/>
                    <a:t>12V</a:t>
                  </a:r>
                </a:p>
              </p:txBody>
            </p:sp>
            <p:sp>
              <p:nvSpPr>
                <p:cNvPr id="52" name="ZoneTexte 51"/>
                <p:cNvSpPr txBox="1"/>
                <p:nvPr/>
              </p:nvSpPr>
              <p:spPr>
                <a:xfrm>
                  <a:off x="15334584" y="4689515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fr-FR" sz="1746" b="1" dirty="0">
                      <a:solidFill>
                        <a:srgbClr val="032029"/>
                      </a:solidFill>
                    </a:rPr>
                    <a:t>TCP/IP</a:t>
                  </a:r>
                  <a:endParaRPr lang="en-US" sz="1746" b="1" dirty="0">
                    <a:solidFill>
                      <a:srgbClr val="032029"/>
                    </a:solidFill>
                  </a:endParaRPr>
                </a:p>
              </p:txBody>
            </p:sp>
            <p:sp>
              <p:nvSpPr>
                <p:cNvPr id="53" name="ZoneTexte 52"/>
                <p:cNvSpPr txBox="1"/>
                <p:nvPr/>
              </p:nvSpPr>
              <p:spPr>
                <a:xfrm>
                  <a:off x="16711781" y="4647466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fr-FR" sz="1746" b="1" dirty="0">
                      <a:solidFill>
                        <a:srgbClr val="032029"/>
                      </a:solidFill>
                    </a:rPr>
                    <a:t>Serial</a:t>
                  </a:r>
                  <a:endParaRPr lang="en-US" sz="1746" b="1" dirty="0">
                    <a:solidFill>
                      <a:srgbClr val="032029"/>
                    </a:solidFill>
                  </a:endParaRPr>
                </a:p>
              </p:txBody>
            </p:sp>
            <p:sp>
              <p:nvSpPr>
                <p:cNvPr id="54" name="ZoneTexte 53"/>
                <p:cNvSpPr txBox="1"/>
                <p:nvPr/>
              </p:nvSpPr>
              <p:spPr>
                <a:xfrm>
                  <a:off x="15688251" y="4296028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en-US" sz="1746" b="1" dirty="0">
                      <a:solidFill>
                        <a:srgbClr val="032029"/>
                      </a:solidFill>
                    </a:rPr>
                    <a:t>Power supply</a:t>
                  </a:r>
                </a:p>
              </p:txBody>
            </p:sp>
            <p:grpSp>
              <p:nvGrpSpPr>
                <p:cNvPr id="90" name="Groupe 89"/>
                <p:cNvGrpSpPr/>
                <p:nvPr/>
              </p:nvGrpSpPr>
              <p:grpSpPr>
                <a:xfrm>
                  <a:off x="15740789" y="5745285"/>
                  <a:ext cx="1303895" cy="1205957"/>
                  <a:chOff x="15753489" y="5745285"/>
                  <a:chExt cx="1303895" cy="1205957"/>
                </a:xfrm>
              </p:grpSpPr>
              <p:pic>
                <p:nvPicPr>
                  <p:cNvPr id="51" name="Picture 2" descr="D:\04_MISSIONS\2018\11-SR-2266_Training blueSeis_Toulouse\blueSeis-3A.jpg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4" cstate="screen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 bwMode="auto">
                  <a:xfrm rot="120000">
                    <a:off x="15753489" y="5745285"/>
                    <a:ext cx="1303895" cy="120595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2" name="Ellipse 1"/>
                  <p:cNvSpPr/>
                  <p:nvPr/>
                </p:nvSpPr>
                <p:spPr>
                  <a:xfrm>
                    <a:off x="16098863" y="5868718"/>
                    <a:ext cx="182130" cy="182130"/>
                  </a:xfrm>
                  <a:prstGeom prst="ellipse">
                    <a:avLst/>
                  </a:prstGeom>
                  <a:solidFill>
                    <a:srgbClr val="74716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8365"/>
                  </a:p>
                </p:txBody>
              </p:sp>
              <p:sp>
                <p:nvSpPr>
                  <p:cNvPr id="78" name="Ellipse 77"/>
                  <p:cNvSpPr/>
                  <p:nvPr/>
                </p:nvSpPr>
                <p:spPr>
                  <a:xfrm>
                    <a:off x="16495140" y="5877898"/>
                    <a:ext cx="182130" cy="182130"/>
                  </a:xfrm>
                  <a:prstGeom prst="ellipse">
                    <a:avLst/>
                  </a:prstGeom>
                  <a:solidFill>
                    <a:srgbClr val="74716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8365"/>
                  </a:p>
                </p:txBody>
              </p:sp>
            </p:grpSp>
            <p:sp>
              <p:nvSpPr>
                <p:cNvPr id="3" name="Rectangle 2"/>
                <p:cNvSpPr/>
                <p:nvPr/>
              </p:nvSpPr>
              <p:spPr>
                <a:xfrm>
                  <a:off x="16080358" y="4863272"/>
                  <a:ext cx="616014" cy="36906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8365"/>
                </a:p>
              </p:txBody>
            </p:sp>
            <p:cxnSp>
              <p:nvCxnSpPr>
                <p:cNvPr id="79" name="Connecteur droit 78"/>
                <p:cNvCxnSpPr>
                  <a:endCxn id="3" idx="2"/>
                </p:cNvCxnSpPr>
                <p:nvPr/>
              </p:nvCxnSpPr>
              <p:spPr>
                <a:xfrm flipV="1">
                  <a:off x="16387655" y="5232340"/>
                  <a:ext cx="710" cy="630159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6" name="Rectangle 85"/>
                <p:cNvSpPr/>
                <p:nvPr/>
              </p:nvSpPr>
              <p:spPr>
                <a:xfrm>
                  <a:off x="16006619" y="4804606"/>
                  <a:ext cx="762073" cy="5615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55" dirty="0"/>
                    <a:t>Data</a:t>
                  </a:r>
                  <a:br>
                    <a:rPr lang="en-US" sz="1455" dirty="0"/>
                  </a:br>
                  <a:r>
                    <a:rPr lang="en-US" sz="1455" dirty="0"/>
                    <a:t>logging</a:t>
                  </a:r>
                </a:p>
              </p:txBody>
            </p:sp>
          </p:grpSp>
          <p:sp>
            <p:nvSpPr>
              <p:cNvPr id="129" name="ZoneTexte 128"/>
              <p:cNvSpPr txBox="1"/>
              <p:nvPr/>
            </p:nvSpPr>
            <p:spPr>
              <a:xfrm>
                <a:off x="6393015" y="9278162"/>
                <a:ext cx="2298485" cy="1434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8365" dirty="0"/>
                  <a:t>3A-e</a:t>
                </a:r>
                <a:endParaRPr lang="en-US" sz="8365" dirty="0"/>
              </a:p>
            </p:txBody>
          </p:sp>
          <p:sp>
            <p:nvSpPr>
              <p:cNvPr id="136" name="ZoneTexte 135"/>
              <p:cNvSpPr txBox="1"/>
              <p:nvPr/>
            </p:nvSpPr>
            <p:spPr>
              <a:xfrm>
                <a:off x="9793853" y="9886253"/>
                <a:ext cx="843601" cy="654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492" dirty="0"/>
                  <a:t>6W</a:t>
                </a:r>
                <a:endParaRPr lang="en-US" sz="3492" dirty="0"/>
              </a:p>
            </p:txBody>
          </p:sp>
          <p:sp>
            <p:nvSpPr>
              <p:cNvPr id="137" name="ZoneTexte 136"/>
              <p:cNvSpPr txBox="1"/>
              <p:nvPr/>
            </p:nvSpPr>
            <p:spPr>
              <a:xfrm>
                <a:off x="9770347" y="8576091"/>
                <a:ext cx="843601" cy="654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492" dirty="0">
                    <a:solidFill>
                      <a:srgbClr val="0070C0"/>
                    </a:solidFill>
                  </a:rPr>
                  <a:t>4W</a:t>
                </a:r>
                <a:endParaRPr lang="en-US" sz="3492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46" name="Groupe 145"/>
            <p:cNvGrpSpPr/>
            <p:nvPr/>
          </p:nvGrpSpPr>
          <p:grpSpPr>
            <a:xfrm>
              <a:off x="7941666" y="10926071"/>
              <a:ext cx="5751931" cy="6128945"/>
              <a:chOff x="10396137" y="5830118"/>
              <a:chExt cx="4634069" cy="4937812"/>
            </a:xfrm>
          </p:grpSpPr>
          <p:grpSp>
            <p:nvGrpSpPr>
              <p:cNvPr id="92" name="Groupe 91"/>
              <p:cNvGrpSpPr/>
              <p:nvPr/>
            </p:nvGrpSpPr>
            <p:grpSpPr>
              <a:xfrm>
                <a:off x="11384880" y="6138990"/>
                <a:ext cx="3645326" cy="2428288"/>
                <a:chOff x="4997337" y="377546"/>
                <a:chExt cx="3645326" cy="2428288"/>
              </a:xfrm>
            </p:grpSpPr>
            <p:sp>
              <p:nvSpPr>
                <p:cNvPr id="93" name="Organigramme : Délai 92"/>
                <p:cNvSpPr/>
                <p:nvPr/>
              </p:nvSpPr>
              <p:spPr>
                <a:xfrm rot="16200000">
                  <a:off x="8240016" y="2101293"/>
                  <a:ext cx="108000" cy="360000"/>
                </a:xfrm>
                <a:prstGeom prst="flowChartDelay">
                  <a:avLst/>
                </a:prstGeom>
                <a:ln/>
                <a:effec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7691581" y="1164261"/>
                  <a:ext cx="121920" cy="20941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085297" y="1504052"/>
                  <a:ext cx="612000" cy="403065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96" name="Rectangle à coins arrondis 95"/>
                <p:cNvSpPr/>
                <p:nvPr/>
              </p:nvSpPr>
              <p:spPr>
                <a:xfrm>
                  <a:off x="6186601" y="1014941"/>
                  <a:ext cx="228600" cy="309305"/>
                </a:xfrm>
                <a:prstGeom prst="round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sp>
              <p:nvSpPr>
                <p:cNvPr id="97" name="Parallélogramme 96"/>
                <p:cNvSpPr/>
                <p:nvPr/>
              </p:nvSpPr>
              <p:spPr>
                <a:xfrm>
                  <a:off x="5047197" y="1928546"/>
                  <a:ext cx="648000" cy="156450"/>
                </a:xfrm>
                <a:prstGeom prst="parallelogram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sz="8365"/>
                </a:p>
              </p:txBody>
            </p:sp>
            <p:cxnSp>
              <p:nvCxnSpPr>
                <p:cNvPr id="98" name="Connecteur en angle 97"/>
                <p:cNvCxnSpPr>
                  <a:stCxn id="93" idx="1"/>
                </p:cNvCxnSpPr>
                <p:nvPr/>
              </p:nvCxnSpPr>
              <p:spPr>
                <a:xfrm rot="5400000">
                  <a:off x="7558831" y="2070648"/>
                  <a:ext cx="470540" cy="999831"/>
                </a:xfrm>
                <a:prstGeom prst="bentConnector2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Connecteur droit 98"/>
                <p:cNvCxnSpPr/>
                <p:nvPr/>
              </p:nvCxnSpPr>
              <p:spPr>
                <a:xfrm flipV="1">
                  <a:off x="7056120" y="2128838"/>
                  <a:ext cx="0" cy="519753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Connecteur en angle 99"/>
                <p:cNvCxnSpPr/>
                <p:nvPr/>
              </p:nvCxnSpPr>
              <p:spPr>
                <a:xfrm>
                  <a:off x="6035041" y="2388713"/>
                  <a:ext cx="783015" cy="409766"/>
                </a:xfrm>
                <a:prstGeom prst="bentConnector3">
                  <a:avLst>
                    <a:gd name="adj1" fmla="val 1342"/>
                  </a:avLst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01" name="Groupe 100"/>
                <p:cNvGrpSpPr/>
                <p:nvPr/>
              </p:nvGrpSpPr>
              <p:grpSpPr>
                <a:xfrm>
                  <a:off x="6881793" y="1248609"/>
                  <a:ext cx="360000" cy="246607"/>
                  <a:chOff x="6789420" y="1251157"/>
                  <a:chExt cx="424234" cy="246607"/>
                </a:xfrm>
              </p:grpSpPr>
              <p:sp>
                <p:nvSpPr>
                  <p:cNvPr id="113" name="Rectangle 112"/>
                  <p:cNvSpPr/>
                  <p:nvPr/>
                </p:nvSpPr>
                <p:spPr>
                  <a:xfrm>
                    <a:off x="6789420" y="1296231"/>
                    <a:ext cx="424234" cy="201533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14" name="Rectangle 113"/>
                  <p:cNvSpPr/>
                  <p:nvPr/>
                </p:nvSpPr>
                <p:spPr>
                  <a:xfrm flipV="1">
                    <a:off x="6824345" y="1251157"/>
                    <a:ext cx="74254" cy="45719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115" name="Rectangle 114"/>
                  <p:cNvSpPr/>
                  <p:nvPr/>
                </p:nvSpPr>
                <p:spPr>
                  <a:xfrm flipV="1">
                    <a:off x="7106920" y="1251157"/>
                    <a:ext cx="74254" cy="45719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</p:grpSp>
            <p:cxnSp>
              <p:nvCxnSpPr>
                <p:cNvPr id="102" name="Connecteur en angle 101"/>
                <p:cNvCxnSpPr/>
                <p:nvPr/>
              </p:nvCxnSpPr>
              <p:spPr>
                <a:xfrm rot="5400000">
                  <a:off x="7097471" y="1427899"/>
                  <a:ext cx="709298" cy="600842"/>
                </a:xfrm>
                <a:prstGeom prst="bentConnector2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onnecteur droit 102"/>
                <p:cNvCxnSpPr/>
                <p:nvPr/>
              </p:nvCxnSpPr>
              <p:spPr>
                <a:xfrm flipV="1">
                  <a:off x="7752541" y="644508"/>
                  <a:ext cx="0" cy="519753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Connecteur droit 103"/>
                <p:cNvCxnSpPr/>
                <p:nvPr/>
              </p:nvCxnSpPr>
              <p:spPr>
                <a:xfrm>
                  <a:off x="7680865" y="644508"/>
                  <a:ext cx="143351" cy="0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Connecteur droit 104"/>
                <p:cNvCxnSpPr/>
                <p:nvPr/>
              </p:nvCxnSpPr>
              <p:spPr>
                <a:xfrm flipV="1">
                  <a:off x="7056120" y="1506547"/>
                  <a:ext cx="0" cy="519753"/>
                </a:xfrm>
                <a:prstGeom prst="line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ZoneTexte 105"/>
                <p:cNvSpPr txBox="1"/>
                <p:nvPr/>
              </p:nvSpPr>
              <p:spPr>
                <a:xfrm>
                  <a:off x="6453278" y="764856"/>
                  <a:ext cx="1205684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ctr"/>
                  <a:r>
                    <a:rPr lang="en-US" sz="1455" dirty="0"/>
                    <a:t>Battery</a:t>
                  </a:r>
                </a:p>
                <a:p>
                  <a:pPr algn="ctr"/>
                  <a:r>
                    <a:rPr lang="en-US" sz="1455" dirty="0"/>
                    <a:t>12V</a:t>
                  </a:r>
                </a:p>
              </p:txBody>
            </p:sp>
            <p:sp>
              <p:nvSpPr>
                <p:cNvPr id="107" name="ZoneTexte 106"/>
                <p:cNvSpPr txBox="1"/>
                <p:nvPr/>
              </p:nvSpPr>
              <p:spPr>
                <a:xfrm>
                  <a:off x="7812595" y="377546"/>
                  <a:ext cx="60284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r>
                    <a:rPr lang="en-US" sz="1455" dirty="0"/>
                    <a:t>240V</a:t>
                  </a:r>
                </a:p>
              </p:txBody>
            </p:sp>
            <p:sp>
              <p:nvSpPr>
                <p:cNvPr id="108" name="ZoneTexte 107"/>
                <p:cNvSpPr txBox="1"/>
                <p:nvPr/>
              </p:nvSpPr>
              <p:spPr>
                <a:xfrm>
                  <a:off x="7752541" y="1751900"/>
                  <a:ext cx="89012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r"/>
                  <a:r>
                    <a:rPr lang="en-US" sz="1455" dirty="0"/>
                    <a:t>GNSS</a:t>
                  </a:r>
                  <a:br>
                    <a:rPr lang="en-US" sz="1455" dirty="0"/>
                  </a:br>
                  <a:r>
                    <a:rPr lang="en-US" sz="1455" dirty="0"/>
                    <a:t>antenna</a:t>
                  </a:r>
                </a:p>
              </p:txBody>
            </p:sp>
            <p:sp>
              <p:nvSpPr>
                <p:cNvPr id="109" name="ZoneTexte 108"/>
                <p:cNvSpPr txBox="1"/>
                <p:nvPr/>
              </p:nvSpPr>
              <p:spPr>
                <a:xfrm>
                  <a:off x="4997337" y="1488685"/>
                  <a:ext cx="715693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r"/>
                  <a:r>
                    <a:rPr lang="en-US" sz="1455" dirty="0"/>
                    <a:t>Laptop</a:t>
                  </a:r>
                </a:p>
                <a:p>
                  <a:pPr algn="r"/>
                  <a:r>
                    <a:rPr lang="fr-FR" sz="1455" dirty="0"/>
                    <a:t>Config°</a:t>
                  </a:r>
                  <a:endParaRPr lang="en-US" sz="1455" dirty="0"/>
                </a:p>
              </p:txBody>
            </p:sp>
            <p:sp>
              <p:nvSpPr>
                <p:cNvPr id="110" name="ZoneTexte 109"/>
                <p:cNvSpPr txBox="1"/>
                <p:nvPr/>
              </p:nvSpPr>
              <p:spPr>
                <a:xfrm>
                  <a:off x="5425032" y="704009"/>
                  <a:ext cx="1205684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pPr algn="r"/>
                  <a:r>
                    <a:rPr lang="en-US" sz="1455" dirty="0"/>
                    <a:t>Digitizer</a:t>
                  </a:r>
                </a:p>
              </p:txBody>
            </p:sp>
            <p:cxnSp>
              <p:nvCxnSpPr>
                <p:cNvPr id="111" name="Connecteur en angle 110"/>
                <p:cNvCxnSpPr>
                  <a:stCxn id="96" idx="2"/>
                </p:cNvCxnSpPr>
                <p:nvPr/>
              </p:nvCxnSpPr>
              <p:spPr>
                <a:xfrm rot="5400000">
                  <a:off x="5692469" y="1742180"/>
                  <a:ext cx="1026366" cy="190498"/>
                </a:xfrm>
                <a:prstGeom prst="bentConnector3">
                  <a:avLst>
                    <a:gd name="adj1" fmla="val 99742"/>
                  </a:avLst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Connecteur en angle 111"/>
                <p:cNvCxnSpPr>
                  <a:stCxn id="97" idx="4"/>
                </p:cNvCxnSpPr>
                <p:nvPr/>
              </p:nvCxnSpPr>
              <p:spPr>
                <a:xfrm rot="16200000" flipH="1">
                  <a:off x="5536020" y="1920172"/>
                  <a:ext cx="265616" cy="595263"/>
                </a:xfrm>
                <a:prstGeom prst="bentConnector2">
                  <a:avLst/>
                </a:prstGeom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6" name="ZoneTexte 115"/>
              <p:cNvSpPr txBox="1"/>
              <p:nvPr/>
            </p:nvSpPr>
            <p:spPr>
              <a:xfrm>
                <a:off x="13578566" y="7479466"/>
                <a:ext cx="602842" cy="387310"/>
              </a:xfrm>
              <a:prstGeom prst="rect">
                <a:avLst/>
              </a:prstGeom>
            </p:spPr>
            <p:txBody>
              <a:bodyPr vert="horz" wrap="square" lIns="66510" tIns="33255" rIns="66510" bIns="33255" rtlCol="0" anchor="ctr">
                <a:noAutofit/>
              </a:bodyPr>
              <a:lstStyle/>
              <a:p>
                <a:r>
                  <a:rPr lang="en-US" sz="1455" dirty="0"/>
                  <a:t>12V</a:t>
                </a:r>
              </a:p>
            </p:txBody>
          </p:sp>
          <p:sp>
            <p:nvSpPr>
              <p:cNvPr id="118" name="ZoneTexte 117"/>
              <p:cNvSpPr txBox="1"/>
              <p:nvPr/>
            </p:nvSpPr>
            <p:spPr>
              <a:xfrm>
                <a:off x="13843897" y="8187992"/>
                <a:ext cx="914400" cy="394063"/>
              </a:xfrm>
              <a:prstGeom prst="rect">
                <a:avLst/>
              </a:prstGeom>
            </p:spPr>
            <p:txBody>
              <a:bodyPr vert="horz" wrap="none" lIns="66510" tIns="33255" rIns="66510" bIns="33255" rtlCol="0" anchor="ctr">
                <a:noAutofit/>
              </a:bodyPr>
              <a:lstStyle/>
              <a:p>
                <a:r>
                  <a:rPr lang="fr-FR" sz="1746" b="1" dirty="0">
                    <a:solidFill>
                      <a:srgbClr val="032029"/>
                    </a:solidFill>
                  </a:rPr>
                  <a:t>Serial</a:t>
                </a:r>
                <a:endParaRPr lang="en-US" sz="1746" b="1" dirty="0">
                  <a:solidFill>
                    <a:srgbClr val="032029"/>
                  </a:solidFill>
                </a:endParaRPr>
              </a:p>
            </p:txBody>
          </p:sp>
          <p:sp>
            <p:nvSpPr>
              <p:cNvPr id="119" name="ZoneTexte 118"/>
              <p:cNvSpPr txBox="1"/>
              <p:nvPr/>
            </p:nvSpPr>
            <p:spPr>
              <a:xfrm>
                <a:off x="12704456" y="7839382"/>
                <a:ext cx="914400" cy="394063"/>
              </a:xfrm>
              <a:prstGeom prst="rect">
                <a:avLst/>
              </a:prstGeom>
            </p:spPr>
            <p:txBody>
              <a:bodyPr vert="horz" wrap="none" lIns="66510" tIns="33255" rIns="66510" bIns="33255" rtlCol="0" anchor="ctr">
                <a:noAutofit/>
              </a:bodyPr>
              <a:lstStyle/>
              <a:p>
                <a:r>
                  <a:rPr lang="en-US" sz="1746" b="1" dirty="0">
                    <a:solidFill>
                      <a:srgbClr val="032029"/>
                    </a:solidFill>
                  </a:rPr>
                  <a:t>Power supply</a:t>
                </a:r>
              </a:p>
            </p:txBody>
          </p:sp>
          <p:grpSp>
            <p:nvGrpSpPr>
              <p:cNvPr id="120" name="Groupe 119"/>
              <p:cNvGrpSpPr/>
              <p:nvPr/>
            </p:nvGrpSpPr>
            <p:grpSpPr>
              <a:xfrm>
                <a:off x="12796167" y="9285811"/>
                <a:ext cx="1303895" cy="1205957"/>
                <a:chOff x="15753489" y="5745285"/>
                <a:chExt cx="1303895" cy="1205957"/>
              </a:xfrm>
            </p:grpSpPr>
            <p:pic>
              <p:nvPicPr>
                <p:cNvPr id="121" name="Picture 2" descr="D:\04_MISSIONS\2018\11-SR-2266_Training blueSeis_Toulouse\blueSeis-3A.jpg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screen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 rot="120000">
                  <a:off x="15753489" y="5745285"/>
                  <a:ext cx="1303895" cy="120595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22" name="Ellipse 121"/>
                <p:cNvSpPr/>
                <p:nvPr/>
              </p:nvSpPr>
              <p:spPr>
                <a:xfrm>
                  <a:off x="16098863" y="5868718"/>
                  <a:ext cx="182130" cy="182130"/>
                </a:xfrm>
                <a:prstGeom prst="ellipse">
                  <a:avLst/>
                </a:prstGeom>
                <a:solidFill>
                  <a:srgbClr val="74716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8365"/>
                </a:p>
              </p:txBody>
            </p:sp>
            <p:sp>
              <p:nvSpPr>
                <p:cNvPr id="123" name="Ellipse 122"/>
                <p:cNvSpPr/>
                <p:nvPr/>
              </p:nvSpPr>
              <p:spPr>
                <a:xfrm>
                  <a:off x="16495140" y="5877898"/>
                  <a:ext cx="182130" cy="182130"/>
                </a:xfrm>
                <a:prstGeom prst="ellipse">
                  <a:avLst/>
                </a:prstGeom>
                <a:solidFill>
                  <a:srgbClr val="74716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8365"/>
                </a:p>
              </p:txBody>
            </p:sp>
          </p:grpSp>
          <p:sp>
            <p:nvSpPr>
              <p:cNvPr id="124" name="Rectangle 123"/>
              <p:cNvSpPr/>
              <p:nvPr/>
            </p:nvSpPr>
            <p:spPr>
              <a:xfrm>
                <a:off x="13135736" y="8403798"/>
                <a:ext cx="616014" cy="36906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365"/>
              </a:p>
            </p:txBody>
          </p:sp>
          <p:cxnSp>
            <p:nvCxnSpPr>
              <p:cNvPr id="125" name="Connecteur droit 124"/>
              <p:cNvCxnSpPr>
                <a:endCxn id="124" idx="2"/>
              </p:cNvCxnSpPr>
              <p:nvPr/>
            </p:nvCxnSpPr>
            <p:spPr>
              <a:xfrm flipV="1">
                <a:off x="13443033" y="8772866"/>
                <a:ext cx="710" cy="630159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ZoneTexte 125"/>
              <p:cNvSpPr txBox="1"/>
              <p:nvPr/>
            </p:nvSpPr>
            <p:spPr>
              <a:xfrm>
                <a:off x="12443477" y="8251415"/>
                <a:ext cx="603501" cy="305940"/>
              </a:xfrm>
              <a:prstGeom prst="rect">
                <a:avLst/>
              </a:prstGeom>
            </p:spPr>
            <p:txBody>
              <a:bodyPr vert="horz" wrap="none" lIns="66510" tIns="33255" rIns="66510" bIns="33255" rtlCol="0" anchor="ctr">
                <a:noAutofit/>
              </a:bodyPr>
              <a:lstStyle/>
              <a:p>
                <a:r>
                  <a:rPr lang="fr-FR" sz="1746" b="1" dirty="0">
                    <a:solidFill>
                      <a:srgbClr val="032029"/>
                    </a:solidFill>
                  </a:rPr>
                  <a:t>Serial</a:t>
                </a:r>
                <a:endParaRPr lang="en-US" sz="1746" b="1" dirty="0">
                  <a:solidFill>
                    <a:srgbClr val="032029"/>
                  </a:solidFill>
                </a:endParaRPr>
              </a:p>
            </p:txBody>
          </p:sp>
          <p:sp>
            <p:nvSpPr>
              <p:cNvPr id="130" name="ZoneTexte 129"/>
              <p:cNvSpPr txBox="1"/>
              <p:nvPr/>
            </p:nvSpPr>
            <p:spPr>
              <a:xfrm>
                <a:off x="10396137" y="9239819"/>
                <a:ext cx="2322779" cy="152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8365" dirty="0"/>
                  <a:t>3A-s</a:t>
                </a:r>
                <a:endParaRPr lang="en-US" sz="8365" dirty="0"/>
              </a:p>
            </p:txBody>
          </p:sp>
          <p:sp>
            <p:nvSpPr>
              <p:cNvPr id="131" name="Organigramme : Délai 130"/>
              <p:cNvSpPr/>
              <p:nvPr/>
            </p:nvSpPr>
            <p:spPr>
              <a:xfrm rot="16200000">
                <a:off x="11854989" y="6179511"/>
                <a:ext cx="108000" cy="360000"/>
              </a:xfrm>
              <a:prstGeom prst="flowChartDelay">
                <a:avLst/>
              </a:prstGeom>
              <a:ln/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sz="8365"/>
              </a:p>
            </p:txBody>
          </p:sp>
          <p:cxnSp>
            <p:nvCxnSpPr>
              <p:cNvPr id="132" name="Connecteur en angle 131"/>
              <p:cNvCxnSpPr>
                <a:stCxn id="131" idx="1"/>
                <a:endCxn id="96" idx="1"/>
              </p:cNvCxnSpPr>
              <p:nvPr/>
            </p:nvCxnSpPr>
            <p:spPr>
              <a:xfrm rot="16200000" flipH="1">
                <a:off x="11982803" y="6339696"/>
                <a:ext cx="517527" cy="665155"/>
              </a:xfrm>
              <a:prstGeom prst="bentConnector2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3" name="ZoneTexte 132"/>
              <p:cNvSpPr txBox="1"/>
              <p:nvPr/>
            </p:nvSpPr>
            <p:spPr>
              <a:xfrm>
                <a:off x="11367514" y="5830118"/>
                <a:ext cx="890122" cy="387310"/>
              </a:xfrm>
              <a:prstGeom prst="rect">
                <a:avLst/>
              </a:prstGeom>
            </p:spPr>
            <p:txBody>
              <a:bodyPr vert="horz" wrap="square" lIns="66510" tIns="33255" rIns="66510" bIns="33255" rtlCol="0" anchor="ctr">
                <a:noAutofit/>
              </a:bodyPr>
              <a:lstStyle/>
              <a:p>
                <a:pPr algn="r"/>
                <a:r>
                  <a:rPr lang="en-US" sz="1455" dirty="0"/>
                  <a:t>GNSS</a:t>
                </a:r>
                <a:br>
                  <a:rPr lang="en-US" sz="1455" dirty="0"/>
                </a:br>
                <a:r>
                  <a:rPr lang="en-US" sz="1455" dirty="0"/>
                  <a:t>antenna</a:t>
                </a:r>
              </a:p>
            </p:txBody>
          </p:sp>
          <p:sp>
            <p:nvSpPr>
              <p:cNvPr id="138" name="ZoneTexte 137"/>
              <p:cNvSpPr txBox="1"/>
              <p:nvPr/>
            </p:nvSpPr>
            <p:spPr>
              <a:xfrm>
                <a:off x="13914769" y="8577438"/>
                <a:ext cx="898786" cy="6975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492" dirty="0">
                    <a:solidFill>
                      <a:srgbClr val="FFC000"/>
                    </a:solidFill>
                  </a:rPr>
                  <a:t>2W</a:t>
                </a:r>
                <a:endParaRPr lang="en-US" sz="3492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39" name="ZoneTexte 138"/>
              <p:cNvSpPr txBox="1"/>
              <p:nvPr/>
            </p:nvSpPr>
            <p:spPr>
              <a:xfrm>
                <a:off x="13928232" y="9886253"/>
                <a:ext cx="898786" cy="6975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492" dirty="0"/>
                  <a:t>6W</a:t>
                </a:r>
                <a:endParaRPr lang="en-US" sz="3492" dirty="0"/>
              </a:p>
            </p:txBody>
          </p:sp>
        </p:grpSp>
        <p:sp>
          <p:nvSpPr>
            <p:cNvPr id="140" name="ZoneTexte 139"/>
            <p:cNvSpPr txBox="1"/>
            <p:nvPr/>
          </p:nvSpPr>
          <p:spPr>
            <a:xfrm>
              <a:off x="3442858" y="5662951"/>
              <a:ext cx="4392741" cy="1481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6401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Cabling</a:t>
              </a:r>
              <a:endParaRPr lang="en-US" sz="6401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7" name="Groupe 146"/>
            <p:cNvGrpSpPr/>
            <p:nvPr/>
          </p:nvGrpSpPr>
          <p:grpSpPr>
            <a:xfrm>
              <a:off x="2222803" y="8061133"/>
              <a:ext cx="5003748" cy="6256560"/>
              <a:chOff x="2795061" y="6980618"/>
              <a:chExt cx="3645326" cy="4558022"/>
            </a:xfrm>
          </p:grpSpPr>
          <p:grpSp>
            <p:nvGrpSpPr>
              <p:cNvPr id="18" name="Groupe 17"/>
              <p:cNvGrpSpPr/>
              <p:nvPr/>
            </p:nvGrpSpPr>
            <p:grpSpPr>
              <a:xfrm>
                <a:off x="2795061" y="6980618"/>
                <a:ext cx="3645326" cy="3427502"/>
                <a:chOff x="878575" y="1360685"/>
                <a:chExt cx="3645326" cy="3427502"/>
              </a:xfrm>
            </p:grpSpPr>
            <p:grpSp>
              <p:nvGrpSpPr>
                <p:cNvPr id="19" name="Groupe 18"/>
                <p:cNvGrpSpPr/>
                <p:nvPr/>
              </p:nvGrpSpPr>
              <p:grpSpPr>
                <a:xfrm>
                  <a:off x="878575" y="1360685"/>
                  <a:ext cx="3645326" cy="2428288"/>
                  <a:chOff x="4997337" y="377546"/>
                  <a:chExt cx="3645326" cy="2428288"/>
                </a:xfrm>
              </p:grpSpPr>
              <p:sp>
                <p:nvSpPr>
                  <p:cNvPr id="25" name="Organigramme : Délai 24"/>
                  <p:cNvSpPr/>
                  <p:nvPr/>
                </p:nvSpPr>
                <p:spPr>
                  <a:xfrm rot="16200000">
                    <a:off x="8240016" y="2101293"/>
                    <a:ext cx="108000" cy="360000"/>
                  </a:xfrm>
                  <a:prstGeom prst="flowChartDelay">
                    <a:avLst/>
                  </a:prstGeom>
                  <a:ln/>
                  <a:effec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7691581" y="1164261"/>
                    <a:ext cx="121920" cy="20941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5085297" y="1504052"/>
                    <a:ext cx="612000" cy="40306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28" name="Rectangle à coins arrondis 27"/>
                  <p:cNvSpPr/>
                  <p:nvPr/>
                </p:nvSpPr>
                <p:spPr>
                  <a:xfrm>
                    <a:off x="6186601" y="1014941"/>
                    <a:ext cx="228600" cy="309305"/>
                  </a:xfrm>
                  <a:prstGeom prst="round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sp>
                <p:nvSpPr>
                  <p:cNvPr id="29" name="Parallélogramme 28"/>
                  <p:cNvSpPr/>
                  <p:nvPr/>
                </p:nvSpPr>
                <p:spPr>
                  <a:xfrm>
                    <a:off x="5047197" y="1928546"/>
                    <a:ext cx="648000" cy="156450"/>
                  </a:xfrm>
                  <a:prstGeom prst="parallelogram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8365"/>
                  </a:p>
                </p:txBody>
              </p:sp>
              <p:cxnSp>
                <p:nvCxnSpPr>
                  <p:cNvPr id="30" name="Connecteur en angle 29"/>
                  <p:cNvCxnSpPr>
                    <a:stCxn id="25" idx="1"/>
                  </p:cNvCxnSpPr>
                  <p:nvPr/>
                </p:nvCxnSpPr>
                <p:spPr>
                  <a:xfrm rot="5400000">
                    <a:off x="7558831" y="2070648"/>
                    <a:ext cx="470540" cy="999831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 flipV="1">
                    <a:off x="7056120" y="2128838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en angle 31"/>
                  <p:cNvCxnSpPr/>
                  <p:nvPr/>
                </p:nvCxnSpPr>
                <p:spPr>
                  <a:xfrm>
                    <a:off x="6035041" y="2388713"/>
                    <a:ext cx="783015" cy="409766"/>
                  </a:xfrm>
                  <a:prstGeom prst="bentConnector3">
                    <a:avLst>
                      <a:gd name="adj1" fmla="val 1342"/>
                    </a:avLst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3" name="Groupe 32"/>
                  <p:cNvGrpSpPr/>
                  <p:nvPr/>
                </p:nvGrpSpPr>
                <p:grpSpPr>
                  <a:xfrm>
                    <a:off x="6881793" y="1248609"/>
                    <a:ext cx="360000" cy="246607"/>
                    <a:chOff x="6789420" y="1251157"/>
                    <a:chExt cx="424234" cy="246607"/>
                  </a:xfrm>
                </p:grpSpPr>
                <p:sp>
                  <p:nvSpPr>
                    <p:cNvPr id="45" name="Rectangle 44"/>
                    <p:cNvSpPr/>
                    <p:nvPr/>
                  </p:nvSpPr>
                  <p:spPr>
                    <a:xfrm>
                      <a:off x="6789420" y="1296231"/>
                      <a:ext cx="424234" cy="201533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  <p:sp>
                  <p:nvSpPr>
                    <p:cNvPr id="46" name="Rectangle 45"/>
                    <p:cNvSpPr/>
                    <p:nvPr/>
                  </p:nvSpPr>
                  <p:spPr>
                    <a:xfrm flipV="1">
                      <a:off x="6824345" y="1251157"/>
                      <a:ext cx="74254" cy="45719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  <p:sp>
                  <p:nvSpPr>
                    <p:cNvPr id="47" name="Rectangle 46"/>
                    <p:cNvSpPr/>
                    <p:nvPr/>
                  </p:nvSpPr>
                  <p:spPr>
                    <a:xfrm flipV="1">
                      <a:off x="7106920" y="1251157"/>
                      <a:ext cx="74254" cy="45719"/>
                    </a:xfrm>
                    <a:prstGeom prst="rect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sz="8365"/>
                    </a:p>
                  </p:txBody>
                </p:sp>
              </p:grpSp>
              <p:cxnSp>
                <p:nvCxnSpPr>
                  <p:cNvPr id="34" name="Connecteur en angle 33"/>
                  <p:cNvCxnSpPr/>
                  <p:nvPr/>
                </p:nvCxnSpPr>
                <p:spPr>
                  <a:xfrm rot="5400000">
                    <a:off x="7097471" y="1427899"/>
                    <a:ext cx="709298" cy="600842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 flipV="1">
                    <a:off x="7752541" y="644508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7680865" y="644508"/>
                    <a:ext cx="143351" cy="0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 flipV="1">
                    <a:off x="7056120" y="1506547"/>
                    <a:ext cx="0" cy="519753"/>
                  </a:xfrm>
                  <a:prstGeom prst="line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ZoneTexte 37"/>
                  <p:cNvSpPr txBox="1"/>
                  <p:nvPr/>
                </p:nvSpPr>
                <p:spPr>
                  <a:xfrm>
                    <a:off x="6453278" y="764856"/>
                    <a:ext cx="1205684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ctr"/>
                    <a:r>
                      <a:rPr lang="en-US" sz="1455" dirty="0"/>
                      <a:t>Battery</a:t>
                    </a:r>
                  </a:p>
                  <a:p>
                    <a:pPr algn="ctr"/>
                    <a:r>
                      <a:rPr lang="en-US" sz="1455" dirty="0"/>
                      <a:t>12V</a:t>
                    </a:r>
                  </a:p>
                </p:txBody>
              </p:sp>
              <p:sp>
                <p:nvSpPr>
                  <p:cNvPr id="39" name="ZoneTexte 38"/>
                  <p:cNvSpPr txBox="1"/>
                  <p:nvPr/>
                </p:nvSpPr>
                <p:spPr>
                  <a:xfrm>
                    <a:off x="7812595" y="377546"/>
                    <a:ext cx="602842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r>
                      <a:rPr lang="en-US" sz="1455" dirty="0"/>
                      <a:t>240V</a:t>
                    </a:r>
                  </a:p>
                </p:txBody>
              </p:sp>
              <p:sp>
                <p:nvSpPr>
                  <p:cNvPr id="40" name="ZoneTexte 39"/>
                  <p:cNvSpPr txBox="1"/>
                  <p:nvPr/>
                </p:nvSpPr>
                <p:spPr>
                  <a:xfrm>
                    <a:off x="7752541" y="1751900"/>
                    <a:ext cx="890122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GNSS</a:t>
                    </a:r>
                    <a:br>
                      <a:rPr lang="en-US" sz="1455" dirty="0"/>
                    </a:br>
                    <a:r>
                      <a:rPr lang="en-US" sz="1455" dirty="0"/>
                      <a:t>antenna</a:t>
                    </a:r>
                  </a:p>
                </p:txBody>
              </p:sp>
              <p:sp>
                <p:nvSpPr>
                  <p:cNvPr id="41" name="ZoneTexte 40"/>
                  <p:cNvSpPr txBox="1"/>
                  <p:nvPr/>
                </p:nvSpPr>
                <p:spPr>
                  <a:xfrm>
                    <a:off x="4997337" y="1488685"/>
                    <a:ext cx="715693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Laptop</a:t>
                    </a:r>
                  </a:p>
                  <a:p>
                    <a:pPr algn="r"/>
                    <a:r>
                      <a:rPr lang="fr-FR" sz="1455" dirty="0"/>
                      <a:t>Config°</a:t>
                    </a:r>
                    <a:endParaRPr lang="en-US" sz="1455" dirty="0"/>
                  </a:p>
                </p:txBody>
              </p:sp>
              <p:sp>
                <p:nvSpPr>
                  <p:cNvPr id="42" name="ZoneTexte 41"/>
                  <p:cNvSpPr txBox="1"/>
                  <p:nvPr/>
                </p:nvSpPr>
                <p:spPr>
                  <a:xfrm>
                    <a:off x="5024336" y="754619"/>
                    <a:ext cx="1205684" cy="387310"/>
                  </a:xfrm>
                  <a:prstGeom prst="rect">
                    <a:avLst/>
                  </a:prstGeom>
                </p:spPr>
                <p:txBody>
                  <a:bodyPr vert="horz" wrap="square" lIns="66510" tIns="33255" rIns="66510" bIns="33255" rtlCol="0" anchor="ctr">
                    <a:noAutofit/>
                  </a:bodyPr>
                  <a:lstStyle/>
                  <a:p>
                    <a:pPr algn="r"/>
                    <a:r>
                      <a:rPr lang="en-US" sz="1455" dirty="0"/>
                      <a:t>Data logger</a:t>
                    </a:r>
                  </a:p>
                </p:txBody>
              </p:sp>
              <p:cxnSp>
                <p:nvCxnSpPr>
                  <p:cNvPr id="43" name="Connecteur en angle 42"/>
                  <p:cNvCxnSpPr>
                    <a:stCxn id="28" idx="2"/>
                  </p:cNvCxnSpPr>
                  <p:nvPr/>
                </p:nvCxnSpPr>
                <p:spPr>
                  <a:xfrm rot="5400000">
                    <a:off x="5692469" y="1742180"/>
                    <a:ext cx="1026366" cy="190498"/>
                  </a:xfrm>
                  <a:prstGeom prst="bentConnector3">
                    <a:avLst>
                      <a:gd name="adj1" fmla="val 99742"/>
                    </a:avLst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necteur en angle 43"/>
                  <p:cNvCxnSpPr>
                    <a:stCxn id="29" idx="4"/>
                  </p:cNvCxnSpPr>
                  <p:nvPr/>
                </p:nvCxnSpPr>
                <p:spPr>
                  <a:xfrm rot="16200000" flipH="1">
                    <a:off x="5536020" y="1920172"/>
                    <a:ext cx="265616" cy="595263"/>
                  </a:xfrm>
                  <a:prstGeom prst="bentConnector2">
                    <a:avLst/>
                  </a:prstGeom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0" name="ZoneTexte 19"/>
                <p:cNvSpPr txBox="1"/>
                <p:nvPr/>
              </p:nvSpPr>
              <p:spPr>
                <a:xfrm>
                  <a:off x="3072261" y="2701161"/>
                  <a:ext cx="602842" cy="387310"/>
                </a:xfrm>
                <a:prstGeom prst="rect">
                  <a:avLst/>
                </a:prstGeom>
              </p:spPr>
              <p:txBody>
                <a:bodyPr vert="horz" wrap="square" lIns="66510" tIns="33255" rIns="66510" bIns="33255" rtlCol="0" anchor="ctr">
                  <a:noAutofit/>
                </a:bodyPr>
                <a:lstStyle/>
                <a:p>
                  <a:r>
                    <a:rPr lang="en-US" sz="1455" dirty="0"/>
                    <a:t>12V</a:t>
                  </a:r>
                </a:p>
              </p:txBody>
            </p:sp>
            <p:pic>
              <p:nvPicPr>
                <p:cNvPr id="21" name="Picture 2" descr="D:\04_MISSIONS\2018\11-SR-2266_Training blueSeis_Toulouse\blueSeis-3A.jpg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screen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 rot="120000">
                  <a:off x="2302562" y="3582230"/>
                  <a:ext cx="1303895" cy="120595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2" name="ZoneTexte 21"/>
                <p:cNvSpPr txBox="1"/>
                <p:nvPr/>
              </p:nvSpPr>
              <p:spPr>
                <a:xfrm>
                  <a:off x="1565759" y="3772578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fr-FR" sz="1746" b="1" dirty="0">
                      <a:solidFill>
                        <a:srgbClr val="032029"/>
                      </a:solidFill>
                    </a:rPr>
                    <a:t>TCP/IP</a:t>
                  </a:r>
                  <a:endParaRPr lang="en-US" sz="1746" b="1" dirty="0">
                    <a:solidFill>
                      <a:srgbClr val="032029"/>
                    </a:solidFill>
                  </a:endParaRPr>
                </a:p>
              </p:txBody>
            </p:sp>
            <p:sp>
              <p:nvSpPr>
                <p:cNvPr id="23" name="ZoneTexte 22"/>
                <p:cNvSpPr txBox="1"/>
                <p:nvPr/>
              </p:nvSpPr>
              <p:spPr>
                <a:xfrm>
                  <a:off x="3493356" y="3772578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fr-FR" sz="1746" b="1" dirty="0">
                      <a:solidFill>
                        <a:srgbClr val="032029"/>
                      </a:solidFill>
                    </a:rPr>
                    <a:t>Serial</a:t>
                  </a:r>
                  <a:endParaRPr lang="en-US" sz="1746" b="1" dirty="0">
                    <a:solidFill>
                      <a:srgbClr val="032029"/>
                    </a:solidFill>
                  </a:endParaRPr>
                </a:p>
              </p:txBody>
            </p:sp>
            <p:sp>
              <p:nvSpPr>
                <p:cNvPr id="24" name="ZoneTexte 23"/>
                <p:cNvSpPr txBox="1"/>
                <p:nvPr/>
              </p:nvSpPr>
              <p:spPr>
                <a:xfrm>
                  <a:off x="2274353" y="3092281"/>
                  <a:ext cx="914400" cy="394063"/>
                </a:xfrm>
                <a:prstGeom prst="rect">
                  <a:avLst/>
                </a:prstGeom>
              </p:spPr>
              <p:txBody>
                <a:bodyPr vert="horz" wrap="none" lIns="66510" tIns="33255" rIns="66510" bIns="33255" rtlCol="0" anchor="ctr">
                  <a:noAutofit/>
                </a:bodyPr>
                <a:lstStyle/>
                <a:p>
                  <a:r>
                    <a:rPr lang="en-US" sz="1746" b="1" dirty="0">
                      <a:solidFill>
                        <a:srgbClr val="032029"/>
                      </a:solidFill>
                    </a:rPr>
                    <a:t>Power supply</a:t>
                  </a:r>
                </a:p>
              </p:txBody>
            </p:sp>
          </p:grpSp>
          <p:sp>
            <p:nvSpPr>
              <p:cNvPr id="135" name="ZoneTexte 134"/>
              <p:cNvSpPr txBox="1"/>
              <p:nvPr/>
            </p:nvSpPr>
            <p:spPr>
              <a:xfrm>
                <a:off x="5358164" y="9886253"/>
                <a:ext cx="1040723" cy="630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492" dirty="0"/>
                  <a:t>15W</a:t>
                </a:r>
                <a:endParaRPr lang="en-US" sz="3492" dirty="0"/>
              </a:p>
            </p:txBody>
          </p:sp>
          <p:sp>
            <p:nvSpPr>
              <p:cNvPr id="142" name="ZoneTexte 141"/>
              <p:cNvSpPr txBox="1"/>
              <p:nvPr/>
            </p:nvSpPr>
            <p:spPr>
              <a:xfrm>
                <a:off x="3158604" y="10156834"/>
                <a:ext cx="1350595" cy="1381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8365" dirty="0"/>
                  <a:t>3A</a:t>
                </a:r>
                <a:endParaRPr lang="en-US" sz="8365" dirty="0"/>
              </a:p>
            </p:txBody>
          </p:sp>
        </p:grpSp>
        <p:sp>
          <p:nvSpPr>
            <p:cNvPr id="144" name="Ellipse 143"/>
            <p:cNvSpPr/>
            <p:nvPr/>
          </p:nvSpPr>
          <p:spPr>
            <a:xfrm>
              <a:off x="1199480" y="3056783"/>
              <a:ext cx="15322607" cy="15322607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43"/>
            </a:p>
          </p:txBody>
        </p:sp>
      </p:grpSp>
      <p:sp>
        <p:nvSpPr>
          <p:cNvPr id="148" name="ZoneTexte 147"/>
          <p:cNvSpPr txBox="1"/>
          <p:nvPr/>
        </p:nvSpPr>
        <p:spPr>
          <a:xfrm>
            <a:off x="3336025" y="4331049"/>
            <a:ext cx="6118983" cy="107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401" b="1" dirty="0" err="1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endParaRPr lang="en-US" sz="64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12290692" y="20018032"/>
            <a:ext cx="8901411" cy="107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401" b="1" dirty="0" err="1">
                <a:latin typeface="Arial" panose="020B0604020202020204" pitchFamily="34" charset="0"/>
                <a:cs typeface="Arial" panose="020B0604020202020204" pitchFamily="34" charset="0"/>
              </a:rPr>
              <a:t>Versatil</a:t>
            </a:r>
            <a:r>
              <a:rPr lang="fr-FR" sz="6401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401" b="1" dirty="0" err="1"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r>
              <a:rPr lang="fr-FR" sz="6401" b="1" dirty="0">
                <a:latin typeface="Arial" panose="020B0604020202020204" pitchFamily="34" charset="0"/>
                <a:cs typeface="Arial" panose="020B0604020202020204" pitchFamily="34" charset="0"/>
              </a:rPr>
              <a:t> box</a:t>
            </a:r>
            <a:endParaRPr lang="en-US" sz="64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1" name="Tableau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268018"/>
              </p:ext>
            </p:extLst>
          </p:nvPr>
        </p:nvGraphicFramePr>
        <p:xfrm>
          <a:off x="12206387" y="21751813"/>
          <a:ext cx="18242559" cy="4217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8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3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0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0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3307">
                <a:tc>
                  <a:txBody>
                    <a:bodyPr/>
                    <a:lstStyle/>
                    <a:p>
                      <a:endParaRPr lang="en-US" sz="3900" dirty="0"/>
                    </a:p>
                  </a:txBody>
                  <a:tcPr marL="66510" marR="66510" marT="33255" marB="33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800" dirty="0"/>
                        <a:t>3A</a:t>
                      </a:r>
                      <a:endParaRPr lang="en-US" sz="5800" dirty="0"/>
                    </a:p>
                  </a:txBody>
                  <a:tcPr marL="66510" marR="66510" marT="33255" marB="332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800" dirty="0"/>
                        <a:t>3A-e</a:t>
                      </a:r>
                      <a:endParaRPr lang="en-US" sz="5800" dirty="0"/>
                    </a:p>
                  </a:txBody>
                  <a:tcPr marL="66510" marR="66510" marT="33255" marB="3325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800" dirty="0"/>
                        <a:t>3A-s</a:t>
                      </a:r>
                      <a:endParaRPr lang="en-US" sz="5800" dirty="0"/>
                    </a:p>
                  </a:txBody>
                  <a:tcPr marL="66510" marR="66510" marT="33255" marB="332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3687">
                <a:tc>
                  <a:txBody>
                    <a:bodyPr/>
                    <a:lstStyle/>
                    <a:p>
                      <a:r>
                        <a:rPr lang="en-US" sz="4400" b="1" noProof="0" dirty="0"/>
                        <a:t>Time stamping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Inside sensor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Inside box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Only</a:t>
                      </a:r>
                      <a:r>
                        <a:rPr lang="en-US" sz="3900" baseline="0" noProof="0" dirty="0"/>
                        <a:t> disciplined serial data rate output</a:t>
                      </a:r>
                      <a:endParaRPr lang="en-US" sz="3900" noProof="0" dirty="0"/>
                    </a:p>
                  </a:txBody>
                  <a:tcPr marL="66510" marR="66510" marT="33255" marB="3325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608">
                <a:tc>
                  <a:txBody>
                    <a:bodyPr/>
                    <a:lstStyle/>
                    <a:p>
                      <a:r>
                        <a:rPr lang="en-US" sz="4400" b="1" noProof="0" dirty="0"/>
                        <a:t>Data output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 err="1"/>
                        <a:t>miniSEED</a:t>
                      </a:r>
                      <a:r>
                        <a:rPr lang="en-US" sz="3900" noProof="0" dirty="0"/>
                        <a:t> streaming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 err="1"/>
                        <a:t>SEEDlink</a:t>
                      </a:r>
                      <a:r>
                        <a:rPr lang="en-US" sz="3900" noProof="0" dirty="0"/>
                        <a:t> server</a:t>
                      </a:r>
                    </a:p>
                  </a:txBody>
                  <a:tcPr marL="66510" marR="66510" marT="33255" marB="332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900" noProof="0" dirty="0"/>
                        <a:t>Serial streaming</a:t>
                      </a:r>
                      <a:endParaRPr lang="en-US" sz="3900" noProof="0" dirty="0"/>
                    </a:p>
                  </a:txBody>
                  <a:tcPr marL="66510" marR="66510" marT="33255" marB="3325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687">
                <a:tc>
                  <a:txBody>
                    <a:bodyPr/>
                    <a:lstStyle/>
                    <a:p>
                      <a:r>
                        <a:rPr lang="en-US" sz="4400" b="1" noProof="0" dirty="0"/>
                        <a:t>Data logging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Outside (</a:t>
                      </a:r>
                      <a:r>
                        <a:rPr lang="en-US" sz="3900" noProof="0" dirty="0" err="1"/>
                        <a:t>datalogger</a:t>
                      </a:r>
                      <a:r>
                        <a:rPr lang="en-US" sz="3900" noProof="0" dirty="0"/>
                        <a:t>)</a:t>
                      </a:r>
                    </a:p>
                  </a:txBody>
                  <a:tcPr marL="66510" marR="66510" marT="33255" marB="332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Inside and</a:t>
                      </a:r>
                      <a:r>
                        <a:rPr lang="en-US" sz="3900" baseline="0" noProof="0" dirty="0"/>
                        <a:t> outside</a:t>
                      </a:r>
                      <a:endParaRPr lang="en-US" sz="3900" noProof="0" dirty="0"/>
                    </a:p>
                  </a:txBody>
                  <a:tcPr marL="66510" marR="66510" marT="33255" marB="3325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noProof="0" dirty="0"/>
                        <a:t>Outside (digitizer with serial input)</a:t>
                      </a:r>
                    </a:p>
                  </a:txBody>
                  <a:tcPr marL="66510" marR="66510" marT="33255" marB="3325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7" name="Groupe 156"/>
          <p:cNvGrpSpPr/>
          <p:nvPr/>
        </p:nvGrpSpPr>
        <p:grpSpPr>
          <a:xfrm>
            <a:off x="36844416" y="16262787"/>
            <a:ext cx="9036463" cy="9036463"/>
            <a:chOff x="38600463" y="15445898"/>
            <a:chExt cx="12423643" cy="12423643"/>
          </a:xfrm>
        </p:grpSpPr>
        <p:sp>
          <p:nvSpPr>
            <p:cNvPr id="153" name="ZoneTexte 152"/>
            <p:cNvSpPr txBox="1"/>
            <p:nvPr/>
          </p:nvSpPr>
          <p:spPr>
            <a:xfrm>
              <a:off x="41455578" y="16740022"/>
              <a:ext cx="6900739" cy="1481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6401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Should</a:t>
              </a:r>
              <a:r>
                <a:rPr lang="fr-FR" sz="6401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6401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we</a:t>
              </a:r>
              <a:r>
                <a:rPr lang="fr-FR" sz="6401" b="1" dirty="0">
                  <a:latin typeface="Arial" panose="020B0604020202020204" pitchFamily="34" charset="0"/>
                  <a:cs typeface="Arial" panose="020B0604020202020204" pitchFamily="34" charset="0"/>
                </a:rPr>
                <a:t> ?</a:t>
              </a:r>
              <a:endParaRPr lang="en-US" sz="6401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Ellipse 153"/>
            <p:cNvSpPr/>
            <p:nvPr/>
          </p:nvSpPr>
          <p:spPr>
            <a:xfrm>
              <a:off x="38600463" y="15445898"/>
              <a:ext cx="12423643" cy="12423643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43"/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39630150" y="18962164"/>
              <a:ext cx="10094804" cy="7513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364" dirty="0"/>
                <a:t>Have an </a:t>
              </a:r>
              <a:r>
                <a:rPr lang="fr-FR" sz="4364" dirty="0" err="1"/>
                <a:t>omblic</a:t>
              </a:r>
              <a:r>
                <a:rPr lang="fr-FR" sz="4364" dirty="0"/>
                <a:t> </a:t>
              </a:r>
              <a:r>
                <a:rPr lang="fr-FR" sz="4364" dirty="0" err="1"/>
                <a:t>instead</a:t>
              </a:r>
              <a:r>
                <a:rPr lang="fr-FR" sz="4364" dirty="0"/>
                <a:t> of </a:t>
              </a:r>
              <a:r>
                <a:rPr lang="fr-FR" sz="4364" dirty="0" err="1"/>
                <a:t>connector</a:t>
              </a:r>
              <a:r>
                <a:rPr lang="fr-FR" sz="4364" dirty="0"/>
                <a:t> out of the </a:t>
              </a:r>
              <a:r>
                <a:rPr lang="fr-FR" sz="4364" dirty="0" err="1"/>
                <a:t>sensor</a:t>
              </a:r>
              <a:r>
                <a:rPr lang="fr-FR" sz="4364" dirty="0"/>
                <a:t> ?</a:t>
              </a:r>
            </a:p>
            <a:p>
              <a:pPr algn="ctr"/>
              <a:endParaRPr lang="fr-FR" sz="4364" dirty="0"/>
            </a:p>
            <a:p>
              <a:pPr algn="ctr"/>
              <a:r>
                <a:rPr lang="fr-FR" sz="4364" dirty="0"/>
                <a:t>Have 3A-e and 3A-s options, </a:t>
              </a:r>
              <a:r>
                <a:rPr lang="fr-FR" sz="4364" dirty="0" err="1"/>
                <a:t>maybe</a:t>
              </a:r>
              <a:r>
                <a:rPr lang="fr-FR" sz="4364" dirty="0"/>
                <a:t> </a:t>
              </a:r>
              <a:r>
                <a:rPr lang="fr-FR" sz="4364" dirty="0" err="1"/>
                <a:t>only</a:t>
              </a:r>
              <a:r>
                <a:rPr lang="fr-FR" sz="4364" dirty="0"/>
                <a:t> one </a:t>
              </a:r>
              <a:r>
                <a:rPr lang="fr-FR" sz="4364" dirty="0" err="1"/>
                <a:t>is</a:t>
              </a:r>
              <a:r>
                <a:rPr lang="fr-FR" sz="4364" dirty="0"/>
                <a:t> </a:t>
              </a:r>
              <a:r>
                <a:rPr lang="fr-FR" sz="4364" dirty="0" err="1"/>
                <a:t>enough</a:t>
              </a:r>
              <a:r>
                <a:rPr lang="fr-FR" sz="4364" dirty="0"/>
                <a:t> ?</a:t>
              </a:r>
            </a:p>
            <a:p>
              <a:pPr algn="ctr"/>
              <a:endParaRPr lang="fr-FR" sz="4364" dirty="0"/>
            </a:p>
            <a:p>
              <a:pPr algn="ctr"/>
              <a:r>
                <a:rPr lang="fr-FR" sz="4364" dirty="0"/>
                <a:t>Have a </a:t>
              </a:r>
              <a:r>
                <a:rPr lang="fr-FR" sz="4364" dirty="0" err="1"/>
                <a:t>smaller+cheaper+ligher</a:t>
              </a:r>
              <a:r>
                <a:rPr lang="fr-FR" sz="4364" dirty="0"/>
                <a:t> </a:t>
              </a:r>
              <a:r>
                <a:rPr lang="fr-FR" sz="4364" dirty="0" err="1"/>
                <a:t>sensor</a:t>
              </a:r>
              <a:r>
                <a:rPr lang="fr-FR" sz="4364" dirty="0"/>
                <a:t> at 50nrad/s/√z ?</a:t>
              </a:r>
              <a:endParaRPr lang="en-US" sz="4364" dirty="0"/>
            </a:p>
          </p:txBody>
        </p:sp>
      </p:grpSp>
    </p:spTree>
    <p:extLst>
      <p:ext uri="{BB962C8B-B14F-4D97-AF65-F5344CB8AC3E}">
        <p14:creationId xmlns:p14="http://schemas.microsoft.com/office/powerpoint/2010/main" val="10146614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1748</TotalTime>
  <Words>416</Words>
  <Application>Microsoft Office PowerPoint</Application>
  <PresentationFormat>Personnalisé</PresentationFormat>
  <Paragraphs>175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>iXblue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Guattari</dc:creator>
  <cp:lastModifiedBy>Nathalie Olivier</cp:lastModifiedBy>
  <cp:revision>36</cp:revision>
  <dcterms:created xsi:type="dcterms:W3CDTF">2018-10-28T21:48:02Z</dcterms:created>
  <dcterms:modified xsi:type="dcterms:W3CDTF">2018-10-30T20:56:32Z</dcterms:modified>
</cp:coreProperties>
</file>