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55" r:id="rId1"/>
    <p:sldMasterId id="2147483648" r:id="rId2"/>
    <p:sldMasterId id="2147483702" r:id="rId3"/>
  </p:sldMasterIdLst>
  <p:notesMasterIdLst>
    <p:notesMasterId r:id="rId13"/>
  </p:notesMasterIdLst>
  <p:handoutMasterIdLst>
    <p:handoutMasterId r:id="rId14"/>
  </p:handoutMasterIdLst>
  <p:sldIdLst>
    <p:sldId id="1378" r:id="rId4"/>
    <p:sldId id="1229" r:id="rId5"/>
    <p:sldId id="1495" r:id="rId6"/>
    <p:sldId id="1342" r:id="rId7"/>
    <p:sldId id="1341" r:id="rId8"/>
    <p:sldId id="1490" r:id="rId9"/>
    <p:sldId id="1494" r:id="rId10"/>
    <p:sldId id="1173" r:id="rId11"/>
    <p:sldId id="553" r:id="rId12"/>
  </p:sldIdLst>
  <p:sldSz cx="10160000" cy="5715000"/>
  <p:notesSz cx="7019925" cy="93059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S PGothic" panose="020B0600070205080204" pitchFamily="34" charset="-128"/>
      <p:regular r:id="rId19"/>
    </p:embeddedFont>
    <p:embeddedFont>
      <p:font typeface="Franklin Gothic Book" panose="020B0503020102020204" pitchFamily="34" charset="0"/>
      <p:regular r:id="rId20"/>
      <p:italic r:id="rId2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0AEB2B89-E706-49D9-AB6F-3E5FE81BE17F}">
          <p14:sldIdLst>
            <p14:sldId id="1378"/>
            <p14:sldId id="1229"/>
            <p14:sldId id="1495"/>
            <p14:sldId id="1342"/>
            <p14:sldId id="1341"/>
            <p14:sldId id="1490"/>
            <p14:sldId id="1494"/>
            <p14:sldId id="1173"/>
            <p14:sldId id="5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orient="horz" pos="540" userDrawn="1">
          <p15:clr>
            <a:srgbClr val="A4A3A4"/>
          </p15:clr>
        </p15:guide>
        <p15:guide id="3" pos="10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D1C"/>
    <a:srgbClr val="9200CC"/>
    <a:srgbClr val="AAB3BA"/>
    <a:srgbClr val="F4C22C"/>
    <a:srgbClr val="98C700"/>
    <a:srgbClr val="22B5EA"/>
    <a:srgbClr val="F6C31A"/>
    <a:srgbClr val="B74CFB"/>
    <a:srgbClr val="AA00FB"/>
    <a:srgbClr val="A800E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773" autoAdjust="0"/>
  </p:normalViewPr>
  <p:slideViewPr>
    <p:cSldViewPr snapToGrid="0" snapToObjects="1">
      <p:cViewPr>
        <p:scale>
          <a:sx n="90" d="100"/>
          <a:sy n="90" d="100"/>
        </p:scale>
        <p:origin x="280" y="56"/>
      </p:cViewPr>
      <p:guideLst>
        <p:guide orient="horz"/>
        <p:guide orient="horz" pos="540"/>
        <p:guide pos="10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7" charset="-128"/>
              </a:defRPr>
            </a:lvl1pPr>
          </a:lstStyle>
          <a:p>
            <a:pPr>
              <a:defRPr/>
            </a:pPr>
            <a:fld id="{C8E3B76A-136B-4FAB-9E63-7BECAE2B40B0}" type="datetime1">
              <a:rPr lang="en-GB"/>
              <a:pPr>
                <a:defRPr/>
              </a:pPr>
              <a:t>29/10/2018</a:t>
            </a:fld>
            <a:endParaRPr lang="en-GB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7" charset="-128"/>
              </a:defRPr>
            </a:lvl1pPr>
          </a:lstStyle>
          <a:p>
            <a:pPr>
              <a:defRPr/>
            </a:pPr>
            <a:fld id="{AAA8E2EF-41C9-47B1-A7C9-A9E8F78523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145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7" charset="-128"/>
              </a:defRPr>
            </a:lvl1pPr>
          </a:lstStyle>
          <a:p>
            <a:pPr>
              <a:defRPr/>
            </a:pPr>
            <a:fld id="{6FB65175-8BC0-4156-920C-4D0115AB3EDD}" type="datetime1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7" charset="-128"/>
              </a:defRPr>
            </a:lvl1pPr>
          </a:lstStyle>
          <a:p>
            <a:pPr>
              <a:defRPr/>
            </a:pPr>
            <a:fld id="{1474E1DE-D0F4-4C38-9946-350340E64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28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give it to anybody, but rather ask interested parties to contact us so we can follow up with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4E1DE-D0F4-4C38-9946-350340E64A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4E1DE-D0F4-4C38-9946-350340E64A9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20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0931" y="1702623"/>
            <a:ext cx="4627222" cy="427302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1C174A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1C174A"/>
                </a:solidFill>
                <a:effectLst/>
                <a:uLnTx/>
                <a:uFillTx/>
                <a:latin typeface="Arial"/>
                <a:cs typeface="Arial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2747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49592" y="644953"/>
            <a:ext cx="8986550" cy="30866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500" b="1" i="1">
                <a:solidFill>
                  <a:srgbClr val="717578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4220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67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3861988" y="1098440"/>
            <a:ext cx="5790012" cy="3834717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sz="1500">
                <a:solidFill>
                  <a:srgbClr val="4D4D4D"/>
                </a:solidFill>
                <a:latin typeface="+mn-lt"/>
              </a:defRPr>
            </a:lvl1pPr>
            <a:lvl2pPr>
              <a:buClr>
                <a:schemeClr val="bg1">
                  <a:lumMod val="50000"/>
                </a:schemeClr>
              </a:buClr>
              <a:defRPr sz="1500">
                <a:solidFill>
                  <a:srgbClr val="4D4D4D"/>
                </a:solidFill>
                <a:latin typeface="+mn-lt"/>
              </a:defRPr>
            </a:lvl2pPr>
            <a:lvl3pPr>
              <a:buClr>
                <a:schemeClr val="bg1">
                  <a:lumMod val="50000"/>
                </a:schemeClr>
              </a:buClr>
              <a:defRPr sz="1333">
                <a:solidFill>
                  <a:srgbClr val="4D4D4D"/>
                </a:solidFill>
                <a:latin typeface="+mn-lt"/>
              </a:defRPr>
            </a:lvl3pPr>
            <a:lvl4pPr>
              <a:buClr>
                <a:schemeClr val="bg1">
                  <a:lumMod val="50000"/>
                </a:schemeClr>
              </a:buClr>
              <a:defRPr sz="1167">
                <a:solidFill>
                  <a:srgbClr val="4D4D4D"/>
                </a:solidFill>
                <a:latin typeface="+mn-lt"/>
              </a:defRPr>
            </a:lvl4pPr>
            <a:lvl5pPr>
              <a:buClr>
                <a:schemeClr val="bg1">
                  <a:lumMod val="50000"/>
                </a:schemeClr>
              </a:buClr>
              <a:defRPr sz="917">
                <a:solidFill>
                  <a:srgbClr val="4D4D4D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2476838" y="5339634"/>
            <a:ext cx="980201" cy="304271"/>
          </a:xfrm>
          <a:prstGeom prst="rect">
            <a:avLst/>
          </a:prstGeom>
        </p:spPr>
        <p:txBody>
          <a:bodyPr/>
          <a:lstStyle/>
          <a:p>
            <a:fld id="{7AB82684-261B-5C45-8E9A-384EA36C088B}" type="datetimeFigureOut">
              <a:rPr lang="hu-HU" smtClean="0">
                <a:solidFill>
                  <a:prstClr val="white"/>
                </a:solidFill>
              </a:rPr>
              <a:pPr/>
              <a:t>2018. 10. 29.</a:t>
            </a:fld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02182" y="5339634"/>
            <a:ext cx="2824470" cy="304271"/>
          </a:xfrm>
          <a:prstGeom prst="rect">
            <a:avLst/>
          </a:prstGeom>
        </p:spPr>
        <p:txBody>
          <a:bodyPr/>
          <a:lstStyle/>
          <a:p>
            <a:endParaRPr lang="hu-H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559568" y="5410730"/>
            <a:ext cx="600432" cy="304271"/>
          </a:xfrm>
          <a:prstGeom prst="rect">
            <a:avLst/>
          </a:prstGeom>
        </p:spPr>
        <p:txBody>
          <a:bodyPr/>
          <a:lstStyle>
            <a:lvl1pPr algn="ctr">
              <a:defRPr sz="1167">
                <a:solidFill>
                  <a:schemeClr val="bg1"/>
                </a:solidFill>
              </a:defRPr>
            </a:lvl1pPr>
          </a:lstStyle>
          <a:p>
            <a:fld id="{B3DCFB94-34E8-2F4D-A290-9439606B4F14}" type="slidenum">
              <a:rPr lang="hu-HU" smtClean="0">
                <a:solidFill>
                  <a:prstClr val="white"/>
                </a:solidFill>
              </a:rPr>
              <a:pPr/>
              <a:t>‹#›</a:t>
            </a:fld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9" name="Picture 2" descr="Logo-287mm all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889" y="5193473"/>
            <a:ext cx="2080678" cy="41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249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228865"/>
            <a:ext cx="9454444" cy="427302"/>
          </a:xfrm>
          <a:prstGeom prst="rect">
            <a:avLst/>
          </a:prstGeom>
        </p:spPr>
        <p:txBody>
          <a:bodyPr/>
          <a:lstStyle>
            <a:lvl1pPr algn="l">
              <a:defRPr sz="2667" b="1" i="0">
                <a:solidFill>
                  <a:srgbClr val="1C174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89" y="1143000"/>
            <a:ext cx="9454444" cy="3672418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sz="2333">
                <a:solidFill>
                  <a:srgbClr val="1C174A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 sz="2000">
                <a:solidFill>
                  <a:srgbClr val="1C174A"/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 sz="1667">
                <a:solidFill>
                  <a:srgbClr val="1C174A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333">
                <a:solidFill>
                  <a:srgbClr val="1C174A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167">
                <a:solidFill>
                  <a:srgbClr val="1C17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66889" y="624416"/>
            <a:ext cx="9454444" cy="30691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500" b="1" i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105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7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5164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2251" y="2227794"/>
            <a:ext cx="4164541" cy="5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303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4679956" y="5498277"/>
            <a:ext cx="8043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45700D96-BC2D-4C25-A11F-23946D93F087}" type="slidenum">
              <a:rPr lang="en-GB" sz="800" smtClean="0">
                <a:solidFill>
                  <a:schemeClr val="bg1">
                    <a:lumMod val="50000"/>
                  </a:schemeClr>
                </a:solidFill>
              </a:rPr>
              <a:pPr algn="ctr" eaLnBrk="1" hangingPunct="1"/>
              <a:t>‹#›</a:t>
            </a:fld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228865"/>
            <a:ext cx="9454447" cy="42730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C174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66889" y="750384"/>
            <a:ext cx="9454444" cy="30691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080000" y="1143000"/>
            <a:ext cx="0" cy="39947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66889" y="3140377"/>
            <a:ext cx="94544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5160009" y="1143002"/>
            <a:ext cx="4661327" cy="1930522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sz="1800">
                <a:solidFill>
                  <a:srgbClr val="1C174A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 sz="1600">
                <a:solidFill>
                  <a:srgbClr val="1C174A"/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 sz="1400">
                <a:solidFill>
                  <a:srgbClr val="1C174A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100">
                <a:solidFill>
                  <a:srgbClr val="1C174A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050">
                <a:solidFill>
                  <a:srgbClr val="1C174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366889" y="1143001"/>
            <a:ext cx="4661327" cy="1946786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sz="1800">
                <a:solidFill>
                  <a:srgbClr val="1C174A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 sz="1600">
                <a:solidFill>
                  <a:srgbClr val="1C174A"/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 sz="1400">
                <a:solidFill>
                  <a:srgbClr val="1C174A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100">
                <a:solidFill>
                  <a:srgbClr val="1C174A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050">
                <a:solidFill>
                  <a:srgbClr val="1C174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366889" y="3217541"/>
            <a:ext cx="4661327" cy="1911084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sz="1800">
                <a:solidFill>
                  <a:srgbClr val="1C174A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 sz="1600">
                <a:solidFill>
                  <a:srgbClr val="1C174A"/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 sz="1400">
                <a:solidFill>
                  <a:srgbClr val="1C174A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100">
                <a:solidFill>
                  <a:srgbClr val="1C174A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050">
                <a:solidFill>
                  <a:srgbClr val="1C174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5160009" y="3217541"/>
            <a:ext cx="4661327" cy="1920213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sz="1800">
                <a:solidFill>
                  <a:srgbClr val="1C174A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 sz="1600">
                <a:solidFill>
                  <a:srgbClr val="1C174A"/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 sz="1400">
                <a:solidFill>
                  <a:srgbClr val="1C174A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100">
                <a:solidFill>
                  <a:srgbClr val="1C174A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050">
                <a:solidFill>
                  <a:srgbClr val="1C174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4679956" y="5498277"/>
            <a:ext cx="8043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45700D96-BC2D-4C25-A11F-23946D93F087}" type="slidenum">
              <a:rPr lang="en-GB" sz="800" smtClean="0">
                <a:solidFill>
                  <a:schemeClr val="bg1">
                    <a:lumMod val="50000"/>
                  </a:schemeClr>
                </a:solidFill>
              </a:rPr>
              <a:pPr algn="ctr" eaLnBrk="1" hangingPunct="1"/>
              <a:t>‹#›</a:t>
            </a:fld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228865"/>
            <a:ext cx="9454447" cy="42730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C174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66889" y="750384"/>
            <a:ext cx="9454444" cy="30691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366889" y="1143004"/>
            <a:ext cx="9454447" cy="1296145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sz="1800">
                <a:solidFill>
                  <a:srgbClr val="1C174A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 sz="1600">
                <a:solidFill>
                  <a:srgbClr val="1C174A"/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 sz="1400">
                <a:solidFill>
                  <a:srgbClr val="1C174A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100">
                <a:solidFill>
                  <a:srgbClr val="1C174A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050">
                <a:solidFill>
                  <a:srgbClr val="1C174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366889" y="3841609"/>
            <a:ext cx="9454447" cy="1296145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sz="1800">
                <a:solidFill>
                  <a:srgbClr val="1C174A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 sz="1600">
                <a:solidFill>
                  <a:srgbClr val="1C174A"/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 sz="1400">
                <a:solidFill>
                  <a:srgbClr val="1C174A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100">
                <a:solidFill>
                  <a:srgbClr val="1C174A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050">
                <a:solidFill>
                  <a:srgbClr val="1C174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66889" y="2492304"/>
            <a:ext cx="9454447" cy="1296145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sz="1800">
                <a:solidFill>
                  <a:srgbClr val="1C174A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 sz="1600">
                <a:solidFill>
                  <a:srgbClr val="1C174A"/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 sz="1400">
                <a:solidFill>
                  <a:srgbClr val="1C174A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100">
                <a:solidFill>
                  <a:srgbClr val="1C174A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050">
                <a:solidFill>
                  <a:srgbClr val="1C174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4679956" y="5498277"/>
            <a:ext cx="8043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45700D96-BC2D-4C25-A11F-23946D93F087}" type="slidenum">
              <a:rPr lang="en-GB" sz="800" smtClean="0">
                <a:solidFill>
                  <a:schemeClr val="bg1">
                    <a:lumMod val="50000"/>
                  </a:schemeClr>
                </a:solidFill>
              </a:rPr>
              <a:pPr algn="ctr" eaLnBrk="1" hangingPunct="1"/>
              <a:t>‹#›</a:t>
            </a:fld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228865"/>
            <a:ext cx="9454447" cy="42730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C174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66889" y="750384"/>
            <a:ext cx="9454444" cy="30691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66889" y="1143000"/>
            <a:ext cx="4633102" cy="3994753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sz="2400">
                <a:solidFill>
                  <a:srgbClr val="1C174A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 sz="2000">
                <a:solidFill>
                  <a:srgbClr val="1C174A"/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 sz="1800">
                <a:solidFill>
                  <a:srgbClr val="1C174A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400">
                <a:solidFill>
                  <a:srgbClr val="1C174A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200">
                <a:solidFill>
                  <a:srgbClr val="1C174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5160009" y="1143000"/>
            <a:ext cx="4661327" cy="3994753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sz="2400">
                <a:solidFill>
                  <a:srgbClr val="1C174A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 sz="2000">
                <a:solidFill>
                  <a:srgbClr val="1C174A"/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 sz="1800">
                <a:solidFill>
                  <a:srgbClr val="1C174A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400">
                <a:solidFill>
                  <a:srgbClr val="1C174A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200">
                <a:solidFill>
                  <a:srgbClr val="1C174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4679956" y="5498277"/>
            <a:ext cx="8043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45700D96-BC2D-4C25-A11F-23946D93F087}" type="slidenum">
              <a:rPr lang="en-GB" sz="800" smtClean="0">
                <a:solidFill>
                  <a:schemeClr val="bg1">
                    <a:lumMod val="50000"/>
                  </a:schemeClr>
                </a:solidFill>
              </a:rPr>
              <a:pPr algn="ctr" eaLnBrk="1" hangingPunct="1"/>
              <a:t>‹#›</a:t>
            </a:fld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228865"/>
            <a:ext cx="9454444" cy="42730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C174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89" y="1143000"/>
            <a:ext cx="9454444" cy="3994753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sz="2400">
                <a:solidFill>
                  <a:srgbClr val="1C174A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 sz="2000">
                <a:solidFill>
                  <a:srgbClr val="1C174A"/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 sz="1800">
                <a:solidFill>
                  <a:srgbClr val="1C174A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400">
                <a:solidFill>
                  <a:srgbClr val="1C174A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200">
                <a:solidFill>
                  <a:srgbClr val="1C174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66889" y="750384"/>
            <a:ext cx="9454444" cy="30691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2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4679956" y="5498277"/>
            <a:ext cx="8043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45700D96-BC2D-4C25-A11F-23946D93F087}" type="slidenum">
              <a:rPr lang="en-GB" sz="800" smtClean="0">
                <a:solidFill>
                  <a:schemeClr val="bg1">
                    <a:lumMod val="50000"/>
                  </a:schemeClr>
                </a:solidFill>
              </a:rPr>
              <a:pPr algn="ctr" eaLnBrk="1" hangingPunct="1"/>
              <a:t>‹#›</a:t>
            </a:fld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228865"/>
            <a:ext cx="9454444" cy="42730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C174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89" y="1143000"/>
            <a:ext cx="9454444" cy="3994753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sz="2400">
                <a:solidFill>
                  <a:srgbClr val="1C174A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 sz="2000">
                <a:solidFill>
                  <a:srgbClr val="1C174A"/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 sz="1800">
                <a:solidFill>
                  <a:srgbClr val="1C174A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400">
                <a:solidFill>
                  <a:srgbClr val="1C174A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200">
                <a:solidFill>
                  <a:srgbClr val="1C174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66889" y="750384"/>
            <a:ext cx="9454444" cy="30691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9182" y="264575"/>
            <a:ext cx="442159" cy="3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7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4679956" y="5498277"/>
            <a:ext cx="8043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45700D96-BC2D-4C25-A11F-23946D93F087}" type="slidenum">
              <a:rPr lang="en-GB" sz="800" smtClean="0">
                <a:solidFill>
                  <a:schemeClr val="bg1">
                    <a:lumMod val="50000"/>
                  </a:schemeClr>
                </a:solidFill>
              </a:rPr>
              <a:pPr algn="ctr" eaLnBrk="1" hangingPunct="1"/>
              <a:t>‹#›</a:t>
            </a:fld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228865"/>
            <a:ext cx="9454444" cy="427302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solidFill>
                  <a:srgbClr val="1C174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89" y="1143000"/>
            <a:ext cx="9454444" cy="3994753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sz="2800">
                <a:solidFill>
                  <a:srgbClr val="1C174A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 sz="2400">
                <a:solidFill>
                  <a:srgbClr val="1C174A"/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 sz="2000">
                <a:solidFill>
                  <a:srgbClr val="1C174A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rgbClr val="1C174A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400">
                <a:solidFill>
                  <a:srgbClr val="1C174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66889" y="624416"/>
            <a:ext cx="9454444" cy="30691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88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230" y="1"/>
            <a:ext cx="4056572" cy="496686"/>
          </a:xfrm>
          <a:prstGeom prst="rect">
            <a:avLst/>
          </a:prstGeom>
        </p:spPr>
        <p:txBody>
          <a:bodyPr lIns="71314" tIns="35657" rIns="71314" bIns="35657"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784592"/>
            <a:ext cx="5679722" cy="4320547"/>
          </a:xfrm>
          <a:prstGeom prst="rect">
            <a:avLst/>
          </a:prstGeom>
        </p:spPr>
        <p:txBody>
          <a:bodyPr lIns="71314" tIns="35657" rIns="71314" bIns="35657"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784593"/>
            <a:ext cx="3342570" cy="4320547"/>
          </a:xfrm>
          <a:prstGeom prst="rect">
            <a:avLst/>
          </a:prstGeom>
          <a:solidFill>
            <a:srgbClr val="86888E"/>
          </a:solidFill>
        </p:spPr>
        <p:txBody>
          <a:bodyPr lIns="71314" tIns="35657" rIns="71314" bIns="35657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75476" indent="0">
              <a:buNone/>
              <a:defRPr sz="1200"/>
            </a:lvl2pPr>
            <a:lvl3pPr marL="950953" indent="0">
              <a:buNone/>
              <a:defRPr sz="1000"/>
            </a:lvl3pPr>
            <a:lvl4pPr marL="1426428" indent="0">
              <a:buNone/>
              <a:defRPr sz="900"/>
            </a:lvl4pPr>
            <a:lvl5pPr marL="1901904" indent="0">
              <a:buNone/>
              <a:defRPr sz="900"/>
            </a:lvl5pPr>
            <a:lvl6pPr marL="2377381" indent="0">
              <a:buNone/>
              <a:defRPr sz="900"/>
            </a:lvl6pPr>
            <a:lvl7pPr marL="2852857" indent="0">
              <a:buNone/>
              <a:defRPr sz="900"/>
            </a:lvl7pPr>
            <a:lvl8pPr marL="3328333" indent="0">
              <a:buNone/>
              <a:defRPr sz="900"/>
            </a:lvl8pPr>
            <a:lvl9pPr marL="38038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4679956" y="5498277"/>
            <a:ext cx="8043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45700D96-BC2D-4C25-A11F-23946D93F087}" type="slidenum">
              <a:rPr lang="en-GB" sz="800" smtClean="0">
                <a:solidFill>
                  <a:schemeClr val="bg1">
                    <a:lumMod val="50000"/>
                  </a:schemeClr>
                </a:solidFill>
              </a:rPr>
              <a:pPr algn="ctr" eaLnBrk="1" hangingPunct="1"/>
              <a:t>‹#›</a:t>
            </a:fld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297020"/>
            <a:ext cx="8763000" cy="50461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167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324599"/>
            <a:ext cx="8763000" cy="380975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03985" y="5416362"/>
            <a:ext cx="3179159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4C4949-C42B-4AF1-9AE3-FCD709A64E6F}" type="slidenum">
              <a:rPr lang="en-US" sz="667" smtClean="0"/>
              <a:pPr/>
              <a:t>‹#›</a:t>
            </a:fld>
            <a:r>
              <a:rPr lang="en-US" sz="667" baseline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sz="667" dirty="0">
                <a:solidFill>
                  <a:schemeClr val="tx1"/>
                </a:solidFill>
                <a:latin typeface="Franklin Gothic Book" panose="020B0503020102020204" pitchFamily="34" charset="0"/>
              </a:rPr>
              <a:t>│ www.optasense.com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8503" y="823404"/>
            <a:ext cx="8762998" cy="268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67">
                <a:solidFill>
                  <a:schemeClr val="accent2"/>
                </a:solidFill>
              </a:defRPr>
            </a:lvl1pPr>
            <a:lvl2pPr marL="380976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0504" y="5390973"/>
            <a:ext cx="932758" cy="30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6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QQ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80" y="228866"/>
            <a:ext cx="4020787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28959" y="5445126"/>
            <a:ext cx="2765778" cy="21544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eaLnBrk="1" hangingPunct="1">
              <a:defRPr/>
            </a:pPr>
            <a:r>
              <a:rPr lang="en-US" sz="800" dirty="0">
                <a:solidFill>
                  <a:srgbClr val="7F7F7F"/>
                </a:solidFill>
                <a:cs typeface="Arial" charset="0"/>
              </a:rPr>
              <a:t>© Copyright OptaSense Ltd. 2015</a:t>
            </a:r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28959" y="5445126"/>
            <a:ext cx="2765778" cy="21544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eaLnBrk="1" hangingPunct="1">
              <a:defRPr/>
            </a:pPr>
            <a:r>
              <a:rPr lang="en-US" sz="800" dirty="0">
                <a:solidFill>
                  <a:srgbClr val="7F7F7F"/>
                </a:solidFill>
                <a:cs typeface="Arial" charset="0"/>
              </a:rPr>
              <a:t>© Copyright OptaSense</a:t>
            </a:r>
            <a:r>
              <a:rPr lang="en-US" sz="800" baseline="0" dirty="0">
                <a:solidFill>
                  <a:srgbClr val="7F7F7F"/>
                </a:solidFill>
                <a:cs typeface="Arial" charset="0"/>
              </a:rPr>
              <a:t> Ltd.</a:t>
            </a:r>
            <a:r>
              <a:rPr lang="en-US" sz="800" dirty="0">
                <a:solidFill>
                  <a:srgbClr val="7F7F7F"/>
                </a:solidFill>
                <a:cs typeface="Arial" charset="0"/>
              </a:rPr>
              <a:t> 2015</a:t>
            </a:r>
            <a:endParaRPr lang="en-US" sz="800" dirty="0">
              <a:latin typeface="Calibri" pitchFamily="34" charset="0"/>
            </a:endParaRPr>
          </a:p>
        </p:txBody>
      </p:sp>
      <p:pic>
        <p:nvPicPr>
          <p:cNvPr id="3" name="Picture 2" descr="OptaSense-Colour-Logo.png"/>
          <p:cNvPicPr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96" y="5288250"/>
            <a:ext cx="1234643" cy="30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66889" y="757267"/>
            <a:ext cx="9454447" cy="0"/>
          </a:xfrm>
          <a:prstGeom prst="line">
            <a:avLst/>
          </a:prstGeom>
          <a:ln>
            <a:solidFill>
              <a:srgbClr val="000F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4" r:id="rId3"/>
    <p:sldLayoutId id="2147483733" r:id="rId4"/>
    <p:sldLayoutId id="2147483742" r:id="rId5"/>
    <p:sldLayoutId id="2147483743" r:id="rId6"/>
    <p:sldLayoutId id="2147483744" r:id="rId7"/>
    <p:sldLayoutId id="2147483751" r:id="rId8"/>
    <p:sldLayoutId id="2147483752" r:id="rId9"/>
    <p:sldLayoutId id="2147483753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28959" y="5445126"/>
            <a:ext cx="2765778" cy="21544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eaLnBrk="1" hangingPunct="1">
              <a:defRPr/>
            </a:pPr>
            <a:r>
              <a:rPr lang="en-US" sz="800" dirty="0">
                <a:solidFill>
                  <a:srgbClr val="7F7F7F"/>
                </a:solidFill>
                <a:cs typeface="Arial" charset="0"/>
              </a:rPr>
              <a:t>© Copyright OptaSense Ltd.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7484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151" y="5076702"/>
            <a:ext cx="7168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Iris Vendor Meeting                                                           Oct 30, 2018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001" y="101601"/>
            <a:ext cx="3715657" cy="13643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8001" y="783772"/>
            <a:ext cx="6656728" cy="1185720"/>
          </a:xfrm>
        </p:spPr>
        <p:txBody>
          <a:bodyPr/>
          <a:lstStyle/>
          <a:p>
            <a:r>
              <a:rPr lang="en-US" dirty="0"/>
              <a:t>OptaSense Distributed Acoustic Sensing Systems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Brief Overview of </a:t>
            </a:r>
            <a:r>
              <a:rPr lang="en-US" sz="2400" dirty="0" err="1"/>
              <a:t>OptaSense</a:t>
            </a:r>
            <a:r>
              <a:rPr lang="en-US" sz="2400" dirty="0"/>
              <a:t> &amp;</a:t>
            </a:r>
            <a:br>
              <a:rPr lang="en-US" sz="2400" dirty="0"/>
            </a:br>
            <a:r>
              <a:rPr lang="en-US" sz="2400" dirty="0"/>
              <a:t>DAS System Capabilities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55" y="3609363"/>
            <a:ext cx="3193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Lisa M. LaFlame</a:t>
            </a:r>
          </a:p>
          <a:p>
            <a:r>
              <a:rPr lang="en-US" dirty="0"/>
              <a:t>Steve Cole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5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129308"/>
            <a:ext cx="8473440" cy="3886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1143000" y="228600"/>
            <a:ext cx="8509000" cy="42703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/>
              <a:t>OptaSense</a:t>
            </a:r>
            <a:endParaRPr lang="en-US" sz="2800" b="1" baseline="90000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143000" y="808037"/>
            <a:ext cx="8509000" cy="3063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b="1" dirty="0"/>
              <a:t>An International Operations Base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4873724"/>
            <a:ext cx="8509000" cy="352252"/>
          </a:xfrm>
          <a:prstGeom prst="rect">
            <a:avLst/>
          </a:prstGeom>
          <a:solidFill>
            <a:srgbClr val="86888E"/>
          </a:solidFill>
        </p:spPr>
        <p:txBody>
          <a:bodyPr vert="horz" lIns="121917" tIns="60958" rIns="121917" bIns="60958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spcBef>
                <a:spcPts val="300"/>
              </a:spcBef>
              <a:buSzPct val="75000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OptaSense Oilfield Services Operations Centre, Calgary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910208" y="2183612"/>
            <a:ext cx="3017664" cy="2647780"/>
          </a:xfrm>
          <a:prstGeom prst="rect">
            <a:avLst/>
          </a:prstGeom>
          <a:solidFill>
            <a:srgbClr val="19345C">
              <a:alpha val="89804"/>
            </a:srgbClr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2800" kern="1200">
                <a:solidFill>
                  <a:srgbClr val="1C174A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Arial" charset="0"/>
              <a:buChar char="–"/>
              <a:defRPr sz="2400" kern="1200">
                <a:solidFill>
                  <a:srgbClr val="1C174A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2000" kern="1200">
                <a:solidFill>
                  <a:srgbClr val="1C174A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Arial" charset="0"/>
              <a:buChar char="–"/>
              <a:defRPr sz="1600" kern="1200">
                <a:solidFill>
                  <a:srgbClr val="1C174A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Arial" charset="0"/>
              <a:buChar char="»"/>
              <a:defRPr sz="1400" kern="1200">
                <a:solidFill>
                  <a:srgbClr val="1C174A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</a:rPr>
              <a:t>Founded in </a:t>
            </a:r>
            <a:r>
              <a:rPr lang="en-US" sz="1800" b="1" dirty="0">
                <a:solidFill>
                  <a:schemeClr val="bg1"/>
                </a:solidFill>
              </a:rPr>
              <a:t>2007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</a:rPr>
              <a:t>Approximately  </a:t>
            </a:r>
            <a:r>
              <a:rPr lang="en-US" sz="1800" b="1" dirty="0">
                <a:solidFill>
                  <a:schemeClr val="bg1"/>
                </a:solidFill>
              </a:rPr>
              <a:t>160</a:t>
            </a:r>
            <a:r>
              <a:rPr lang="en-US" sz="1800" dirty="0">
                <a:solidFill>
                  <a:schemeClr val="bg1"/>
                </a:solidFill>
              </a:rPr>
              <a:t> staff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</a:rPr>
              <a:t>Headquartered in the UK with offices in USA, Canada, UAE and Australia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</a:rPr>
              <a:t>Over </a:t>
            </a:r>
            <a:r>
              <a:rPr lang="en-US" sz="1800" b="1" dirty="0">
                <a:solidFill>
                  <a:schemeClr val="bg1"/>
                </a:solidFill>
              </a:rPr>
              <a:t>400</a:t>
            </a:r>
            <a:r>
              <a:rPr lang="en-US" sz="1800" dirty="0">
                <a:solidFill>
                  <a:schemeClr val="bg1"/>
                </a:solidFill>
              </a:rPr>
              <a:t> systems installed and commissioned in over </a:t>
            </a:r>
            <a:r>
              <a:rPr lang="en-US" sz="1800" b="1" dirty="0">
                <a:solidFill>
                  <a:schemeClr val="bg1"/>
                </a:solidFill>
              </a:rPr>
              <a:t>40</a:t>
            </a:r>
            <a:r>
              <a:rPr lang="en-US" sz="1800" dirty="0">
                <a:solidFill>
                  <a:schemeClr val="bg1"/>
                </a:solidFill>
              </a:rPr>
              <a:t> countries</a:t>
            </a:r>
            <a:endParaRPr lang="en-GB" sz="1400" dirty="0"/>
          </a:p>
        </p:txBody>
      </p:sp>
      <p:sp>
        <p:nvSpPr>
          <p:cNvPr id="2" name="AutoShape 4" descr="http://www.google.co.uk/url?sa=i&amp;source=images&amp;cd=&amp;docid=btyYl-_1p6K_HM&amp;tbnid=cmHgMtszcxs7eM:&amp;ved=0CAUQjBwwAA&amp;url=http%3A%2F%2Fwww.teacherfiles.com%2Fclipart%2Fshapes%2Fclipart_sphere.jpg&amp;ei=5kAyUvm3LY_whQfeuIGQDg&amp;psig=AFQjCNE5tsD1QUE10l0GTUetjMvKAQrdUg&amp;ust=1379111526788758"/>
          <p:cNvSpPr>
            <a:spLocks noChangeAspect="1" noChangeArrowheads="1"/>
          </p:cNvSpPr>
          <p:nvPr/>
        </p:nvSpPr>
        <p:spPr bwMode="auto">
          <a:xfrm>
            <a:off x="571500" y="-113771"/>
            <a:ext cx="3048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6" descr="http://www.google.co.uk/url?sa=i&amp;source=images&amp;cd=&amp;docid=btyYl-_1p6K_HM&amp;tbnid=cmHgMtszcxs7eM:&amp;ved=0CAUQjBwwAA&amp;url=http%3A%2F%2Fwww.teacherfiles.com%2Fclipart%2Fshapes%2Fclipart_sphere.jpg&amp;ei=5kAyUvm3LY_whQfeuIGQDg&amp;psig=AFQjCNE5tsD1QUE10l0GTUetjMvKAQrdUg&amp;ust=1379111526788758"/>
          <p:cNvSpPr>
            <a:spLocks noChangeAspect="1" noChangeArrowheads="1"/>
          </p:cNvSpPr>
          <p:nvPr/>
        </p:nvSpPr>
        <p:spPr bwMode="auto">
          <a:xfrm>
            <a:off x="723900" y="13229"/>
            <a:ext cx="3048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8" descr="http://www.google.co.uk/url?sa=i&amp;source=images&amp;cd=&amp;docid=btyYl-_1p6K_HM&amp;tbnid=cmHgMtszcxs7eM:&amp;ved=0CAUQjBwwAA&amp;url=http%3A%2F%2Fwww.teacherfiles.com%2Fclipart%2Fshapes%2Fclipart_sphere.jpg&amp;ei=5kAyUvm3LY_whQfeuIGQDg&amp;psig=AFQjCNE5tsD1QUE10l0GTUetjMvKAQrdUg&amp;ust=1379111526788758"/>
          <p:cNvSpPr>
            <a:spLocks noChangeAspect="1" noChangeArrowheads="1"/>
          </p:cNvSpPr>
          <p:nvPr/>
        </p:nvSpPr>
        <p:spPr bwMode="auto">
          <a:xfrm>
            <a:off x="876300" y="140229"/>
            <a:ext cx="3048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6" name="Picture 2" descr="http://static.freepik.com/free-photo/globe-world-map-earth-silhouette-geography_121-36479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8152" y="61629"/>
            <a:ext cx="3131840" cy="16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261" y="419361"/>
            <a:ext cx="54864" cy="54864"/>
          </a:xfrm>
          <a:prstGeom prst="rect">
            <a:avLst/>
          </a:prstGeom>
          <a:solidFill>
            <a:srgbClr val="F46D1C"/>
          </a:solidFill>
          <a:ln w="9525">
            <a:solidFill>
              <a:srgbClr val="F4C22C"/>
            </a:solidFill>
            <a:miter lim="800000"/>
            <a:headEnd/>
            <a:tailEnd/>
          </a:ln>
          <a:effectLst/>
          <a:extLst/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6786" y="640366"/>
            <a:ext cx="54864" cy="54864"/>
          </a:xfrm>
          <a:prstGeom prst="rect">
            <a:avLst/>
          </a:prstGeom>
          <a:solidFill>
            <a:srgbClr val="F46D1C"/>
          </a:solidFill>
          <a:ln w="9525">
            <a:solidFill>
              <a:srgbClr val="F4C22C"/>
            </a:solidFill>
            <a:miter lim="800000"/>
            <a:headEnd/>
            <a:tailEnd/>
          </a:ln>
          <a:effectLst/>
          <a:extLst/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0048" y="424707"/>
            <a:ext cx="54864" cy="54864"/>
          </a:xfrm>
          <a:prstGeom prst="rect">
            <a:avLst/>
          </a:prstGeom>
          <a:solidFill>
            <a:srgbClr val="F46D1C"/>
          </a:solidFill>
          <a:ln w="9525">
            <a:solidFill>
              <a:srgbClr val="F4C22C"/>
            </a:solidFill>
            <a:miter lim="800000"/>
            <a:headEnd/>
            <a:tailEnd/>
          </a:ln>
          <a:effectLst/>
          <a:extLst/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5606" y="714036"/>
            <a:ext cx="54864" cy="54864"/>
          </a:xfrm>
          <a:prstGeom prst="rect">
            <a:avLst/>
          </a:prstGeom>
          <a:solidFill>
            <a:srgbClr val="F46D1C"/>
          </a:solidFill>
          <a:ln w="9525">
            <a:solidFill>
              <a:srgbClr val="F4C22C"/>
            </a:solidFill>
            <a:miter lim="800000"/>
            <a:headEnd/>
            <a:tailEnd/>
          </a:ln>
          <a:effectLst/>
          <a:extLst/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4596" y="1429007"/>
            <a:ext cx="54864" cy="54864"/>
          </a:xfrm>
          <a:prstGeom prst="rect">
            <a:avLst/>
          </a:prstGeom>
          <a:solidFill>
            <a:srgbClr val="F46D1C"/>
          </a:solidFill>
          <a:ln w="9525">
            <a:solidFill>
              <a:srgbClr val="F4C22C"/>
            </a:solidFill>
            <a:miter lim="800000"/>
            <a:headEnd/>
            <a:tailEnd/>
          </a:ln>
          <a:effectLst/>
          <a:extLst/>
        </p:spPr>
      </p:pic>
      <p:sp>
        <p:nvSpPr>
          <p:cNvPr id="23" name="Content Placeholder 5"/>
          <p:cNvSpPr txBox="1">
            <a:spLocks/>
          </p:cNvSpPr>
          <p:nvPr/>
        </p:nvSpPr>
        <p:spPr>
          <a:xfrm>
            <a:off x="910208" y="1194152"/>
            <a:ext cx="3017664" cy="947129"/>
          </a:xfrm>
          <a:prstGeom prst="rect">
            <a:avLst/>
          </a:prstGeom>
          <a:solidFill>
            <a:srgbClr val="19345C">
              <a:alpha val="89804"/>
            </a:srgbClr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2800" kern="1200">
                <a:solidFill>
                  <a:srgbClr val="1C174A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Arial" charset="0"/>
              <a:buChar char="–"/>
              <a:defRPr sz="2400" kern="1200">
                <a:solidFill>
                  <a:srgbClr val="1C174A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Arial" charset="0"/>
              <a:buChar char="•"/>
              <a:defRPr sz="2000" kern="1200">
                <a:solidFill>
                  <a:srgbClr val="1C174A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Arial" charset="0"/>
              <a:buChar char="–"/>
              <a:defRPr sz="1600" kern="1200">
                <a:solidFill>
                  <a:srgbClr val="1C174A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Arial" charset="0"/>
              <a:buChar char="»"/>
              <a:defRPr sz="1400" kern="1200">
                <a:solidFill>
                  <a:srgbClr val="1C174A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1800" dirty="0">
                <a:solidFill>
                  <a:schemeClr val="bg1"/>
                </a:solidFill>
              </a:rPr>
              <a:t>Part of the </a:t>
            </a:r>
            <a:r>
              <a:rPr lang="en-GB" sz="1800" b="1" dirty="0">
                <a:solidFill>
                  <a:schemeClr val="bg1"/>
                </a:solidFill>
              </a:rPr>
              <a:t>QinetiQ Group</a:t>
            </a:r>
            <a:r>
              <a:rPr lang="en-GB" sz="1800" dirty="0">
                <a:solidFill>
                  <a:schemeClr val="bg1"/>
                </a:solidFill>
              </a:rPr>
              <a:t>, a UK based multinational R&amp;D organization</a:t>
            </a:r>
            <a:endParaRPr lang="en-GB" sz="1400" dirty="0"/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648" y="577107"/>
            <a:ext cx="54864" cy="54864"/>
          </a:xfrm>
          <a:prstGeom prst="rect">
            <a:avLst/>
          </a:prstGeom>
          <a:solidFill>
            <a:srgbClr val="F46D1C"/>
          </a:solidFill>
          <a:ln w="9525">
            <a:solidFill>
              <a:srgbClr val="F4C22C"/>
            </a:solidFill>
            <a:miter lim="800000"/>
            <a:headEnd/>
            <a:tailEnd/>
          </a:ln>
          <a:effectLst/>
          <a:extLst/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443" y="660592"/>
            <a:ext cx="54864" cy="54864"/>
          </a:xfrm>
          <a:prstGeom prst="rect">
            <a:avLst/>
          </a:prstGeom>
          <a:solidFill>
            <a:srgbClr val="F46D1C"/>
          </a:solidFill>
          <a:ln w="9525">
            <a:solidFill>
              <a:srgbClr val="F4C22C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0608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228600"/>
            <a:ext cx="8509000" cy="427038"/>
          </a:xfrm>
        </p:spPr>
        <p:txBody>
          <a:bodyPr>
            <a:noAutofit/>
          </a:bodyPr>
          <a:lstStyle/>
          <a:p>
            <a:pPr algn="l"/>
            <a:r>
              <a:rPr lang="en-GB" sz="2400" b="1" dirty="0"/>
              <a:t>A Vertically Integrated Solutions Provider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1143000" y="759053"/>
            <a:ext cx="8509000" cy="306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From Laser Manufacturing to Data Interpretation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6493" y="3173188"/>
            <a:ext cx="1865808" cy="965790"/>
          </a:xfrm>
          <a:prstGeom prst="roundRect">
            <a:avLst/>
          </a:prstGeom>
          <a:solidFill>
            <a:srgbClr val="18335E"/>
          </a:solidFill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Distributed Fibre-Optic Sensing (DFOS) Acquisition Services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6493" y="4212783"/>
            <a:ext cx="1865808" cy="965791"/>
          </a:xfrm>
          <a:prstGeom prst="roundRect">
            <a:avLst/>
          </a:prstGeom>
          <a:solidFill>
            <a:srgbClr val="18335E"/>
          </a:solidFill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Processing, Interpretation and Analysis Services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6493" y="1110349"/>
            <a:ext cx="1865808" cy="965790"/>
          </a:xfrm>
          <a:prstGeom prst="roundRect">
            <a:avLst/>
          </a:prstGeom>
          <a:solidFill>
            <a:srgbClr val="18335E"/>
          </a:solidFill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Develop, Design and Manufacture High Performance Lasers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36493" y="2141781"/>
            <a:ext cx="1865808" cy="965789"/>
          </a:xfrm>
          <a:prstGeom prst="roundRect">
            <a:avLst/>
          </a:prstGeom>
          <a:solidFill>
            <a:srgbClr val="18335E"/>
          </a:solidFill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Distributed Acoustic Sensing (DAS) System Development and Design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2780" y="2118633"/>
            <a:ext cx="1637111" cy="98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097" y="1110350"/>
            <a:ext cx="1606462" cy="96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Screen Shot 2012-10-14 at 10.39.2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971" y="3173199"/>
            <a:ext cx="1712714" cy="939309"/>
          </a:xfrm>
          <a:prstGeom prst="rect">
            <a:avLst/>
          </a:prstGeom>
        </p:spPr>
      </p:pic>
      <p:pic>
        <p:nvPicPr>
          <p:cNvPr id="23" name="Content Placeholder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639" y="4212783"/>
            <a:ext cx="1521393" cy="9657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583555" y="3173189"/>
            <a:ext cx="4763667" cy="965790"/>
          </a:xfrm>
          <a:prstGeom prst="roundRect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19345C"/>
                </a:solidFill>
              </a:rPr>
              <a:t>Our experienced field crews provide high quality acquisition of DFOS data, on land and offshore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83555" y="4212783"/>
            <a:ext cx="4763667" cy="965791"/>
          </a:xfrm>
          <a:prstGeom prst="roundRect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19345C"/>
                </a:solidFill>
              </a:rPr>
              <a:t>OptaSense, have developed the software tools and techniques to provide industry leading processing, analysis and interpretation of DFOS data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583555" y="1110350"/>
            <a:ext cx="4763667" cy="965790"/>
          </a:xfrm>
          <a:prstGeom prst="roundRect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19345C"/>
                </a:solidFill>
              </a:rPr>
              <a:t>OptaSense develops, designs and manufactures highly coherent semi-conductor lasers used in a variety sensing applications including DAS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83555" y="2141782"/>
            <a:ext cx="4763667" cy="965789"/>
          </a:xfrm>
          <a:prstGeom prst="roundRect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19345C"/>
                </a:solidFill>
              </a:rPr>
              <a:t>Development and design of the industry leading product range of DAS Interrogator Units and ancillary equipment, including hardware, signal processing and software</a:t>
            </a:r>
          </a:p>
        </p:txBody>
      </p:sp>
    </p:spTree>
    <p:extLst>
      <p:ext uri="{BB962C8B-B14F-4D97-AF65-F5344CB8AC3E}">
        <p14:creationId xmlns:p14="http://schemas.microsoft.com/office/powerpoint/2010/main" val="298892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626_1320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870980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ODH3 Set-Up at NASA Goldstone</a:t>
            </a:r>
          </a:p>
        </p:txBody>
      </p:sp>
    </p:spTree>
    <p:extLst>
      <p:ext uri="{BB962C8B-B14F-4D97-AF65-F5344CB8AC3E}">
        <p14:creationId xmlns:p14="http://schemas.microsoft.com/office/powerpoint/2010/main" val="125129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626_132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835540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ODH3 Set-Up at NASA Goldstone</a:t>
            </a:r>
          </a:p>
        </p:txBody>
      </p:sp>
    </p:spTree>
    <p:extLst>
      <p:ext uri="{BB962C8B-B14F-4D97-AF65-F5344CB8AC3E}">
        <p14:creationId xmlns:p14="http://schemas.microsoft.com/office/powerpoint/2010/main" val="13632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OptaSense’s</a:t>
            </a:r>
            <a:r>
              <a:rPr lang="en-US" dirty="0"/>
              <a:t> System Approach to Distributed Sensing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888" y="750384"/>
            <a:ext cx="9553859" cy="306917"/>
          </a:xfrm>
        </p:spPr>
        <p:txBody>
          <a:bodyPr/>
          <a:lstStyle/>
          <a:p>
            <a:r>
              <a:rPr lang="en-US" dirty="0"/>
              <a:t>Mix and Match Interrogators and Fiber Cables for Specific Application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6889" y="1143000"/>
            <a:ext cx="4793120" cy="399475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Family of Interrogators:</a:t>
            </a:r>
          </a:p>
          <a:p>
            <a:r>
              <a:rPr lang="en-US" sz="1600" b="1" dirty="0"/>
              <a:t>OLA2.1</a:t>
            </a:r>
            <a:r>
              <a:rPr lang="en-US" sz="1600" dirty="0"/>
              <a:t>: infrastructure, pipeline, telecom, perimeter applications; intensity only, range 50km, networked to 1000’s of km, 20 kHz ping rate</a:t>
            </a:r>
          </a:p>
          <a:p>
            <a:r>
              <a:rPr lang="en-US" sz="1600" b="1" dirty="0"/>
              <a:t>ODH4</a:t>
            </a:r>
            <a:r>
              <a:rPr lang="en-US" sz="1600" dirty="0"/>
              <a:t>: seismic, </a:t>
            </a:r>
            <a:r>
              <a:rPr lang="en-US" sz="1600" dirty="0" err="1"/>
              <a:t>microseismic</a:t>
            </a:r>
            <a:r>
              <a:rPr lang="en-US" sz="1600" dirty="0"/>
              <a:t>, </a:t>
            </a:r>
            <a:r>
              <a:rPr lang="en-US" sz="1600" dirty="0" err="1"/>
              <a:t>injectivity</a:t>
            </a:r>
            <a:r>
              <a:rPr lang="en-US" sz="1600" dirty="0"/>
              <a:t> applications; high sensitivity, phase consistent, range 10km, 200 kHz ping rate.</a:t>
            </a:r>
          </a:p>
          <a:p>
            <a:r>
              <a:rPr lang="en-US" sz="1600" b="1" dirty="0"/>
              <a:t>ODH-F</a:t>
            </a:r>
            <a:r>
              <a:rPr lang="en-US" sz="1600" dirty="0"/>
              <a:t>: flow applications, high sensitivity, phase consistent, 50kHz ping rate, limited range </a:t>
            </a:r>
          </a:p>
          <a:p>
            <a:r>
              <a:rPr lang="en-US" sz="1600" b="1" dirty="0"/>
              <a:t>ODH-M</a:t>
            </a:r>
            <a:r>
              <a:rPr lang="en-US" sz="1600" dirty="0"/>
              <a:t>: </a:t>
            </a:r>
            <a:r>
              <a:rPr lang="en-US" sz="1600" dirty="0" err="1"/>
              <a:t>marinised</a:t>
            </a:r>
            <a:r>
              <a:rPr lang="en-US" sz="1600" dirty="0"/>
              <a:t> system for sea floor deployment; high sensitivity. phase consistent, range 10km, 100kHz ping rate.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>
          <a:xfrm>
            <a:off x="5160008" y="1143000"/>
            <a:ext cx="4999991" cy="399475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Proteus</a:t>
            </a:r>
            <a:r>
              <a:rPr lang="en-US" sz="1800" dirty="0"/>
              <a:t>™</a:t>
            </a:r>
            <a:r>
              <a:rPr lang="en-US" sz="1800" b="1" dirty="0"/>
              <a:t> Family of High-performance Fiber Cables </a:t>
            </a:r>
          </a:p>
          <a:p>
            <a:r>
              <a:rPr lang="en-US" sz="1600" dirty="0"/>
              <a:t>beyond standard fiber cables </a:t>
            </a:r>
          </a:p>
          <a:p>
            <a:r>
              <a:rPr lang="en-US" sz="1600" dirty="0"/>
              <a:t>currently 9 type-specific variations</a:t>
            </a:r>
          </a:p>
          <a:p>
            <a:r>
              <a:rPr lang="en-US" sz="1600" dirty="0"/>
              <a:t>combinations of specialty fiber and specialty cables</a:t>
            </a:r>
          </a:p>
          <a:p>
            <a:r>
              <a:rPr lang="en-US" sz="1600" b="1" dirty="0"/>
              <a:t>Increased acoustic sensitivity</a:t>
            </a:r>
          </a:p>
          <a:p>
            <a:r>
              <a:rPr lang="en-US" sz="1600" dirty="0"/>
              <a:t>Acoustic + magnetic sensing</a:t>
            </a:r>
          </a:p>
          <a:p>
            <a:r>
              <a:rPr lang="en-US" sz="1600" dirty="0"/>
              <a:t>Measurement specific cables</a:t>
            </a:r>
          </a:p>
          <a:p>
            <a:r>
              <a:rPr lang="en-US" sz="1600" dirty="0"/>
              <a:t>Multi-component sensing</a:t>
            </a:r>
          </a:p>
          <a:p>
            <a:r>
              <a:rPr lang="en-US" sz="1600" dirty="0"/>
              <a:t>Various stages of commercial integration</a:t>
            </a:r>
          </a:p>
          <a:p>
            <a:r>
              <a:rPr lang="en-US" sz="1600" b="1" dirty="0"/>
              <a:t>Looking for validation opportunities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515" t="7057" r="3687" b="11788"/>
          <a:stretch/>
        </p:blipFill>
        <p:spPr>
          <a:xfrm>
            <a:off x="43956" y="4680155"/>
            <a:ext cx="1415845" cy="717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589" t="7210" r="5248" b="6446"/>
          <a:stretch/>
        </p:blipFill>
        <p:spPr>
          <a:xfrm>
            <a:off x="1619819" y="4606679"/>
            <a:ext cx="1602659" cy="1022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7665" t="-1080" r="4306" b="4931"/>
          <a:stretch/>
        </p:blipFill>
        <p:spPr>
          <a:xfrm>
            <a:off x="3278094" y="4680155"/>
            <a:ext cx="1700981" cy="875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8844" r="4446"/>
          <a:stretch/>
        </p:blipFill>
        <p:spPr>
          <a:xfrm>
            <a:off x="4942924" y="4670214"/>
            <a:ext cx="1309997" cy="895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2ACD45-EA26-48F4-91C0-E5DD279BD3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80" y="4661155"/>
            <a:ext cx="1567152" cy="71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OptaSense’s</a:t>
            </a:r>
            <a:r>
              <a:rPr lang="en-US" dirty="0"/>
              <a:t> System Approach to Distributed Sensing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Combine interrogator and fiber cable type to achieve required performance.</a:t>
            </a:r>
          </a:p>
          <a:p>
            <a:endParaRPr lang="en-US" dirty="0"/>
          </a:p>
          <a:p>
            <a:r>
              <a:rPr lang="en-US" sz="2000" dirty="0"/>
              <a:t>ODH4: current commercial DAS system for all seismic, </a:t>
            </a:r>
            <a:r>
              <a:rPr lang="en-US" sz="2000" dirty="0" err="1"/>
              <a:t>microseismic</a:t>
            </a:r>
            <a:r>
              <a:rPr lang="en-US" sz="2000" dirty="0"/>
              <a:t> and flow measurements requiring high sensitivity up to 10 km.</a:t>
            </a:r>
          </a:p>
          <a:p>
            <a:endParaRPr lang="en-US" sz="2000" dirty="0"/>
          </a:p>
          <a:p>
            <a:r>
              <a:rPr lang="en-US" sz="2000" dirty="0"/>
              <a:t>LRQDAS: in development, higher sensitivity, long range (50km) phase consistent, full wave form strain data, dense sensor spacing.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62900" y="1255024"/>
            <a:ext cx="5267801" cy="4035777"/>
            <a:chOff x="419454" y="913239"/>
            <a:chExt cx="4741021" cy="3632200"/>
          </a:xfrm>
        </p:grpSpPr>
        <p:grpSp>
          <p:nvGrpSpPr>
            <p:cNvPr id="7" name="Group 6"/>
            <p:cNvGrpSpPr/>
            <p:nvPr/>
          </p:nvGrpSpPr>
          <p:grpSpPr>
            <a:xfrm>
              <a:off x="419454" y="913239"/>
              <a:ext cx="4695786" cy="3632200"/>
              <a:chOff x="104894" y="1622364"/>
              <a:chExt cx="4695786" cy="363220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A1BC58F-159A-4867-8647-C6DA26CA1F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8198" y="1946944"/>
                <a:ext cx="2742" cy="2863401"/>
              </a:xfrm>
              <a:prstGeom prst="line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DCC37-B6FB-45FA-80A9-37344588CB31}"/>
                  </a:ext>
                </a:extLst>
              </p:cNvPr>
              <p:cNvSpPr txBox="1"/>
              <p:nvPr/>
            </p:nvSpPr>
            <p:spPr>
              <a:xfrm>
                <a:off x="1753213" y="2189197"/>
                <a:ext cx="10680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LRQDAS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09E7452-8318-4947-B883-20D8FF430AD4}"/>
                  </a:ext>
                </a:extLst>
              </p:cNvPr>
              <p:cNvCxnSpPr/>
              <p:nvPr/>
            </p:nvCxnSpPr>
            <p:spPr>
              <a:xfrm>
                <a:off x="1474892" y="2181864"/>
                <a:ext cx="3048974" cy="0"/>
              </a:xfrm>
              <a:prstGeom prst="line">
                <a:avLst/>
              </a:prstGeom>
              <a:ln w="12700">
                <a:prstDash val="sysDot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47F13A5-F13D-41CB-B4E2-2E4837730449}"/>
                  </a:ext>
                </a:extLst>
              </p:cNvPr>
              <p:cNvSpPr/>
              <p:nvPr/>
            </p:nvSpPr>
            <p:spPr>
              <a:xfrm>
                <a:off x="1508052" y="1849907"/>
                <a:ext cx="329262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333" i="1" dirty="0">
                    <a:solidFill>
                      <a:srgbClr val="FF0000"/>
                    </a:solidFill>
                  </a:rPr>
                  <a:t>Current Noise floor: </a:t>
                </a:r>
                <a:r>
                  <a:rPr lang="en-GB" sz="1400" i="1" dirty="0">
                    <a:solidFill>
                      <a:srgbClr val="FF0000"/>
                    </a:solidFill>
                  </a:rPr>
                  <a:t>ODH3</a:t>
                </a:r>
                <a:r>
                  <a:rPr lang="en-GB" sz="1333" i="1" dirty="0">
                    <a:solidFill>
                      <a:srgbClr val="FF0000"/>
                    </a:solidFill>
                  </a:rPr>
                  <a:t> &amp; Standard Cable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F422E4-8014-470E-B8D2-068710B65FE1}"/>
                  </a:ext>
                </a:extLst>
              </p:cNvPr>
              <p:cNvSpPr/>
              <p:nvPr/>
            </p:nvSpPr>
            <p:spPr>
              <a:xfrm>
                <a:off x="2864962" y="4327190"/>
                <a:ext cx="1898971" cy="36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000" i="1" dirty="0"/>
                  <a:t>Indicative performance only,</a:t>
                </a:r>
              </a:p>
              <a:p>
                <a:r>
                  <a:rPr lang="en-GB" sz="1000" i="1" dirty="0"/>
                  <a:t>some for specialty applications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595637D-0BF1-43B3-9881-695490244B92}"/>
                  </a:ext>
                </a:extLst>
              </p:cNvPr>
              <p:cNvCxnSpPr/>
              <p:nvPr/>
            </p:nvCxnSpPr>
            <p:spPr>
              <a:xfrm>
                <a:off x="1474295" y="4330132"/>
                <a:ext cx="3048974" cy="0"/>
              </a:xfrm>
              <a:prstGeom prst="line">
                <a:avLst/>
              </a:prstGeom>
              <a:ln w="12700">
                <a:prstDash val="sysDot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5" name="Rectangle: Rounded Corners 10">
                <a:extLst>
                  <a:ext uri="{FF2B5EF4-FFF2-40B4-BE49-F238E27FC236}">
                    <a16:creationId xmlns:a16="http://schemas.microsoft.com/office/drawing/2014/main" id="{9497DD90-E59C-4030-9D3B-7274BCD315BC}"/>
                  </a:ext>
                </a:extLst>
              </p:cNvPr>
              <p:cNvSpPr/>
              <p:nvPr/>
            </p:nvSpPr>
            <p:spPr>
              <a:xfrm>
                <a:off x="1538505" y="2184169"/>
                <a:ext cx="236546" cy="579324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C5A526-08AC-401A-A4C0-E619863DBF56}"/>
                  </a:ext>
                </a:extLst>
              </p:cNvPr>
              <p:cNvSpPr/>
              <p:nvPr/>
            </p:nvSpPr>
            <p:spPr>
              <a:xfrm>
                <a:off x="887098" y="2077094"/>
                <a:ext cx="534089" cy="23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111" i="1" dirty="0"/>
                  <a:t>110dB</a:t>
                </a:r>
                <a:endParaRPr lang="en-GB" sz="1111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FECC3D6-7D47-40A7-9862-CE1B90CD1CF6}"/>
                  </a:ext>
                </a:extLst>
              </p:cNvPr>
              <p:cNvSpPr/>
              <p:nvPr/>
            </p:nvSpPr>
            <p:spPr>
              <a:xfrm>
                <a:off x="838021" y="2432268"/>
                <a:ext cx="609109" cy="23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111" i="1" dirty="0"/>
                  <a:t>+100dB</a:t>
                </a:r>
                <a:endParaRPr lang="en-GB" sz="1111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947C4CD-5567-4ECA-9715-BF83EA217592}"/>
                  </a:ext>
                </a:extLst>
              </p:cNvPr>
              <p:cNvSpPr/>
              <p:nvPr/>
            </p:nvSpPr>
            <p:spPr>
              <a:xfrm>
                <a:off x="894452" y="2787442"/>
                <a:ext cx="538417" cy="23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111" i="1" dirty="0"/>
                  <a:t>+90dB</a:t>
                </a:r>
                <a:endParaRPr lang="en-GB" sz="1111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7DD31B7-A4FE-4C67-94BC-407899E537E7}"/>
                  </a:ext>
                </a:extLst>
              </p:cNvPr>
              <p:cNvSpPr/>
              <p:nvPr/>
            </p:nvSpPr>
            <p:spPr>
              <a:xfrm>
                <a:off x="903744" y="3103202"/>
                <a:ext cx="538417" cy="23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111" i="1" dirty="0"/>
                  <a:t>+80dB</a:t>
                </a:r>
                <a:endParaRPr lang="en-GB" sz="1111" dirty="0"/>
              </a:p>
            </p:txBody>
          </p:sp>
          <p:sp>
            <p:nvSpPr>
              <p:cNvPr id="20" name="Rectangle: Rounded Corners 15">
                <a:extLst>
                  <a:ext uri="{FF2B5EF4-FFF2-40B4-BE49-F238E27FC236}">
                    <a16:creationId xmlns:a16="http://schemas.microsoft.com/office/drawing/2014/main" id="{A20755D4-9D0F-4D7E-BE50-C12B89459ABA}"/>
                  </a:ext>
                </a:extLst>
              </p:cNvPr>
              <p:cNvSpPr/>
              <p:nvPr/>
            </p:nvSpPr>
            <p:spPr>
              <a:xfrm>
                <a:off x="1793794" y="2750706"/>
                <a:ext cx="236546" cy="632454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2C137A-1E1A-4D35-912B-53D3BE8DF3E3}"/>
                  </a:ext>
                </a:extLst>
              </p:cNvPr>
              <p:cNvSpPr txBox="1"/>
              <p:nvPr/>
            </p:nvSpPr>
            <p:spPr>
              <a:xfrm rot="16200000">
                <a:off x="1193505" y="2626476"/>
                <a:ext cx="1432277" cy="24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67" dirty="0"/>
                  <a:t>Proteus-1</a:t>
                </a:r>
              </a:p>
            </p:txBody>
          </p:sp>
          <p:sp>
            <p:nvSpPr>
              <p:cNvPr id="22" name="Rectangle: Rounded Corners 17">
                <a:extLst>
                  <a:ext uri="{FF2B5EF4-FFF2-40B4-BE49-F238E27FC236}">
                    <a16:creationId xmlns:a16="http://schemas.microsoft.com/office/drawing/2014/main" id="{9BB11633-5F5A-4323-902A-FA448C02F029}"/>
                  </a:ext>
                </a:extLst>
              </p:cNvPr>
              <p:cNvSpPr/>
              <p:nvPr/>
            </p:nvSpPr>
            <p:spPr>
              <a:xfrm>
                <a:off x="2628416" y="2181712"/>
                <a:ext cx="236546" cy="40713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C031FF-7220-47B3-B2E6-8E53E30FF4EB}"/>
                  </a:ext>
                </a:extLst>
              </p:cNvPr>
              <p:cNvSpPr txBox="1"/>
              <p:nvPr/>
            </p:nvSpPr>
            <p:spPr>
              <a:xfrm>
                <a:off x="2864962" y="2197072"/>
                <a:ext cx="1068031" cy="492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ODH4 *</a:t>
                </a:r>
              </a:p>
              <a:p>
                <a:endParaRPr lang="en-GB" sz="1556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B1353E-C249-4116-83BC-66A3FFEF9004}"/>
                  </a:ext>
                </a:extLst>
              </p:cNvPr>
              <p:cNvSpPr/>
              <p:nvPr/>
            </p:nvSpPr>
            <p:spPr>
              <a:xfrm>
                <a:off x="913000" y="3377261"/>
                <a:ext cx="538417" cy="23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111" i="1" dirty="0"/>
                  <a:t>+70dB</a:t>
                </a:r>
                <a:endParaRPr lang="en-GB" sz="1111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2EA5E62-75BE-456F-8724-176CB4548E22}"/>
                  </a:ext>
                </a:extLst>
              </p:cNvPr>
              <p:cNvSpPr/>
              <p:nvPr/>
            </p:nvSpPr>
            <p:spPr>
              <a:xfrm>
                <a:off x="913000" y="3690884"/>
                <a:ext cx="538417" cy="23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111" i="1" dirty="0"/>
                  <a:t>+60dB</a:t>
                </a:r>
                <a:endParaRPr lang="en-GB" sz="1111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B70D926-55C7-4ED0-9255-2FE6529359EE}"/>
                  </a:ext>
                </a:extLst>
              </p:cNvPr>
              <p:cNvSpPr/>
              <p:nvPr/>
            </p:nvSpPr>
            <p:spPr>
              <a:xfrm>
                <a:off x="913000" y="4012376"/>
                <a:ext cx="538417" cy="23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111" i="1" dirty="0"/>
                  <a:t>+50dB</a:t>
                </a:r>
                <a:endParaRPr lang="en-GB" sz="1111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656D940-9580-45CE-A85E-BA8B74ADB50D}"/>
                  </a:ext>
                </a:extLst>
              </p:cNvPr>
              <p:cNvSpPr/>
              <p:nvPr/>
            </p:nvSpPr>
            <p:spPr>
              <a:xfrm>
                <a:off x="913000" y="4333868"/>
                <a:ext cx="538417" cy="23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111" i="1" dirty="0"/>
                  <a:t>+40dB</a:t>
                </a:r>
                <a:endParaRPr lang="en-GB" sz="1111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F0F33F-743E-41B1-9520-68BEF1354D40}"/>
                  </a:ext>
                </a:extLst>
              </p:cNvPr>
              <p:cNvSpPr txBox="1"/>
              <p:nvPr/>
            </p:nvSpPr>
            <p:spPr>
              <a:xfrm rot="16200000">
                <a:off x="-966659" y="3103942"/>
                <a:ext cx="3207898" cy="24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67" dirty="0"/>
                  <a:t>Spectral Noise Floor Performance (dB</a:t>
                </a:r>
                <a:r>
                  <a:rPr lang="en-GB" sz="1111" dirty="0"/>
                  <a:t> </a:t>
                </a:r>
                <a:r>
                  <a:rPr lang="en-GB" sz="1111" dirty="0" err="1">
                    <a:latin typeface="Symbol" panose="05050102010706020507" pitchFamily="18" charset="2"/>
                  </a:rPr>
                  <a:t>Ö</a:t>
                </a:r>
                <a:r>
                  <a:rPr lang="en-GB" sz="1111" dirty="0" err="1"/>
                  <a:t>Hz</a:t>
                </a:r>
                <a:r>
                  <a:rPr lang="en-GB" sz="1167" dirty="0"/>
                  <a:t>)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E8E0A1F-7F06-4495-95DA-A3D60F783F27}"/>
                  </a:ext>
                </a:extLst>
              </p:cNvPr>
              <p:cNvCxnSpPr/>
              <p:nvPr/>
            </p:nvCxnSpPr>
            <p:spPr>
              <a:xfrm>
                <a:off x="1474426" y="3546812"/>
                <a:ext cx="3048974" cy="0"/>
              </a:xfrm>
              <a:prstGeom prst="line">
                <a:avLst/>
              </a:prstGeom>
              <a:ln w="12700">
                <a:prstDash val="sysDot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18D244F-9286-44FE-9D85-42383D30A977}"/>
                  </a:ext>
                </a:extLst>
              </p:cNvPr>
              <p:cNvSpPr/>
              <p:nvPr/>
            </p:nvSpPr>
            <p:spPr>
              <a:xfrm>
                <a:off x="3610886" y="3529241"/>
                <a:ext cx="1114646" cy="267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GB" sz="1333" i="1" dirty="0"/>
              </a:p>
            </p:txBody>
          </p:sp>
          <p:sp>
            <p:nvSpPr>
              <p:cNvPr id="31" name="Rectangle: Rounded Corners 26">
                <a:extLst>
                  <a:ext uri="{FF2B5EF4-FFF2-40B4-BE49-F238E27FC236}">
                    <a16:creationId xmlns:a16="http://schemas.microsoft.com/office/drawing/2014/main" id="{DB2BA41E-2C8C-41E5-A4A3-B9BD496E78EE}"/>
                  </a:ext>
                </a:extLst>
              </p:cNvPr>
              <p:cNvSpPr/>
              <p:nvPr/>
            </p:nvSpPr>
            <p:spPr>
              <a:xfrm>
                <a:off x="2312862" y="2760572"/>
                <a:ext cx="236546" cy="1229604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C10915-063D-425C-9505-1D5C3AE7610E}"/>
                  </a:ext>
                </a:extLst>
              </p:cNvPr>
              <p:cNvSpPr txBox="1"/>
              <p:nvPr/>
            </p:nvSpPr>
            <p:spPr>
              <a:xfrm rot="16200000">
                <a:off x="1700513" y="3163703"/>
                <a:ext cx="1432277" cy="24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67" dirty="0"/>
                  <a:t>Proteus-3</a:t>
                </a:r>
              </a:p>
            </p:txBody>
          </p:sp>
          <p:sp>
            <p:nvSpPr>
              <p:cNvPr id="33" name="Rectangle: Rounded Corners 28">
                <a:extLst>
                  <a:ext uri="{FF2B5EF4-FFF2-40B4-BE49-F238E27FC236}">
                    <a16:creationId xmlns:a16="http://schemas.microsoft.com/office/drawing/2014/main" id="{8105AC67-665A-433F-8E1C-C225E15E2CC6}"/>
                  </a:ext>
                </a:extLst>
              </p:cNvPr>
              <p:cNvSpPr/>
              <p:nvPr/>
            </p:nvSpPr>
            <p:spPr>
              <a:xfrm>
                <a:off x="1791940" y="3316889"/>
                <a:ext cx="238399" cy="330898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: Rounded Corners 29">
                <a:extLst>
                  <a:ext uri="{FF2B5EF4-FFF2-40B4-BE49-F238E27FC236}">
                    <a16:creationId xmlns:a16="http://schemas.microsoft.com/office/drawing/2014/main" id="{E4B2B84A-D388-41FA-8CEA-3D8C56BC87CB}"/>
                  </a:ext>
                </a:extLst>
              </p:cNvPr>
              <p:cNvSpPr/>
              <p:nvPr/>
            </p:nvSpPr>
            <p:spPr>
              <a:xfrm>
                <a:off x="2309058" y="3913050"/>
                <a:ext cx="238399" cy="330898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D28845A-C83E-422B-8906-6E38B7926DBE}"/>
                  </a:ext>
                </a:extLst>
              </p:cNvPr>
              <p:cNvSpPr/>
              <p:nvPr/>
            </p:nvSpPr>
            <p:spPr>
              <a:xfrm>
                <a:off x="104894" y="4922165"/>
                <a:ext cx="166258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34014" y="1063229"/>
              <a:ext cx="4426461" cy="315083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3A14C86-DC7A-4C8A-BC47-531BAAC1CD3F}"/>
              </a:ext>
            </a:extLst>
          </p:cNvPr>
          <p:cNvCxnSpPr/>
          <p:nvPr/>
        </p:nvCxnSpPr>
        <p:spPr>
          <a:xfrm flipH="1">
            <a:off x="9540949" y="1876522"/>
            <a:ext cx="1986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5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228600"/>
            <a:ext cx="8509000" cy="427038"/>
          </a:xfrm>
        </p:spPr>
        <p:txBody>
          <a:bodyPr>
            <a:noAutofit/>
          </a:bodyPr>
          <a:lstStyle/>
          <a:p>
            <a:pPr algn="l"/>
            <a:r>
              <a:rPr lang="en-GB" sz="2800" b="1" dirty="0"/>
              <a:t>Ongoing Interrogator Development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143000" y="775381"/>
            <a:ext cx="8509000" cy="306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Building The Next Generation Of DAS Interrogator Units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48791" y="3017480"/>
            <a:ext cx="1582863" cy="1975283"/>
            <a:chOff x="240781" y="3017476"/>
            <a:chExt cx="1582863" cy="197528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0781" y="3257138"/>
              <a:ext cx="1582863" cy="1735621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40781" y="3017476"/>
              <a:ext cx="1582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2009</a:t>
              </a:r>
              <a:r>
                <a:rPr lang="en-US" sz="1400" b="1" dirty="0">
                  <a:sym typeface="Wingdings" pitchFamily="2" charset="2"/>
                </a:rPr>
                <a:t></a:t>
              </a:r>
              <a:r>
                <a:rPr lang="en-US" sz="1400" b="1" dirty="0"/>
                <a:t>Version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02681" y="3017480"/>
            <a:ext cx="1582863" cy="1975283"/>
            <a:chOff x="1994670" y="3017476"/>
            <a:chExt cx="1582863" cy="197528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670" y="3271645"/>
              <a:ext cx="1582863" cy="172111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994671" y="3017476"/>
              <a:ext cx="1582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2010</a:t>
              </a:r>
              <a:r>
                <a:rPr lang="en-US" sz="1400" b="1" dirty="0">
                  <a:sym typeface="Wingdings" pitchFamily="2" charset="2"/>
                </a:rPr>
                <a:t></a:t>
              </a:r>
              <a:r>
                <a:rPr lang="en-US" sz="1400" b="1" dirty="0"/>
                <a:t>Version 2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56570" y="3017477"/>
            <a:ext cx="1582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2011</a:t>
            </a:r>
            <a:r>
              <a:rPr lang="en-US" sz="1400" b="1" dirty="0">
                <a:sym typeface="Wingdings" pitchFamily="2" charset="2"/>
              </a:rPr>
              <a:t></a:t>
            </a:r>
            <a:r>
              <a:rPr lang="en-US" sz="1400" b="1" dirty="0"/>
              <a:t>Version 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5845" y="1113172"/>
            <a:ext cx="3096113" cy="18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90346" y="3017477"/>
            <a:ext cx="1582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2017</a:t>
            </a:r>
            <a:r>
              <a:rPr lang="en-US" sz="1400" b="1" dirty="0">
                <a:sym typeface="Wingdings" pitchFamily="2" charset="2"/>
              </a:rPr>
              <a:t></a:t>
            </a:r>
            <a:r>
              <a:rPr lang="en-US" sz="1400" b="1" dirty="0"/>
              <a:t>Version 4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764348" y="3017476"/>
            <a:ext cx="1582863" cy="1960776"/>
            <a:chOff x="7256337" y="3017476"/>
            <a:chExt cx="1582863" cy="1960776"/>
          </a:xfrm>
        </p:grpSpPr>
        <p:sp>
          <p:nvSpPr>
            <p:cNvPr id="14" name="Rectangle 13"/>
            <p:cNvSpPr/>
            <p:nvPr/>
          </p:nvSpPr>
          <p:spPr>
            <a:xfrm>
              <a:off x="7256337" y="3271645"/>
              <a:ext cx="1582863" cy="17066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84150" indent="-184150">
                <a:buFont typeface="Arial"/>
                <a:buChar char="•"/>
              </a:pPr>
              <a:r>
                <a:rPr lang="en-GB" sz="1400" dirty="0"/>
                <a:t>SNR equivalent to conventional geophones</a:t>
              </a:r>
            </a:p>
            <a:p>
              <a:pPr marL="184150" indent="-184150">
                <a:buFont typeface="Arial"/>
                <a:buChar char="•"/>
              </a:pPr>
              <a:r>
                <a:rPr lang="en-GB" sz="1400" dirty="0"/>
                <a:t>Finer spatial resolution</a:t>
              </a:r>
            </a:p>
            <a:p>
              <a:pPr marL="184150" indent="-184150">
                <a:buFont typeface="Arial"/>
                <a:buChar char="•"/>
              </a:pPr>
              <a:r>
                <a:rPr lang="en-GB" sz="1400" dirty="0"/>
                <a:t>More output channels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56337" y="3017476"/>
              <a:ext cx="1582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2019</a:t>
              </a:r>
              <a:r>
                <a:rPr lang="en-US" sz="1400" b="1" dirty="0">
                  <a:sym typeface="Wingdings" pitchFamily="2" charset="2"/>
                </a:rPr>
                <a:t></a:t>
              </a:r>
              <a:r>
                <a:rPr lang="en-US" sz="1400" b="1" dirty="0"/>
                <a:t>Version 5</a:t>
              </a:r>
            </a:p>
          </p:txBody>
        </p:sp>
      </p:grpSp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0347" y="3257142"/>
            <a:ext cx="1582861" cy="173562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56570" y="3271648"/>
            <a:ext cx="1582862" cy="172111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7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2251" y="2227794"/>
            <a:ext cx="6791775" cy="560917"/>
          </a:xfrm>
        </p:spPr>
        <p:txBody>
          <a:bodyPr/>
          <a:lstStyle/>
          <a:p>
            <a:r>
              <a:rPr lang="en-US" dirty="0"/>
              <a:t>Thank you !</a:t>
            </a:r>
          </a:p>
          <a:p>
            <a:endParaRPr lang="en-US" dirty="0"/>
          </a:p>
          <a:p>
            <a:r>
              <a:rPr lang="en-US" dirty="0"/>
              <a:t>Visit us at:     www.optasense.com</a:t>
            </a:r>
          </a:p>
        </p:txBody>
      </p:sp>
    </p:spTree>
    <p:extLst>
      <p:ext uri="{BB962C8B-B14F-4D97-AF65-F5344CB8AC3E}">
        <p14:creationId xmlns:p14="http://schemas.microsoft.com/office/powerpoint/2010/main" val="10017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PPT Template">
  <a:themeElements>
    <a:clrScheme name="Signof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gnof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ignof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nof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nof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nof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nof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nof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nof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nof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nof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nof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nof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nof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noff 13">
        <a:dk1>
          <a:srgbClr val="000000"/>
        </a:dk1>
        <a:lt1>
          <a:srgbClr val="FFFFFF"/>
        </a:lt1>
        <a:dk2>
          <a:srgbClr val="000000"/>
        </a:dk2>
        <a:lt2>
          <a:srgbClr val="8E8E91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noff 14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99FF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8AB900"/>
        </a:accent6>
        <a:hlink>
          <a:srgbClr val="FFCC00"/>
        </a:hlink>
        <a:folHlink>
          <a:srgbClr val="FF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ignoff">
  <a:themeElements>
    <a:clrScheme name="Signof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gnof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ignof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nof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nof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nof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nof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nof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nof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nof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nof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nof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nof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nof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noff 13">
        <a:dk1>
          <a:srgbClr val="000000"/>
        </a:dk1>
        <a:lt1>
          <a:srgbClr val="FFFFFF"/>
        </a:lt1>
        <a:dk2>
          <a:srgbClr val="000000"/>
        </a:dk2>
        <a:lt2>
          <a:srgbClr val="8E8E91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noff 14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99FF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8AB900"/>
        </a:accent6>
        <a:hlink>
          <a:srgbClr val="FFCC00"/>
        </a:hlink>
        <a:folHlink>
          <a:srgbClr val="FF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Template.potx</Template>
  <TotalTime>0</TotalTime>
  <Words>547</Words>
  <Application>Microsoft Office PowerPoint</Application>
  <PresentationFormat>Custom</PresentationFormat>
  <Paragraphs>79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Symbol</vt:lpstr>
      <vt:lpstr>MS PGothic</vt:lpstr>
      <vt:lpstr>Wingdings</vt:lpstr>
      <vt:lpstr>Arial</vt:lpstr>
      <vt:lpstr>Franklin Gothic Book</vt:lpstr>
      <vt:lpstr>PPT Template</vt:lpstr>
      <vt:lpstr>Office Theme</vt:lpstr>
      <vt:lpstr>1_Signoff</vt:lpstr>
      <vt:lpstr>OptaSense Distributed Acoustic Sensing Systems  Brief Overview of OptaSense &amp; DAS System Capabilities</vt:lpstr>
      <vt:lpstr>OptaSense</vt:lpstr>
      <vt:lpstr>A Vertically Integrated Solutions Provider</vt:lpstr>
      <vt:lpstr>ODH3 Set-Up at NASA Goldstone</vt:lpstr>
      <vt:lpstr>ODH3 Set-Up at NASA Goldstone</vt:lpstr>
      <vt:lpstr>OptaSense’s System Approach to Distributed Sensing</vt:lpstr>
      <vt:lpstr>OptaSense’s System Approach to Distributed Sensing</vt:lpstr>
      <vt:lpstr>Ongoing Interrogator Development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2015-07-20T20:43:52Z</dcterms:created>
  <dcterms:modified xsi:type="dcterms:W3CDTF">2018-10-30T19:36:09Z</dcterms:modified>
</cp:coreProperties>
</file>