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</p:sldMasterIdLst>
  <p:notesMasterIdLst>
    <p:notesMasterId r:id="rId32"/>
  </p:notesMasterIdLst>
  <p:sldIdLst>
    <p:sldId id="256" r:id="rId2"/>
    <p:sldId id="282" r:id="rId3"/>
    <p:sldId id="283" r:id="rId4"/>
    <p:sldId id="257" r:id="rId5"/>
    <p:sldId id="263" r:id="rId6"/>
    <p:sldId id="265" r:id="rId7"/>
    <p:sldId id="266" r:id="rId8"/>
    <p:sldId id="267" r:id="rId9"/>
    <p:sldId id="269" r:id="rId10"/>
    <p:sldId id="270" r:id="rId11"/>
    <p:sldId id="268" r:id="rId12"/>
    <p:sldId id="271" r:id="rId13"/>
    <p:sldId id="272" r:id="rId14"/>
    <p:sldId id="274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62" r:id="rId24"/>
    <p:sldId id="284" r:id="rId25"/>
    <p:sldId id="289" r:id="rId26"/>
    <p:sldId id="286" r:id="rId27"/>
    <p:sldId id="285" r:id="rId28"/>
    <p:sldId id="288" r:id="rId29"/>
    <p:sldId id="287" r:id="rId30"/>
    <p:sldId id="29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F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96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2E47F-E916-9D40-9FF0-67D741968EC0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EA55E-77FD-454A-882A-1B2F5370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7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EA55E-77FD-454A-882A-1B2F5370CB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06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 Design error </a:t>
            </a:r>
            <a:r>
              <a:rPr lang="mr-IN" dirty="0" smtClean="0"/>
              <a:t>–</a:t>
            </a:r>
            <a:r>
              <a:rPr lang="en-US" dirty="0" smtClean="0"/>
              <a:t> had</a:t>
            </a:r>
            <a:r>
              <a:rPr lang="en-US" baseline="0" dirty="0" smtClean="0"/>
              <a:t> expected upper </a:t>
            </a:r>
            <a:r>
              <a:rPr lang="en-US" baseline="0" smtClean="0"/>
              <a:t>limit around 500 not 1500 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EA55E-77FD-454A-882A-1B2F5370CBF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4153-8C35-924E-AF34-1974127779D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DE75-C063-F14E-90D9-FFA9CDD078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4153-8C35-924E-AF34-1974127779D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DE75-C063-F14E-90D9-FFA9CDD078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4153-8C35-924E-AF34-1974127779D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DE75-C063-F14E-90D9-FFA9CDD0789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4153-8C35-924E-AF34-1974127779D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DE75-C063-F14E-90D9-FFA9CDD078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4153-8C35-924E-AF34-1974127779D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DE75-C063-F14E-90D9-FFA9CDD078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4153-8C35-924E-AF34-1974127779D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DE75-C063-F14E-90D9-FFA9CDD0789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4153-8C35-924E-AF34-1974127779D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DE75-C063-F14E-90D9-FFA9CDD078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4153-8C35-924E-AF34-1974127779D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DE75-C063-F14E-90D9-FFA9CDD078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4153-8C35-924E-AF34-1974127779D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DE75-C063-F14E-90D9-FFA9CDD078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4153-8C35-924E-AF34-1974127779D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DE75-C063-F14E-90D9-FFA9CDD0789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4153-8C35-924E-AF34-1974127779D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FDE75-C063-F14E-90D9-FFA9CDD0789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C814153-8C35-924E-AF34-1974127779D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F3FDE75-C063-F14E-90D9-FFA9CDD0789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Ultra low frequency N</a:t>
            </a:r>
            <a:r>
              <a:rPr lang="en-US" dirty="0" smtClean="0"/>
              <a:t>oise Properties </a:t>
            </a:r>
            <a:r>
              <a:rPr lang="en-US" dirty="0"/>
              <a:t>from </a:t>
            </a:r>
            <a:r>
              <a:rPr lang="en-US" dirty="0" smtClean="0"/>
              <a:t>Analysis </a:t>
            </a:r>
            <a:r>
              <a:rPr lang="en-US" dirty="0"/>
              <a:t>of </a:t>
            </a:r>
            <a:br>
              <a:rPr lang="en-US" dirty="0"/>
            </a:br>
            <a:r>
              <a:rPr lang="en-US" dirty="0" smtClean="0"/>
              <a:t>Data </a:t>
            </a:r>
            <a:r>
              <a:rPr lang="en-US" dirty="0"/>
              <a:t>from the </a:t>
            </a:r>
            <a:r>
              <a:rPr lang="en-US" dirty="0" err="1"/>
              <a:t>Homestake</a:t>
            </a:r>
            <a:r>
              <a:rPr lang="en-US" dirty="0"/>
              <a:t> 3D </a:t>
            </a:r>
            <a:r>
              <a:rPr lang="en-US" dirty="0" smtClean="0"/>
              <a:t>Broadband Array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Prof. Gary L. Pavlis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Ross Caton</a:t>
            </a:r>
            <a:r>
              <a:rPr lang="en-US" sz="1600" baseline="30000" dirty="0" smtClean="0">
                <a:solidFill>
                  <a:schemeClr val="tx1"/>
                </a:solidFill>
              </a:rPr>
              <a:t>1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James Atterholt</a:t>
            </a:r>
            <a:r>
              <a:rPr lang="en-US" sz="1600" baseline="30000" dirty="0" smtClean="0">
                <a:solidFill>
                  <a:schemeClr val="tx1"/>
                </a:solidFill>
              </a:rPr>
              <a:t>2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Department of Earth and Atmospheric Sciences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Indiana University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Frank Vernon, IGPP UCSD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David Thomson, Queens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2189" y="6144460"/>
            <a:ext cx="653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dirty="0" smtClean="0"/>
              <a:t>Phd Student completing this year </a:t>
            </a:r>
            <a:r>
              <a:rPr lang="mr-IN" dirty="0" smtClean="0"/>
              <a:t>–</a:t>
            </a:r>
            <a:r>
              <a:rPr lang="en-US" dirty="0" smtClean="0"/>
              <a:t> great postdoc prospect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Undergraduate </a:t>
            </a:r>
            <a:r>
              <a:rPr lang="mr-IN" dirty="0" smtClean="0"/>
              <a:t>–</a:t>
            </a:r>
            <a:r>
              <a:rPr lang="en-US" dirty="0" smtClean="0"/>
              <a:t> if he applies to your program you want him</a:t>
            </a:r>
            <a:endParaRPr lang="en-US" baseline="30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0286" y="4219594"/>
            <a:ext cx="1619213" cy="16192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</p:pic>
    </p:spTree>
    <p:extLst>
      <p:ext uri="{BB962C8B-B14F-4D97-AF65-F5344CB8AC3E}">
        <p14:creationId xmlns:p14="http://schemas.microsoft.com/office/powerpoint/2010/main" val="142508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4100_temp.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18" r="-88918"/>
          <a:stretch>
            <a:fillRect/>
          </a:stretch>
        </p:blipFill>
        <p:spPr>
          <a:xfrm rot="5400000">
            <a:off x="-3974370" y="164706"/>
            <a:ext cx="17275620" cy="80467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92798"/>
            <a:ext cx="8229600" cy="1252728"/>
          </a:xfrm>
        </p:spPr>
        <p:txBody>
          <a:bodyPr/>
          <a:lstStyle/>
          <a:p>
            <a:r>
              <a:rPr lang="en-US" dirty="0" smtClean="0"/>
              <a:t>Underground example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203767" y="1918322"/>
            <a:ext cx="26457" cy="3413289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8740" y="3572047"/>
            <a:ext cx="939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r>
              <a:rPr lang="en-US" sz="3600" baseline="30000" dirty="0" smtClean="0"/>
              <a:t>0</a:t>
            </a:r>
            <a:r>
              <a:rPr lang="en-US" sz="3600" dirty="0" smtClean="0"/>
              <a:t>C</a:t>
            </a:r>
            <a:endParaRPr lang="en-US" sz="3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711783" y="6059251"/>
            <a:ext cx="4643102" cy="26459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59468" y="6085707"/>
            <a:ext cx="20900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One year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7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Frequency Spectrum Example</a:t>
            </a:r>
            <a:endParaRPr lang="en-US" dirty="0"/>
          </a:p>
        </p:txBody>
      </p:sp>
      <p:pic>
        <p:nvPicPr>
          <p:cNvPr id="4" name="Picture 3" descr="rccaton:figures:whitened_unwhitened_compariso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82" y="1269940"/>
            <a:ext cx="7569218" cy="5244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1560510" y="5807286"/>
            <a:ext cx="25658" cy="55159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16139" y="1462356"/>
            <a:ext cx="89805" cy="4663807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6358876"/>
            <a:ext cx="156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 tides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780255" y="6126163"/>
            <a:ext cx="335884" cy="2327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57261" y="6296380"/>
            <a:ext cx="3091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Lowest free oscillation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4164" y="2675467"/>
            <a:ext cx="3784609" cy="3683409"/>
          </a:xfrm>
          <a:prstGeom prst="rect">
            <a:avLst/>
          </a:prstGeom>
          <a:solidFill>
            <a:schemeClr val="bg1">
              <a:lumMod val="75000"/>
              <a:alpha val="3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849431" y="2642494"/>
            <a:ext cx="32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 “hum” modal lines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11182" y="1167319"/>
            <a:ext cx="1995776" cy="4958844"/>
          </a:xfrm>
          <a:prstGeom prst="rect">
            <a:avLst/>
          </a:prstGeom>
          <a:solidFill>
            <a:srgbClr val="BFBFBF">
              <a:alpha val="37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193792" y="1847186"/>
            <a:ext cx="2014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114669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Instrumentation Issues in this Band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Instrument response?</a:t>
            </a:r>
          </a:p>
          <a:p>
            <a:r>
              <a:rPr lang="en-US" dirty="0" smtClean="0"/>
              <a:t>Mass </a:t>
            </a:r>
            <a:r>
              <a:rPr lang="en-US" dirty="0" err="1" smtClean="0"/>
              <a:t>recenters</a:t>
            </a:r>
            <a:endParaRPr lang="en-US" dirty="0" smtClean="0"/>
          </a:p>
          <a:p>
            <a:r>
              <a:rPr lang="en-US" dirty="0" smtClean="0"/>
              <a:t>How do we know we are measuring anything but electronic noise?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AR whitening filter</a:t>
            </a:r>
          </a:p>
          <a:p>
            <a:r>
              <a:rPr lang="en-US" dirty="0" smtClean="0"/>
              <a:t>Transient filter </a:t>
            </a:r>
          </a:p>
          <a:p>
            <a:r>
              <a:rPr lang="en-US" dirty="0" smtClean="0"/>
              <a:t>Array stack with jackknife error estimates to measure consistency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7313" y="2180704"/>
            <a:ext cx="34382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Issues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645152" y="2078085"/>
            <a:ext cx="31806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Our solution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403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Response Correction?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303" y="1491069"/>
            <a:ext cx="6660670" cy="536693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457200" y="4066375"/>
            <a:ext cx="2249758" cy="161628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457200" y="3720028"/>
            <a:ext cx="2621804" cy="12828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57200" y="3758510"/>
            <a:ext cx="0" cy="17060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103310" y="3732856"/>
            <a:ext cx="25658" cy="14110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757598" y="3720028"/>
            <a:ext cx="25658" cy="8979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57200" y="2629675"/>
            <a:ext cx="3030788" cy="4013533"/>
            <a:chOff x="457200" y="2629675"/>
            <a:chExt cx="3030788" cy="4013533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457200" y="2629675"/>
              <a:ext cx="2878388" cy="3861133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09600" y="2782075"/>
              <a:ext cx="2878388" cy="3861133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660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Needed to test hypothesis of Thomson and Vernon that spectra in this band dominated by lines linked to solar modes</a:t>
            </a:r>
          </a:p>
          <a:p>
            <a:r>
              <a:rPr lang="en-US" dirty="0" smtClean="0"/>
              <a:t>Assumption: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ines are superimposed on a continuous background </a:t>
            </a:r>
          </a:p>
          <a:p>
            <a:pPr lvl="1"/>
            <a:r>
              <a:rPr lang="en-US" dirty="0" smtClean="0"/>
              <a:t>AR filter aims to remove background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Prewhitening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1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 </a:t>
            </a:r>
            <a:r>
              <a:rPr lang="en-US" dirty="0" err="1" smtClean="0"/>
              <a:t>Prewhitening</a:t>
            </a:r>
            <a:r>
              <a:rPr lang="en-US" dirty="0" smtClean="0"/>
              <a:t> Operator</a:t>
            </a:r>
            <a:endParaRPr lang="en-US" dirty="0"/>
          </a:p>
        </p:txBody>
      </p:sp>
      <p:pic>
        <p:nvPicPr>
          <p:cNvPr id="3" name="Picture 2" descr="rccaton:figures:whitened_unwhitened_compariso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3484"/>
            <a:ext cx="7569218" cy="52445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569218" y="5169556"/>
            <a:ext cx="1117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corner 110s =9090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197848" y="5875079"/>
            <a:ext cx="718434" cy="0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92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Transient Filter and Mass </a:t>
            </a:r>
            <a:r>
              <a:rPr lang="en-US" dirty="0" err="1" smtClean="0"/>
              <a:t>Recenters</a:t>
            </a:r>
            <a:endParaRPr lang="en-US" dirty="0"/>
          </a:p>
        </p:txBody>
      </p:sp>
      <p:pic>
        <p:nvPicPr>
          <p:cNvPr id="4" name="Picture 3" descr="Macintosh HD:Users:rccaton:Desktop:writeup_figures:300_recenter2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1045"/>
            <a:ext cx="7724611" cy="5208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778500" y="1873250"/>
            <a:ext cx="1905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Raw Data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9000" y="4032250"/>
            <a:ext cx="15085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Filtered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079500" y="2968625"/>
            <a:ext cx="1476375" cy="1648401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079500" y="2651125"/>
            <a:ext cx="1476375" cy="31750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03500" y="2492375"/>
            <a:ext cx="5822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6600"/>
                </a:solidFill>
              </a:rPr>
              <a:t>Note Scale Difference</a:t>
            </a:r>
            <a:endParaRPr lang="en-US" sz="4800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127250" y="127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34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Studying noise in this band requires a long time series</a:t>
            </a:r>
          </a:p>
          <a:p>
            <a:r>
              <a:rPr lang="en-US" dirty="0" smtClean="0"/>
              <a:t>Frequency resolution scales with 1/length of time series</a:t>
            </a:r>
          </a:p>
          <a:p>
            <a:r>
              <a:rPr lang="en-US" dirty="0" smtClean="0"/>
              <a:t>Try to find any broadband data without a mass </a:t>
            </a:r>
            <a:r>
              <a:rPr lang="en-US" dirty="0" err="1" smtClean="0"/>
              <a:t>recenter</a:t>
            </a:r>
            <a:r>
              <a:rPr lang="en-US" dirty="0" smtClean="0"/>
              <a:t> in 6 months or more of recording</a:t>
            </a:r>
          </a:p>
          <a:p>
            <a:r>
              <a:rPr lang="en-US" dirty="0" smtClean="0"/>
              <a:t>The big earthquakes we love also will dominate any 1 year long spectrum </a:t>
            </a:r>
            <a:r>
              <a:rPr lang="mr-IN" dirty="0" smtClean="0"/>
              <a:t>–</a:t>
            </a:r>
            <a:r>
              <a:rPr lang="en-US" dirty="0" smtClean="0"/>
              <a:t> works for that too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Transient 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0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Redundancy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 we see the same signal at all stations?</a:t>
            </a:r>
          </a:p>
          <a:p>
            <a:pPr lvl="1"/>
            <a:r>
              <a:rPr lang="en-US" dirty="0" smtClean="0"/>
              <a:t>Allows statistical error appraisal</a:t>
            </a:r>
          </a:p>
          <a:p>
            <a:r>
              <a:rPr lang="en-US" dirty="0" smtClean="0"/>
              <a:t>Mass </a:t>
            </a:r>
            <a:r>
              <a:rPr lang="en-US" dirty="0" err="1" smtClean="0"/>
              <a:t>recenters</a:t>
            </a:r>
            <a:r>
              <a:rPr lang="en-US" dirty="0" smtClean="0"/>
              <a:t> don’t align and can be removed by robust stacking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a BB array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71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01600" y="0"/>
            <a:ext cx="3568700" cy="2717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Simulation Validation: 3 lines in white noise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846608" y="2247900"/>
            <a:ext cx="0" cy="3581400"/>
          </a:xfrm>
          <a:prstGeom prst="straightConnector1">
            <a:avLst/>
          </a:prstGeom>
          <a:ln w="76200" cmpd="sng">
            <a:solidFill>
              <a:srgbClr val="21FF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23111" y="3821252"/>
            <a:ext cx="42336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Signal-to-Noise ratio</a:t>
            </a:r>
            <a:endParaRPr lang="en-US" sz="3200" dirty="0"/>
          </a:p>
        </p:txBody>
      </p:sp>
      <p:pic>
        <p:nvPicPr>
          <p:cNvPr id="8" name="Picture 7" descr="Macintosh HD:Users:rccaton:Desktop:writeup_figures:jkcompare_long_new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40" y="254000"/>
            <a:ext cx="5821680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96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Collaborators for </a:t>
            </a:r>
            <a:r>
              <a:rPr lang="en-US" dirty="0" err="1" smtClean="0"/>
              <a:t>Homestake</a:t>
            </a:r>
            <a:r>
              <a:rPr lang="en-US" dirty="0" smtClean="0"/>
              <a:t> Experiment</a:t>
            </a:r>
          </a:p>
          <a:p>
            <a:pPr lvl="1"/>
            <a:r>
              <a:rPr lang="en-US" sz="2800" dirty="0" err="1" smtClean="0"/>
              <a:t>Vuk</a:t>
            </a:r>
            <a:r>
              <a:rPr lang="en-US" sz="2800" dirty="0" smtClean="0"/>
              <a:t> </a:t>
            </a:r>
            <a:r>
              <a:rPr lang="en-US" sz="2800" dirty="0" err="1" smtClean="0"/>
              <a:t>Mandic</a:t>
            </a:r>
            <a:r>
              <a:rPr lang="en-US" dirty="0" smtClean="0"/>
              <a:t>, Tanner </a:t>
            </a:r>
            <a:r>
              <a:rPr lang="en-US" dirty="0" err="1" smtClean="0"/>
              <a:t>Prestegard</a:t>
            </a:r>
            <a:r>
              <a:rPr lang="en-US" dirty="0" smtClean="0"/>
              <a:t>, Patrick Myers, University of Minnesota, Physics  (Part of LIGO collaboration)</a:t>
            </a:r>
          </a:p>
          <a:p>
            <a:pPr lvl="1"/>
            <a:r>
              <a:rPr lang="en-US" dirty="0" smtClean="0"/>
              <a:t>Victor Tsai and Daniel Bowden, California Institute of Technology</a:t>
            </a:r>
          </a:p>
          <a:p>
            <a:r>
              <a:rPr lang="en-US" dirty="0" smtClean="0"/>
              <a:t>Supported by National Science Foundation INSPIRE</a:t>
            </a:r>
          </a:p>
          <a:p>
            <a:r>
              <a:rPr lang="en-US" dirty="0" smtClean="0"/>
              <a:t>Active source piggyback funded by NSF Geophysics</a:t>
            </a:r>
          </a:p>
          <a:p>
            <a:r>
              <a:rPr lang="en-US" dirty="0" smtClean="0"/>
              <a:t>Sanford Underground Research Facility (SURF) at </a:t>
            </a:r>
            <a:r>
              <a:rPr lang="en-US" dirty="0" err="1" smtClean="0"/>
              <a:t>Homestake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5476" y="1244600"/>
            <a:ext cx="1825624" cy="1825624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</p:pic>
    </p:spTree>
    <p:extLst>
      <p:ext uri="{BB962C8B-B14F-4D97-AF65-F5344CB8AC3E}">
        <p14:creationId xmlns:p14="http://schemas.microsoft.com/office/powerpoint/2010/main" val="60737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Example: Same time period</a:t>
            </a:r>
            <a:endParaRPr lang="en-US" dirty="0"/>
          </a:p>
        </p:txBody>
      </p:sp>
      <p:pic>
        <p:nvPicPr>
          <p:cNvPr id="4" name="Picture 3" descr="rccaton:jk_compare_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1489400"/>
            <a:ext cx="8129016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ccaton:jk_compare_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835906"/>
            <a:ext cx="8124444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85214" y="4118300"/>
            <a:ext cx="18730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PFO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85214" y="1821531"/>
            <a:ext cx="26171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Homestake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776133" y="6180667"/>
            <a:ext cx="1896534" cy="3175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9667" y="6180667"/>
            <a:ext cx="1765300" cy="139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91867" y="6180667"/>
            <a:ext cx="1790361" cy="139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1067" y="6066367"/>
            <a:ext cx="842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300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216900" y="6040967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400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679700" y="6312406"/>
            <a:ext cx="523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Frequency (</a:t>
            </a:r>
            <a:r>
              <a:rPr lang="en-US" sz="2800" dirty="0" err="1" smtClean="0"/>
              <a:t>microHz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927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pectra have a different texture than the they should be for white process</a:t>
            </a:r>
          </a:p>
          <a:p>
            <a:pPr lvl="1"/>
            <a:r>
              <a:rPr lang="en-US" dirty="0" smtClean="0"/>
              <a:t>Test using established statistical methods (our colleague David Thomson)</a:t>
            </a:r>
          </a:p>
          <a:p>
            <a:r>
              <a:rPr lang="en-US" dirty="0" smtClean="0"/>
              <a:t>Methods</a:t>
            </a:r>
          </a:p>
          <a:p>
            <a:pPr lvl="1"/>
            <a:r>
              <a:rPr lang="en-US" dirty="0" smtClean="0"/>
              <a:t>Mixing parameter appraises fraction of data in lines</a:t>
            </a:r>
          </a:p>
          <a:p>
            <a:pPr lvl="1"/>
            <a:r>
              <a:rPr lang="en-US" dirty="0" smtClean="0"/>
              <a:t>D-statistic and Kolm0gorov-Smirnov test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Final Approach:  Hard core statistics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00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God, It’s full of Lines!</a:t>
            </a:r>
            <a:endParaRPr lang="en-US" dirty="0"/>
          </a:p>
        </p:txBody>
      </p:sp>
      <p:pic>
        <p:nvPicPr>
          <p:cNvPr id="2" name="Picture 1" descr="Fig17_rem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705356"/>
            <a:ext cx="8861179" cy="4924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3500" y="5156200"/>
            <a:ext cx="25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 </a:t>
            </a:r>
            <a:r>
              <a:rPr lang="en-US" sz="2800" dirty="0" smtClean="0">
                <a:latin typeface="Symbol" charset="2"/>
                <a:cs typeface="Symbol" charset="2"/>
              </a:rPr>
              <a:t>s</a:t>
            </a:r>
            <a:r>
              <a:rPr lang="en-US" sz="2800" dirty="0" smtClean="0">
                <a:cs typeface="Symbol" charset="2"/>
              </a:rPr>
              <a:t> threshold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42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Coherent signals being recorded on underground sites at </a:t>
            </a:r>
            <a:r>
              <a:rPr lang="en-US" dirty="0" err="1" smtClean="0"/>
              <a:t>Homestake</a:t>
            </a:r>
            <a:r>
              <a:rPr lang="en-US" dirty="0" smtClean="0"/>
              <a:t> and to lesser extend PFO BB array</a:t>
            </a:r>
          </a:p>
          <a:p>
            <a:r>
              <a:rPr lang="en-US" dirty="0" smtClean="0"/>
              <a:t>Spectra characterized by many overlapping pure harmonic lines</a:t>
            </a:r>
          </a:p>
          <a:p>
            <a:r>
              <a:rPr lang="en-US" dirty="0" smtClean="0"/>
              <a:t>Correlates with increase in spectral amplitude trend below 800 </a:t>
            </a:r>
            <a:r>
              <a:rPr lang="en-US" dirty="0" err="1" smtClean="0"/>
              <a:t>microHz</a:t>
            </a:r>
            <a:r>
              <a:rPr lang="en-US" dirty="0" smtClean="0"/>
              <a:t> at </a:t>
            </a:r>
            <a:r>
              <a:rPr lang="en-US" dirty="0" err="1" smtClean="0"/>
              <a:t>Homestake</a:t>
            </a:r>
            <a:r>
              <a:rPr lang="en-US" dirty="0" smtClean="0"/>
              <a:t> (unclear if true elsewhere)</a:t>
            </a:r>
          </a:p>
          <a:p>
            <a:r>
              <a:rPr lang="en-US" dirty="0" smtClean="0"/>
              <a:t>Working hypothesis we aim to test </a:t>
            </a:r>
            <a:r>
              <a:rPr lang="mr-IN" dirty="0" smtClean="0"/>
              <a:t>–</a:t>
            </a:r>
            <a:r>
              <a:rPr lang="en-US" dirty="0" smtClean="0"/>
              <a:t> G modes of the sun</a:t>
            </a:r>
          </a:p>
          <a:p>
            <a:pPr lvl="1"/>
            <a:r>
              <a:rPr lang="en-US" dirty="0" smtClean="0"/>
              <a:t>Modes modulate the solar wind</a:t>
            </a:r>
          </a:p>
          <a:p>
            <a:pPr lvl="1"/>
            <a:r>
              <a:rPr lang="en-US" dirty="0" smtClean="0"/>
              <a:t>Geomagnetic field couples to the ground or the seismometer OR</a:t>
            </a:r>
          </a:p>
          <a:p>
            <a:pPr lvl="1"/>
            <a:r>
              <a:rPr lang="en-US" dirty="0" smtClean="0"/>
              <a:t>Coherent signal on instruments created by direct magnetic coupling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100-800 </a:t>
            </a:r>
            <a:r>
              <a:rPr lang="en-US" dirty="0" err="1" smtClean="0"/>
              <a:t>microHz</a:t>
            </a:r>
            <a:r>
              <a:rPr lang="en-US" dirty="0" smtClean="0"/>
              <a:t> -Summary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22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Oil and Gas exploration</a:t>
            </a:r>
          </a:p>
          <a:p>
            <a:pPr lvl="1"/>
            <a:r>
              <a:rPr lang="en-US" dirty="0" smtClean="0"/>
              <a:t>Predominantly 10-100 Hz</a:t>
            </a:r>
          </a:p>
          <a:p>
            <a:pPr lvl="1"/>
            <a:r>
              <a:rPr lang="en-US" dirty="0" smtClean="0"/>
              <a:t>Land versus marine data</a:t>
            </a:r>
          </a:p>
          <a:p>
            <a:pPr lvl="1"/>
            <a:r>
              <a:rPr lang="en-US" dirty="0" smtClean="0"/>
              <a:t>Universally known issue of weathered layer</a:t>
            </a:r>
          </a:p>
          <a:p>
            <a:pPr lvl="1"/>
            <a:r>
              <a:rPr lang="en-US" dirty="0" smtClean="0"/>
              <a:t>Land use of areal arrays for smoothing </a:t>
            </a:r>
            <a:r>
              <a:rPr lang="en-US" dirty="0" err="1" smtClean="0"/>
              <a:t>wavefield</a:t>
            </a:r>
            <a:endParaRPr lang="en-US" dirty="0" smtClean="0"/>
          </a:p>
          <a:p>
            <a:r>
              <a:rPr lang="en-US" dirty="0" smtClean="0"/>
              <a:t>Nuclear monitoring</a:t>
            </a:r>
          </a:p>
          <a:p>
            <a:pPr lvl="1"/>
            <a:r>
              <a:rPr lang="en-US" dirty="0" smtClean="0"/>
              <a:t>0.5-20 Hz band</a:t>
            </a:r>
          </a:p>
          <a:p>
            <a:pPr lvl="1"/>
            <a:r>
              <a:rPr lang="en-US" dirty="0" smtClean="0"/>
              <a:t>Arrays coherent only ~1 or 2 wavelengths</a:t>
            </a:r>
          </a:p>
          <a:p>
            <a:r>
              <a:rPr lang="en-US" dirty="0" smtClean="0"/>
              <a:t>Contrast:  short period P waves (1 Hz) are coherent over hundreds of wavelengths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 High Frequency Band (above about 100 Hz) 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21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Hypotheses going into this experiment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Proven mostly true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Simple linear </a:t>
            </a:r>
            <a:r>
              <a:rPr lang="en-US" dirty="0" err="1" smtClean="0"/>
              <a:t>moveout</a:t>
            </a:r>
            <a:endParaRPr lang="en-US" dirty="0" smtClean="0"/>
          </a:p>
          <a:p>
            <a:r>
              <a:rPr lang="en-US" dirty="0" smtClean="0"/>
              <a:t>Anisotropic media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Wrong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Limited scattering </a:t>
            </a:r>
            <a:r>
              <a:rPr lang="mr-IN" dirty="0" smtClean="0"/>
              <a:t>–</a:t>
            </a:r>
            <a:r>
              <a:rPr lang="en-US" dirty="0" smtClean="0"/>
              <a:t> simple clean P and S pulses</a:t>
            </a:r>
          </a:p>
          <a:p>
            <a:r>
              <a:rPr lang="en-US" dirty="0" smtClean="0"/>
              <a:t>Neglect the influence of the mine works</a:t>
            </a:r>
          </a:p>
          <a:p>
            <a:r>
              <a:rPr lang="en-US" dirty="0" smtClean="0"/>
              <a:t>Could use plaster and sandbags to anchor sensors to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27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4850 experimental geometry</a:t>
            </a:r>
            <a:endParaRPr lang="en-US" dirty="0"/>
          </a:p>
        </p:txBody>
      </p:sp>
      <p:pic>
        <p:nvPicPr>
          <p:cNvPr id="4" name="Picture 3" descr="4850HSPFig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51" y="1444625"/>
            <a:ext cx="5908146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4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Shot Gather</a:t>
            </a:r>
            <a:endParaRPr lang="en-US" dirty="0"/>
          </a:p>
        </p:txBody>
      </p:sp>
      <p:pic>
        <p:nvPicPr>
          <p:cNvPr id="5" name="Picture 4" descr="ShotGather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9144000" cy="42025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0235" y="2935941"/>
            <a:ext cx="941294" cy="109070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35000" y="2844800"/>
            <a:ext cx="2393950" cy="1181847"/>
          </a:xfrm>
          <a:prstGeom prst="line">
            <a:avLst/>
          </a:prstGeom>
          <a:ln w="19050" cmpd="sng"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70150" y="3454400"/>
            <a:ext cx="26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496050" y="2844800"/>
            <a:ext cx="2387600" cy="1771650"/>
          </a:xfrm>
          <a:prstGeom prst="line">
            <a:avLst/>
          </a:prstGeom>
          <a:ln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994650" y="3632200"/>
            <a:ext cx="342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401" y="0"/>
            <a:ext cx="6702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5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and Noise Spectra</a:t>
            </a:r>
            <a:endParaRPr lang="en-US" dirty="0"/>
          </a:p>
        </p:txBody>
      </p:sp>
      <p:pic>
        <p:nvPicPr>
          <p:cNvPr id="3" name="Picture 2" descr="3CPS_sensor_1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473200"/>
            <a:ext cx="6460412" cy="523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412749" y="3232150"/>
            <a:ext cx="1689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43100" y="4838700"/>
            <a:ext cx="181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Median noise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54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3416300" cy="490042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Common Receiver Gathers from Walkaway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(1 m shot spacing)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CommonReceiverGatherFigur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07" y="444500"/>
            <a:ext cx="4978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9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broadband mean?</a:t>
            </a:r>
            <a:endParaRPr lang="en-US" dirty="0"/>
          </a:p>
        </p:txBody>
      </p:sp>
      <p:pic>
        <p:nvPicPr>
          <p:cNvPr id="5" name="Picture 4" descr="FrequencyRangeFig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054100"/>
            <a:ext cx="8875059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62100" y="1375156"/>
            <a:ext cx="6565900" cy="5203444"/>
            <a:chOff x="1562100" y="1375156"/>
            <a:chExt cx="6565900" cy="5203444"/>
          </a:xfrm>
        </p:grpSpPr>
        <p:sp>
          <p:nvSpPr>
            <p:cNvPr id="6" name="Rectangle 5"/>
            <p:cNvSpPr/>
            <p:nvPr/>
          </p:nvSpPr>
          <p:spPr>
            <a:xfrm>
              <a:off x="1562100" y="1591056"/>
              <a:ext cx="1498600" cy="4987544"/>
            </a:xfrm>
            <a:prstGeom prst="rect">
              <a:avLst/>
            </a:prstGeom>
            <a:solidFill>
              <a:schemeClr val="bg1">
                <a:lumMod val="75000"/>
                <a:alpha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29400" y="1375156"/>
              <a:ext cx="1498600" cy="4987544"/>
            </a:xfrm>
            <a:prstGeom prst="rect">
              <a:avLst/>
            </a:prstGeom>
            <a:solidFill>
              <a:schemeClr val="bg1">
                <a:lumMod val="75000"/>
                <a:alpha val="4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84500" y="1701800"/>
              <a:ext cx="4229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The Road Less Traveled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177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Points:  super high frequency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Instrumentation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Anchoring a huge issue</a:t>
            </a:r>
          </a:p>
          <a:p>
            <a:r>
              <a:rPr lang="en-US" dirty="0" smtClean="0"/>
              <a:t>4.5 Hz </a:t>
            </a:r>
            <a:r>
              <a:rPr lang="en-US" dirty="0" err="1" smtClean="0"/>
              <a:t>triaxial</a:t>
            </a:r>
            <a:r>
              <a:rPr lang="en-US" dirty="0" smtClean="0"/>
              <a:t> phones with spikes problematic </a:t>
            </a:r>
          </a:p>
          <a:p>
            <a:r>
              <a:rPr lang="en-US" dirty="0" smtClean="0"/>
              <a:t>Cables we had available were a nightmare</a:t>
            </a:r>
          </a:p>
          <a:p>
            <a:r>
              <a:rPr lang="en-US" dirty="0" err="1" smtClean="0"/>
              <a:t>Followup</a:t>
            </a:r>
            <a:r>
              <a:rPr lang="en-US" dirty="0" smtClean="0"/>
              <a:t> experiment would ideally use MEMS sensors with much higher spatial density</a:t>
            </a:r>
          </a:p>
          <a:p>
            <a:r>
              <a:rPr lang="en-US" dirty="0" smtClean="0"/>
              <a:t>Anchor sensors with rock bolts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3143250"/>
            <a:ext cx="3822192" cy="3698875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smtClean="0"/>
              <a:t>Data</a:t>
            </a:r>
          </a:p>
          <a:p>
            <a:pPr lvl="1"/>
            <a:r>
              <a:rPr lang="en-US" sz="2200" dirty="0"/>
              <a:t>W</a:t>
            </a:r>
            <a:r>
              <a:rPr lang="en-US" sz="2200" dirty="0" smtClean="0"/>
              <a:t>ild variations smaller than a wavelength</a:t>
            </a:r>
          </a:p>
          <a:p>
            <a:pPr lvl="1"/>
            <a:r>
              <a:rPr lang="en-US" sz="2200" dirty="0" smtClean="0"/>
              <a:t>Source and receiver side variation</a:t>
            </a:r>
          </a:p>
          <a:p>
            <a:r>
              <a:rPr lang="en-US" sz="2600" dirty="0" smtClean="0"/>
              <a:t>Scattering</a:t>
            </a:r>
          </a:p>
          <a:p>
            <a:pPr lvl="1"/>
            <a:r>
              <a:rPr lang="en-US" sz="2200" dirty="0" smtClean="0"/>
              <a:t>May be higher than expected OR</a:t>
            </a:r>
          </a:p>
          <a:p>
            <a:pPr lvl="1"/>
            <a:r>
              <a:rPr lang="en-US" sz="2200" dirty="0" smtClean="0"/>
              <a:t>May be only seeing local site effects from drift damage zone</a:t>
            </a:r>
          </a:p>
          <a:p>
            <a:pPr lvl="1"/>
            <a:r>
              <a:rPr lang="en-US" sz="2200" dirty="0" smtClean="0"/>
              <a:t>May be fracture related</a:t>
            </a:r>
          </a:p>
          <a:p>
            <a:r>
              <a:rPr lang="en-US" sz="2600" dirty="0" smtClean="0"/>
              <a:t>Fundamental question of how heterogeneity inside the scale of a wavelength is expressed in observables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46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unexplored frontier:  30 minutes to 1 day period</a:t>
            </a:r>
          </a:p>
          <a:p>
            <a:pPr lvl="1"/>
            <a:r>
              <a:rPr lang="en-US" dirty="0" smtClean="0"/>
              <a:t>Very few instruments resolve ground noise in this band</a:t>
            </a:r>
          </a:p>
          <a:p>
            <a:pPr lvl="1"/>
            <a:r>
              <a:rPr lang="en-US" dirty="0" smtClean="0"/>
              <a:t>Arrays necessary to resolve ambiguity of marginal </a:t>
            </a:r>
            <a:r>
              <a:rPr lang="en-US" dirty="0" err="1" smtClean="0"/>
              <a:t>snr</a:t>
            </a:r>
            <a:endParaRPr lang="en-US" dirty="0" smtClean="0"/>
          </a:p>
          <a:p>
            <a:pPr lvl="1"/>
            <a:r>
              <a:rPr lang="en-US" dirty="0" err="1" smtClean="0"/>
              <a:t>Homestake</a:t>
            </a:r>
            <a:r>
              <a:rPr lang="en-US" dirty="0" smtClean="0"/>
              <a:t> and PFO borehole data hint at scientific potential</a:t>
            </a:r>
          </a:p>
          <a:p>
            <a:r>
              <a:rPr lang="en-US" dirty="0" smtClean="0"/>
              <a:t>The 1-10 Hz catastrophe</a:t>
            </a:r>
          </a:p>
          <a:p>
            <a:pPr lvl="1"/>
            <a:r>
              <a:rPr lang="en-US" dirty="0" err="1" smtClean="0"/>
              <a:t>USArray</a:t>
            </a:r>
            <a:r>
              <a:rPr lang="en-US" dirty="0" smtClean="0"/>
              <a:t> has shown 1 Hz P waves coherent over 1000+ km</a:t>
            </a:r>
          </a:p>
          <a:p>
            <a:pPr lvl="1"/>
            <a:r>
              <a:rPr lang="en-US" dirty="0" smtClean="0"/>
              <a:t>Since VELA we know 10 Hz signals are hard to stack over more than a wavelength</a:t>
            </a:r>
          </a:p>
          <a:p>
            <a:pPr lvl="1"/>
            <a:r>
              <a:rPr lang="en-US" dirty="0" smtClean="0"/>
              <a:t>For decades I blamed the weathered layer based on experience with JSP arrays</a:t>
            </a:r>
          </a:p>
          <a:p>
            <a:pPr lvl="1"/>
            <a:r>
              <a:rPr lang="en-US" dirty="0" err="1" smtClean="0"/>
              <a:t>Homestake</a:t>
            </a:r>
            <a:r>
              <a:rPr lang="en-US" dirty="0" smtClean="0"/>
              <a:t> active source experiments suggest problem may be more fundamental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2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91" b="-8791"/>
          <a:stretch>
            <a:fillRect/>
          </a:stretch>
        </p:blipFill>
        <p:spPr>
          <a:xfrm>
            <a:off x="212837" y="2411501"/>
            <a:ext cx="8806078" cy="41019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Homestake</a:t>
            </a:r>
            <a:r>
              <a:rPr lang="en-US" dirty="0" smtClean="0"/>
              <a:t> 3D Broadband Array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2837" y="6513500"/>
            <a:ext cx="702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Mandic</a:t>
            </a:r>
            <a:r>
              <a:rPr lang="en-US" dirty="0" smtClean="0"/>
              <a:t> et al (2018) in press in SRL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06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0730" y="2675467"/>
            <a:ext cx="5054698" cy="3450696"/>
          </a:xfrm>
        </p:spPr>
        <p:txBody>
          <a:bodyPr/>
          <a:lstStyle/>
          <a:p>
            <a:r>
              <a:rPr lang="en-US" dirty="0" smtClean="0"/>
              <a:t>Hard rock mine </a:t>
            </a:r>
          </a:p>
          <a:p>
            <a:r>
              <a:rPr lang="en-US" dirty="0"/>
              <a:t>All in side rooms of various </a:t>
            </a:r>
            <a:r>
              <a:rPr lang="en-US" dirty="0" smtClean="0"/>
              <a:t>size</a:t>
            </a:r>
          </a:p>
          <a:p>
            <a:r>
              <a:rPr lang="en-US" dirty="0" smtClean="0"/>
              <a:t>Utilized existing concrete from mine</a:t>
            </a:r>
          </a:p>
          <a:p>
            <a:r>
              <a:rPr lang="en-US" dirty="0" smtClean="0"/>
              <a:t>Granite tiles attached to concrete with </a:t>
            </a:r>
            <a:r>
              <a:rPr lang="en-US" dirty="0" err="1" smtClean="0"/>
              <a:t>thinset</a:t>
            </a:r>
            <a:endParaRPr lang="en-US" dirty="0" smtClean="0"/>
          </a:p>
          <a:p>
            <a:r>
              <a:rPr lang="en-US" dirty="0" smtClean="0"/>
              <a:t>All STS-2 sensors</a:t>
            </a:r>
          </a:p>
          <a:p>
            <a:r>
              <a:rPr lang="en-US" dirty="0" smtClean="0"/>
              <a:t>Standard PASSCAL Q330s</a:t>
            </a:r>
            <a:endParaRPr lang="en-US" dirty="0"/>
          </a:p>
        </p:txBody>
      </p:sp>
      <p:pic>
        <p:nvPicPr>
          <p:cNvPr id="4" name="Picture 3" descr="Figure2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0"/>
            <a:ext cx="38608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43726"/>
            <a:ext cx="8229600" cy="134733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Underground  Deployment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3" descr="Figure2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02" r="-14402"/>
          <a:stretch>
            <a:fillRect/>
          </a:stretch>
        </p:blipFill>
        <p:spPr>
          <a:xfrm>
            <a:off x="2475185" y="3406775"/>
            <a:ext cx="7408862" cy="34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7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4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09" r="-30509"/>
          <a:stretch>
            <a:fillRect/>
          </a:stretch>
        </p:blipFill>
        <p:spPr>
          <a:xfrm>
            <a:off x="-1737563" y="1768531"/>
            <a:ext cx="11040302" cy="514241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LP band noise good, but not that special</a:t>
            </a:r>
            <a:endParaRPr lang="en-US" sz="3600" dirty="0"/>
          </a:p>
        </p:txBody>
      </p:sp>
      <p:pic>
        <p:nvPicPr>
          <p:cNvPr id="5" name="Picture 4" descr="Figure3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1" y="325628"/>
            <a:ext cx="9144000" cy="63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64564" y="1"/>
            <a:ext cx="4793266" cy="6985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38327"/>
            <a:ext cx="3489538" cy="462598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Below 100 s period are where these data are amazing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Macintosh HD:Users:rccaton:Desktop:tide_ts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38" y="89794"/>
            <a:ext cx="5518475" cy="67682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767499" y="89794"/>
            <a:ext cx="965660" cy="6564798"/>
          </a:xfrm>
          <a:prstGeom prst="rect">
            <a:avLst/>
          </a:prstGeom>
          <a:solidFill>
            <a:schemeClr val="bg1">
              <a:lumMod val="85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67498" y="338327"/>
            <a:ext cx="1269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24 hours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2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ugltemps.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06" r="-88906"/>
          <a:stretch>
            <a:fillRect/>
          </a:stretch>
        </p:blipFill>
        <p:spPr>
          <a:xfrm rot="5400000">
            <a:off x="-4156504" y="619319"/>
            <a:ext cx="17274128" cy="80467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Key Reason: Temperature stability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851460" y="2257672"/>
            <a:ext cx="0" cy="782489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33699" y="2090904"/>
            <a:ext cx="106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Surface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&gt;50C range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5072" y="4181825"/>
            <a:ext cx="163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Underground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&lt; 1C range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9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548</TotalTime>
  <Words>916</Words>
  <Application>Microsoft Macintosh PowerPoint</Application>
  <PresentationFormat>On-screen Show (4:3)</PresentationFormat>
  <Paragraphs>155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Waveform</vt:lpstr>
      <vt:lpstr>Ultra low frequency Noise Properties from Analysis of  Data from the Homestake 3D Broadband Array</vt:lpstr>
      <vt:lpstr>Acknowledgements</vt:lpstr>
      <vt:lpstr>What does broadband mean?</vt:lpstr>
      <vt:lpstr>Key Point</vt:lpstr>
      <vt:lpstr>Homestake 3D Broadband Array</vt:lpstr>
      <vt:lpstr>Underground  Deployment</vt:lpstr>
      <vt:lpstr>LP band noise good, but not that special</vt:lpstr>
      <vt:lpstr>Below 100 s period are where these data are amazing</vt:lpstr>
      <vt:lpstr>A Key Reason: Temperature stability</vt:lpstr>
      <vt:lpstr>Underground example</vt:lpstr>
      <vt:lpstr>Low Frequency Spectrum Example</vt:lpstr>
      <vt:lpstr>Instrumentation Issues in this Band</vt:lpstr>
      <vt:lpstr>Instrument Response Correction?</vt:lpstr>
      <vt:lpstr>Prewhitening</vt:lpstr>
      <vt:lpstr>AR Prewhitening Operator</vt:lpstr>
      <vt:lpstr>Transient Filter and Mass Recenters</vt:lpstr>
      <vt:lpstr>Importance of Transient Filter</vt:lpstr>
      <vt:lpstr>Importance of a BB array</vt:lpstr>
      <vt:lpstr>Simulation Validation: 3 lines in white noise</vt:lpstr>
      <vt:lpstr>Data Example: Same time period</vt:lpstr>
      <vt:lpstr>Final Approach:  Hard core statistics</vt:lpstr>
      <vt:lpstr>My God, It’s full of Lines!</vt:lpstr>
      <vt:lpstr>100-800 microHz -Summary</vt:lpstr>
      <vt:lpstr>Super High Frequency Band (above about 100 Hz) Background</vt:lpstr>
      <vt:lpstr>Hypotheses going into this experiment</vt:lpstr>
      <vt:lpstr>4850 experimental geometry</vt:lpstr>
      <vt:lpstr>Typical Shot Gather</vt:lpstr>
      <vt:lpstr>Signal and Noise Spectra</vt:lpstr>
      <vt:lpstr>Common Receiver Gathers from Walkaway  (1 m shot spacing)</vt:lpstr>
      <vt:lpstr>Summary Points:  super high frequency</vt:lpstr>
    </vt:vector>
  </TitlesOfParts>
  <Company>Indiana Universiy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title from iris agenda page</dc:title>
  <dc:creator>Gary Pavlis</dc:creator>
  <cp:lastModifiedBy>Gary Pavlis</cp:lastModifiedBy>
  <cp:revision>54</cp:revision>
  <dcterms:created xsi:type="dcterms:W3CDTF">2018-10-16T14:01:21Z</dcterms:created>
  <dcterms:modified xsi:type="dcterms:W3CDTF">2018-10-30T00:05:50Z</dcterms:modified>
</cp:coreProperties>
</file>