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85" r:id="rId2"/>
    <p:sldId id="266" r:id="rId3"/>
    <p:sldId id="275" r:id="rId4"/>
    <p:sldId id="283" r:id="rId5"/>
    <p:sldId id="284" r:id="rId6"/>
    <p:sldId id="274" r:id="rId7"/>
    <p:sldId id="286" r:id="rId8"/>
    <p:sldId id="288" r:id="rId9"/>
    <p:sldId id="289" r:id="rId10"/>
    <p:sldId id="290" r:id="rId11"/>
    <p:sldId id="291" r:id="rId12"/>
    <p:sldId id="280" r:id="rId1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5">
          <p15:clr>
            <a:srgbClr val="A4A3A4"/>
          </p15:clr>
        </p15:guide>
        <p15:guide id="2" orient="horz" pos="429">
          <p15:clr>
            <a:srgbClr val="A4A3A4"/>
          </p15:clr>
        </p15:guide>
        <p15:guide id="3" orient="horz" pos="789">
          <p15:clr>
            <a:srgbClr val="A4A3A4"/>
          </p15:clr>
        </p15:guide>
        <p15:guide id="4" orient="horz" pos="1151">
          <p15:clr>
            <a:srgbClr val="A4A3A4"/>
          </p15:clr>
        </p15:guide>
        <p15:guide id="5" orient="horz" pos="1244">
          <p15:clr>
            <a:srgbClr val="A4A3A4"/>
          </p15:clr>
        </p15:guide>
        <p15:guide id="6" orient="horz" pos="176">
          <p15:clr>
            <a:srgbClr val="A4A3A4"/>
          </p15:clr>
        </p15:guide>
        <p15:guide id="7" orient="horz" pos="3233">
          <p15:clr>
            <a:srgbClr val="A4A3A4"/>
          </p15:clr>
        </p15:guide>
        <p15:guide id="8" orient="horz" pos="3655">
          <p15:clr>
            <a:srgbClr val="A4A3A4"/>
          </p15:clr>
        </p15:guide>
        <p15:guide id="9" orient="horz" pos="3703">
          <p15:clr>
            <a:srgbClr val="A4A3A4"/>
          </p15:clr>
        </p15:guide>
        <p15:guide id="10" orient="horz" pos="3385">
          <p15:clr>
            <a:srgbClr val="A4A3A4"/>
          </p15:clr>
        </p15:guide>
        <p15:guide id="11" orient="horz" pos="2955">
          <p15:clr>
            <a:srgbClr val="A4A3A4"/>
          </p15:clr>
        </p15:guide>
        <p15:guide id="12" orient="horz" pos="2571">
          <p15:clr>
            <a:srgbClr val="A4A3A4"/>
          </p15:clr>
        </p15:guide>
        <p15:guide id="13" orient="horz" pos="2827">
          <p15:clr>
            <a:srgbClr val="A4A3A4"/>
          </p15:clr>
        </p15:guide>
        <p15:guide id="14" orient="horz" pos="693">
          <p15:clr>
            <a:srgbClr val="A4A3A4"/>
          </p15:clr>
        </p15:guide>
        <p15:guide id="15" pos="5408">
          <p15:clr>
            <a:srgbClr val="A4A3A4"/>
          </p15:clr>
        </p15:guide>
        <p15:guide id="16" pos="360">
          <p15:clr>
            <a:srgbClr val="A4A3A4"/>
          </p15:clr>
        </p15:guide>
        <p15:guide id="17" pos="2821">
          <p15:clr>
            <a:srgbClr val="A4A3A4"/>
          </p15:clr>
        </p15:guide>
        <p15:guide id="18" pos="29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4"/>
    <a:srgbClr val="005596"/>
    <a:srgbClr val="1086D5"/>
    <a:srgbClr val="084296"/>
    <a:srgbClr val="084271"/>
    <a:srgbClr val="074184"/>
    <a:srgbClr val="0000D5"/>
    <a:srgbClr val="04347B"/>
    <a:srgbClr val="1086D6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4595" autoAdjust="0"/>
  </p:normalViewPr>
  <p:slideViewPr>
    <p:cSldViewPr snapToGrid="0">
      <p:cViewPr>
        <p:scale>
          <a:sx n="90" d="100"/>
          <a:sy n="90" d="100"/>
        </p:scale>
        <p:origin x="-2370" y="-492"/>
      </p:cViewPr>
      <p:guideLst>
        <p:guide orient="horz" pos="3935"/>
        <p:guide orient="horz" pos="429"/>
        <p:guide orient="horz" pos="789"/>
        <p:guide orient="horz" pos="1151"/>
        <p:guide orient="horz" pos="1244"/>
        <p:guide orient="horz" pos="176"/>
        <p:guide orient="horz" pos="3233"/>
        <p:guide orient="horz" pos="3655"/>
        <p:guide orient="horz" pos="3703"/>
        <p:guide orient="horz" pos="3385"/>
        <p:guide orient="horz" pos="2955"/>
        <p:guide orient="horz" pos="2571"/>
        <p:guide orient="horz" pos="2827"/>
        <p:guide orient="horz" pos="693"/>
        <p:guide pos="5408"/>
        <p:guide pos="360"/>
        <p:guide pos="2821"/>
        <p:guide pos="2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7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EE0509-1E0F-42A7-8FE1-8402301C6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0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AE5E83-FBBB-4BDE-9890-A9B9A715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1" y="4144779"/>
            <a:ext cx="8002587" cy="859356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5751955"/>
            <a:ext cx="8004430" cy="383337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0770" y="6213360"/>
            <a:ext cx="8001000" cy="41744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00558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51740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93687"/>
            <a:ext cx="8001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1270003"/>
            <a:ext cx="8001000" cy="559300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rgbClr val="005584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993900"/>
            <a:ext cx="38862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1993900"/>
            <a:ext cx="38862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88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1270003"/>
            <a:ext cx="8001000" cy="559300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rgbClr val="005584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93687"/>
            <a:ext cx="8001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993900"/>
            <a:ext cx="2514600" cy="38862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3314700" y="1993900"/>
            <a:ext cx="52578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04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78143" y="1252543"/>
            <a:ext cx="8001000" cy="4106863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8642" y="5374220"/>
            <a:ext cx="8013699" cy="50376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chart heading</a:t>
            </a:r>
          </a:p>
        </p:txBody>
      </p:sp>
    </p:spTree>
    <p:extLst>
      <p:ext uri="{BB962C8B-B14F-4D97-AF65-F5344CB8AC3E}">
        <p14:creationId xmlns:p14="http://schemas.microsoft.com/office/powerpoint/2010/main" val="371727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1270003"/>
            <a:ext cx="8013700" cy="559300"/>
          </a:xfrm>
        </p:spPr>
        <p:txBody>
          <a:bodyPr/>
          <a:lstStyle>
            <a:lvl1pPr marL="0" indent="0">
              <a:buNone/>
              <a:defRPr cap="all" baseline="0">
                <a:solidFill>
                  <a:srgbClr val="005584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7065" y="1984629"/>
            <a:ext cx="3886200" cy="38862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699000" y="1993392"/>
            <a:ext cx="3886200" cy="38862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7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396485"/>
            <a:ext cx="9144000" cy="4456113"/>
          </a:xfrm>
          <a:prstGeom prst="rect">
            <a:avLst/>
          </a:prstGeom>
          <a:solidFill>
            <a:schemeClr val="accent6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836675"/>
            <a:ext cx="3886200" cy="559300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84200" y="2628901"/>
            <a:ext cx="3886200" cy="287789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4699000" y="1836677"/>
            <a:ext cx="4445000" cy="36701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563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0" y="1252540"/>
            <a:ext cx="9144000" cy="46254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46507"/>
            <a:ext cx="9144000" cy="914400"/>
          </a:xfrm>
          <a:prstGeom prst="rect">
            <a:avLst/>
          </a:prstGeom>
          <a:solidFill>
            <a:schemeClr val="accent6">
              <a:lumMod val="65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086D5"/>
              </a:solidFill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1500" y="5035392"/>
            <a:ext cx="8020034" cy="75164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61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1252542"/>
            <a:ext cx="9144000" cy="46259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63545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293687"/>
            <a:ext cx="8001000" cy="81756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86300" y="1827219"/>
            <a:ext cx="4457700" cy="3494087"/>
          </a:xfrm>
          <a:prstGeom prst="rect">
            <a:avLst/>
          </a:prstGeom>
          <a:solidFill>
            <a:schemeClr val="accent6">
              <a:lumMod val="65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0" y="1981203"/>
            <a:ext cx="3886200" cy="559300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89500" y="2628903"/>
            <a:ext cx="3886200" cy="250190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7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11561" y="1327835"/>
            <a:ext cx="5132439" cy="1562847"/>
          </a:xfrm>
          <a:effectLst/>
        </p:spPr>
        <p:txBody>
          <a:bodyPr anchor="ctr" anchorCtr="0">
            <a:noAutofit/>
          </a:bodyPr>
          <a:lstStyle>
            <a:lvl1pPr algn="ctr">
              <a:defRPr sz="8000" baseline="0">
                <a:solidFill>
                  <a:schemeClr val="accent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908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8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M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4708" y="2072149"/>
            <a:ext cx="7996747" cy="872067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rgbClr val="005584"/>
                </a:solidFill>
                <a:effectLst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75784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12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84175"/>
            <a:ext cx="8001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rgbClr val="00559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252540"/>
            <a:ext cx="8001000" cy="46148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78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78635" y="289987"/>
            <a:ext cx="8001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981200"/>
            <a:ext cx="80010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1270003"/>
            <a:ext cx="8001000" cy="559300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rgbClr val="005596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865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93687"/>
            <a:ext cx="8001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253071"/>
            <a:ext cx="3886200" cy="46270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1253071"/>
            <a:ext cx="3886200" cy="46270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9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80760" y="286955"/>
            <a:ext cx="8001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8635" y="1252539"/>
            <a:ext cx="8001000" cy="452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32" r:id="rId2"/>
    <p:sldLayoutId id="2147484847" r:id="rId3"/>
    <p:sldLayoutId id="2147484849" r:id="rId4"/>
    <p:sldLayoutId id="2147484848" r:id="rId5"/>
    <p:sldLayoutId id="2147484850" r:id="rId6"/>
    <p:sldLayoutId id="2147484793" r:id="rId7"/>
    <p:sldLayoutId id="2147484853" r:id="rId8"/>
    <p:sldLayoutId id="2147484833" r:id="rId9"/>
    <p:sldLayoutId id="2147484854" r:id="rId10"/>
    <p:sldLayoutId id="2147484798" r:id="rId11"/>
    <p:sldLayoutId id="2147484802" r:id="rId12"/>
    <p:sldLayoutId id="2147484851" r:id="rId13"/>
    <p:sldLayoutId id="2147484844" r:id="rId14"/>
    <p:sldLayoutId id="2147484799" r:id="rId15"/>
    <p:sldLayoutId id="2147484845" r:id="rId16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baseline="0">
          <a:solidFill>
            <a:srgbClr val="005596"/>
          </a:solidFill>
          <a:effectLst/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b="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b="0">
          <a:solidFill>
            <a:schemeClr val="tx1"/>
          </a:solidFill>
          <a:latin typeface="Calibri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b="0">
          <a:solidFill>
            <a:schemeClr val="tx1"/>
          </a:solidFill>
          <a:latin typeface="Calibri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b="0">
          <a:solidFill>
            <a:schemeClr val="tx1"/>
          </a:solidFill>
          <a:latin typeface="Calibri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b="0">
          <a:solidFill>
            <a:schemeClr val="tx1"/>
          </a:solidFill>
          <a:latin typeface="Calibri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em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602913" y="3923229"/>
            <a:ext cx="8002587" cy="859356"/>
          </a:xfrm>
        </p:spPr>
        <p:txBody>
          <a:bodyPr/>
          <a:lstStyle/>
          <a:p>
            <a:pPr algn="ctr"/>
            <a:r>
              <a:rPr lang="en-US" dirty="0" smtClean="0"/>
              <a:t>REF TEK Technology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0770" y="5549872"/>
            <a:ext cx="8004430" cy="383337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Leonid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Zimakov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‖ </a:t>
            </a:r>
            <a:r>
              <a:rPr lang="en-US" dirty="0"/>
              <a:t>Sales Segment Manager - Earth Systems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0770" y="6055521"/>
            <a:ext cx="8001000" cy="417449"/>
          </a:xfrm>
        </p:spPr>
        <p:txBody>
          <a:bodyPr/>
          <a:lstStyle/>
          <a:p>
            <a:r>
              <a:rPr lang="en-US" dirty="0" smtClean="0"/>
              <a:t>IRIS </a:t>
            </a:r>
            <a:r>
              <a:rPr lang="en-US" dirty="0"/>
              <a:t>Seismic Instrumentation Technology </a:t>
            </a:r>
            <a:r>
              <a:rPr lang="en-US" smtClean="0"/>
              <a:t>SymposiumIn</a:t>
            </a:r>
            <a:r>
              <a:rPr lang="en-US" smtClean="0"/>
              <a:t>, </a:t>
            </a:r>
            <a:r>
              <a:rPr lang="en-US" dirty="0" smtClean="0"/>
              <a:t>October 30-31, </a:t>
            </a:r>
            <a:r>
              <a:rPr lang="en-US" dirty="0"/>
              <a:t>2018.</a:t>
            </a:r>
          </a:p>
        </p:txBody>
      </p:sp>
    </p:spTree>
    <p:extLst>
      <p:ext uri="{BB962C8B-B14F-4D97-AF65-F5344CB8AC3E}">
        <p14:creationId xmlns:p14="http://schemas.microsoft.com/office/powerpoint/2010/main" val="25851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SeismoGeodetic</a:t>
            </a:r>
            <a:r>
              <a:rPr lang="en-US" dirty="0" smtClean="0"/>
              <a:t> System: SG160-09 Kestrel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6050" y="1178913"/>
            <a:ext cx="6975732" cy="4651808"/>
            <a:chOff x="332644" y="1231105"/>
            <a:chExt cx="8323501" cy="5550576"/>
          </a:xfrm>
        </p:grpSpPr>
        <p:pic>
          <p:nvPicPr>
            <p:cNvPr id="5" name="Picture 4" descr="C:\Sales\Berliner development\New pictures of SG160-09 SYSTEM\Studio Images\IMG_0007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44" y="1231105"/>
              <a:ext cx="2558852" cy="301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511077" y="1587500"/>
              <a:ext cx="689323" cy="273975"/>
            </a:xfrm>
            <a:prstGeom prst="straightConnector1">
              <a:avLst/>
            </a:prstGeom>
            <a:noFill/>
            <a:ln w="19050" cap="flat" cmpd="sng" algn="ctr">
              <a:solidFill>
                <a:srgbClr val="00478E"/>
              </a:solidFill>
              <a:prstDash val="soli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2936622" y="1314887"/>
              <a:ext cx="1127378" cy="330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USB Drive</a:t>
              </a:r>
              <a:endParaRPr lang="en-US" sz="12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pic>
          <p:nvPicPr>
            <p:cNvPr id="8" name="Picture 6" descr="C:\Sales\Berliner development\New pictures of SG160-09 SYSTEM\Studio Images\IMG_000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532" y="1272858"/>
              <a:ext cx="2484613" cy="302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5433237" y="2434856"/>
              <a:ext cx="1116419" cy="52099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827182" y="2832740"/>
              <a:ext cx="8931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Power</a:t>
              </a:r>
              <a:endParaRPr lang="en-US" sz="12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27594" y="1903228"/>
              <a:ext cx="1535373" cy="3623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660900" y="1706447"/>
              <a:ext cx="1338521" cy="771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GPS Antenna Connector</a:t>
              </a:r>
              <a:endParaRPr lang="en-US" sz="12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991446" y="2736297"/>
              <a:ext cx="1316930" cy="59375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 flipV="1">
              <a:off x="7362967" y="2579427"/>
              <a:ext cx="566382" cy="90075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36215" y="3406998"/>
              <a:ext cx="797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ea typeface="ＭＳ Ｐゴシック" charset="0"/>
                </a:rPr>
                <a:t>Ethernet</a:t>
              </a:r>
              <a:endParaRPr lang="en-US" sz="10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pic>
          <p:nvPicPr>
            <p:cNvPr id="16" name="Picture 2" descr="C:\Sales\Berliner development\New pictures of SG160-09 SYSTEM\Studio Images\IMG_003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507" y="3653219"/>
              <a:ext cx="3114087" cy="3128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4714504" y="4156364"/>
              <a:ext cx="1674421" cy="6768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388924" y="4710146"/>
              <a:ext cx="1751776" cy="55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GNSS Antenna</a:t>
              </a: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(removable)</a:t>
              </a:r>
              <a:endParaRPr lang="en-US" sz="12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739900" y="4176746"/>
              <a:ext cx="857662" cy="58575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65700" y="3206943"/>
              <a:ext cx="1308461" cy="55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LED indicators</a:t>
              </a:r>
              <a:endParaRPr lang="en-US" sz="12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624" y="4773646"/>
              <a:ext cx="1751776" cy="55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ea typeface="ＭＳ Ｐゴシック" charset="0"/>
                </a:rPr>
                <a:t>Attachment for Leveling Plate</a:t>
              </a:r>
              <a:endParaRPr lang="en-US" sz="12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526" y="105742"/>
            <a:ext cx="8001000" cy="817564"/>
          </a:xfrm>
        </p:spPr>
        <p:txBody>
          <a:bodyPr/>
          <a:lstStyle/>
          <a:p>
            <a:r>
              <a:rPr lang="en-US" dirty="0"/>
              <a:t>Advanced Features of </a:t>
            </a:r>
            <a:r>
              <a:rPr lang="en-US" dirty="0" smtClean="0"/>
              <a:t>SG160-09: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gray">
          <a:xfrm>
            <a:off x="152043" y="742552"/>
            <a:ext cx="8991966" cy="50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8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Combined true acceleration  (200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and displacement (10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observations: GNSS displacements processing on board receiver (Trimble RTX PPP)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displacements processed, recorded and transmitted from receiver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Unified recording format of both seismic and geodetic data (MRF)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Low power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lang="en-US" sz="1800" b="0" kern="0" dirty="0" smtClean="0">
                <a:solidFill>
                  <a:srgbClr val="002C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RTX correction over satellite L-bandwidth or IP network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Fast data delivery algorithm (REN) with low latency (0.2sec)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Error-correction communication protocol with Backfill algorithm for data integrity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C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Different geodetic antenna to choose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Low maintenance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Real Time data display for high resolution acceleration and displacement data (10 or 200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to real-time processing s/w: Earthworm and SeisComp3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Predictive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filter combines GNSS solutions and high frequency accelerometer data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Tx/>
              <a:buChar char="–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Output 200Hz displacements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Tx/>
              <a:buChar char="–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Raw data can be post processed: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Forward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Kalman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 filter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Backward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Kalman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 filter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Smoothing with forward-backward filter, and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latin typeface="Arial"/>
                <a:ea typeface="ＭＳ Ｐゴシック" charset="0"/>
              </a:rPr>
              <a:t>User defined filter parameter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Tx/>
              <a:buChar char="–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Tx/>
              <a:buChar char="–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C58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C58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2C58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C205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478E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07" y="4952963"/>
            <a:ext cx="1561952" cy="129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16355" y="1505297"/>
            <a:ext cx="4630994" cy="1562847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8000" b="1" baseline="0">
                <a:solidFill>
                  <a:schemeClr val="accent6"/>
                </a:solidFill>
                <a:effectLst/>
                <a:latin typeface="Calibri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6000" kern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043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381000" y="1027378"/>
            <a:ext cx="8534400" cy="3543300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0000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Refraction Technology, Inc. known as REF TEK, was established in 1975 and became a part of Trimble Inc. in October 2012. 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0000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 TEK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primary business is the design, manufacture, sale, and service of digital seismic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recording equipment and systems.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equipment is mainly used for research and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hazard mitigation seismology, specifically: </a:t>
            </a: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cs typeface="Times New Roman" pitchFamily="18" charset="0"/>
            </a:endParaRP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Portable seismic stations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for hazard mitigation </a:t>
            </a: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Telemetry seismic stations and networks for a variety of communications media Including VSAT, Spread Spectrum Radio, GSM networks, Internet, etc.</a:t>
            </a: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Permanent broad-band stations, </a:t>
            </a: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Strong motion stations,</a:t>
            </a: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Structural monitoring,</a:t>
            </a: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Gill Sans MT" pitchFamily="34" charset="0"/>
                <a:cs typeface="Times New Roman" pitchFamily="18" charset="0"/>
              </a:rPr>
              <a:t>Earthen structure monitoring (earthen dams, open pit mines, landslides, etc.)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+mn-ea"/>
              <a:cs typeface="Times New Roman" pitchFamily="18" charset="0"/>
            </a:endParaRPr>
          </a:p>
          <a:p>
            <a:pPr marL="566738" marR="0" lvl="2" indent="-219075" algn="just" defTabSz="914400" rtl="0" eaLnBrk="1" fontAlgn="base" latinLnBrk="0" hangingPunct="1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>
                <a:srgbClr val="4F81BD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Gill Sans MT" pitchFamily="34" charset="0"/>
                <a:cs typeface="Times New Roman" pitchFamily="18" charset="0"/>
              </a:rPr>
              <a:t>Induced seismicity monitoring </a:t>
            </a:r>
          </a:p>
          <a:p>
            <a:pPr marL="388938" marR="0" lvl="0" indent="-388938" algn="l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835" y="136383"/>
            <a:ext cx="8001000" cy="817564"/>
          </a:xfrm>
        </p:spPr>
        <p:txBody>
          <a:bodyPr/>
          <a:lstStyle/>
          <a:p>
            <a:r>
              <a:rPr lang="en-US" dirty="0" smtClean="0"/>
              <a:t>INRODUCTION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02"/>
          <p:cNvSpPr txBox="1">
            <a:spLocks/>
          </p:cNvSpPr>
          <p:nvPr/>
        </p:nvSpPr>
        <p:spPr>
          <a:xfrm>
            <a:off x="580238" y="213129"/>
            <a:ext cx="8308581" cy="691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Calibri"/>
              <a:buNone/>
              <a:tabLst/>
              <a:defRPr/>
            </a:pPr>
            <a:r>
              <a:rPr lang="en" dirty="0" smtClean="0">
                <a:solidFill>
                  <a:srgbClr val="005596"/>
                </a:solidFill>
                <a:ea typeface="+mj-ea"/>
              </a:rPr>
              <a:t>BACKGROUND</a:t>
            </a:r>
            <a:endParaRPr lang="en" dirty="0">
              <a:solidFill>
                <a:srgbClr val="005596"/>
              </a:solidFill>
              <a:ea typeface="+mj-ea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>
          <a:xfrm>
            <a:off x="0" y="1176992"/>
            <a:ext cx="4265906" cy="37814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38912" indent="-32004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C205"/>
              </a:buClr>
              <a:buSzPct val="80000"/>
              <a:defRPr/>
            </a:pPr>
            <a:r>
              <a:rPr lang="en-US" sz="2400" b="1" dirty="0" smtClean="0">
                <a:solidFill>
                  <a:srgbClr val="363545"/>
                </a:solidFill>
                <a:latin typeface="Gill Sans MT" pitchFamily="34" charset="0"/>
                <a:cs typeface="Times New Roman" pitchFamily="18" charset="0"/>
                <a:sym typeface="Arial"/>
              </a:rPr>
              <a:t>Applications</a:t>
            </a:r>
            <a:endParaRPr lang="en-US" sz="2400" dirty="0" smtClean="0">
              <a:solidFill>
                <a:srgbClr val="363545"/>
              </a:solidFill>
              <a:latin typeface="Arial"/>
              <a:cs typeface="Times New Roman" pitchFamily="18" charset="0"/>
              <a:sym typeface="Arial"/>
            </a:endParaRP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Local/Regional Seismic Networks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Broadband Array Studies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Aftershock Studies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Telemetry earthquake monitoring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Active-Source Crystal Studies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Micro-</a:t>
            </a:r>
            <a:r>
              <a:rPr lang="en-US" dirty="0" err="1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zonation</a:t>
            </a: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Surveys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Site Noise Surveys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Wide angle reflection &amp; refraction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Passive broadband and short period tomography &amp; imaging </a:t>
            </a:r>
            <a:endParaRPr lang="en-US" dirty="0" smtClean="0">
              <a:solidFill>
                <a:srgbClr val="36354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Oil &amp; Gas production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monitoring  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rgbClr val="F5C205"/>
              </a:buClr>
              <a:buSzPct val="80000"/>
              <a:buFontTx/>
              <a:buBlip>
                <a:blip r:embed="rId2"/>
              </a:buBlip>
            </a:pPr>
            <a:endParaRPr lang="en-US" sz="1400" dirty="0">
              <a:solidFill>
                <a:srgbClr val="363545"/>
              </a:solidFill>
              <a:latin typeface="Gill Sans MT" pitchFamily="34" charset="0"/>
              <a:cs typeface="Times New Roman" pitchFamily="18" charset="0"/>
              <a:sym typeface="Arial"/>
            </a:endParaRP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C205"/>
              </a:buClr>
              <a:buSzPct val="80000"/>
              <a:defRPr/>
            </a:pPr>
            <a:endParaRPr lang="en-US" dirty="0" smtClean="0">
              <a:solidFill>
                <a:srgbClr val="363545"/>
              </a:solidFill>
              <a:latin typeface="Arial"/>
              <a:sym typeface="Arial"/>
            </a:endParaRP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C205"/>
              </a:buClr>
              <a:buSzPct val="80000"/>
              <a:defRPr/>
            </a:pPr>
            <a:endParaRPr lang="en-US" sz="2400" dirty="0" smtClean="0">
              <a:solidFill>
                <a:srgbClr val="005596"/>
              </a:solidFill>
              <a:latin typeface="Arial"/>
              <a:sym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19231" y="1139469"/>
            <a:ext cx="4769588" cy="40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buClr>
                <a:srgbClr val="2780C7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63545"/>
                </a:solidFill>
                <a:latin typeface="Gill Sans MT" pitchFamily="34" charset="0"/>
                <a:cs typeface="Times New Roman" pitchFamily="18" charset="0"/>
                <a:sym typeface="Arial"/>
              </a:rPr>
              <a:t>Experience</a:t>
            </a:r>
            <a:endParaRPr lang="en-US" sz="2400" dirty="0">
              <a:solidFill>
                <a:srgbClr val="FF6600"/>
              </a:solidFill>
              <a:cs typeface="Times New Roman" pitchFamily="18" charset="0"/>
              <a:sym typeface="Arial"/>
            </a:endParaRP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Approved instrument supplier for IRIS/PASSCAL experiments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About 25% of all GSN stations use instruments supplied by REF  TEK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More than 12,000 </a:t>
            </a:r>
            <a:r>
              <a:rPr lang="en-US" dirty="0" smtClean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 TEK </a:t>
            </a: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High Resolution seismic recorders are deployed in the field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Customers in more than 70 countries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All REF TEK telemetry networks are true error-correction digital telemetry </a:t>
            </a:r>
          </a:p>
          <a:p>
            <a:pPr marL="846138" lvl="1" indent="-388938" algn="just">
              <a:lnSpc>
                <a:spcPct val="105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635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More than 50 telemetry networks installed around the world with different communication media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22744" y="1499191"/>
            <a:ext cx="7793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10"/>
          <p:cNvSpPr txBox="1">
            <a:spLocks/>
          </p:cNvSpPr>
          <p:nvPr/>
        </p:nvSpPr>
        <p:spPr>
          <a:xfrm>
            <a:off x="580239" y="213130"/>
            <a:ext cx="80010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Tx/>
              <a:buFont typeface="Calibri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Seismic Equipment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Product</a:t>
            </a: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 Line: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883" y="1539272"/>
            <a:ext cx="3096316" cy="2713006"/>
            <a:chOff x="252947" y="1603070"/>
            <a:chExt cx="3096316" cy="2713006"/>
          </a:xfrm>
        </p:grpSpPr>
        <p:grpSp>
          <p:nvGrpSpPr>
            <p:cNvPr id="12" name="Group 11"/>
            <p:cNvGrpSpPr/>
            <p:nvPr/>
          </p:nvGrpSpPr>
          <p:grpSpPr>
            <a:xfrm>
              <a:off x="455834" y="1766154"/>
              <a:ext cx="2812534" cy="1885628"/>
              <a:chOff x="457200" y="4203583"/>
              <a:chExt cx="3257523" cy="228446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57200" y="5410200"/>
                <a:ext cx="1600766" cy="10778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4" name="Picture 29" descr="130-01_vie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1265426" y="4203583"/>
                <a:ext cx="1447800" cy="8587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1504923" cy="102090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16" name="Oval 15"/>
            <p:cNvSpPr/>
            <p:nvPr/>
          </p:nvSpPr>
          <p:spPr>
            <a:xfrm>
              <a:off x="252947" y="1603070"/>
              <a:ext cx="3096316" cy="271300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mtClean="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7527" y="1115888"/>
            <a:ext cx="30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High Resolution Recorders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6804168" y="3449053"/>
            <a:ext cx="801544" cy="7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17786" y="1476184"/>
            <a:ext cx="3198624" cy="2857756"/>
            <a:chOff x="5892217" y="1518716"/>
            <a:chExt cx="3198624" cy="2857756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53055" y="3003025"/>
              <a:ext cx="1345304" cy="940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http://www.reftek.com/images/iPod_touch_Vert_sRGB_031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1098" y="2209531"/>
              <a:ext cx="763374" cy="1641664"/>
            </a:xfrm>
            <a:prstGeom prst="rect">
              <a:avLst/>
            </a:prstGeom>
            <a:noFill/>
          </p:spPr>
        </p:pic>
        <p:pic>
          <p:nvPicPr>
            <p:cNvPr id="21" name="Picture 10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0197" y="1903968"/>
              <a:ext cx="1348916" cy="92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>
              <a:off x="5892217" y="1518716"/>
              <a:ext cx="3198624" cy="2857756"/>
            </a:xfrm>
            <a:prstGeom prst="ellipse">
              <a:avLst/>
            </a:prstGeom>
            <a:noFill/>
            <a:ln w="25400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mtClean="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08658" y="792723"/>
            <a:ext cx="248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Command/Control &amp; Post-processing SW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4923" y="5548881"/>
            <a:ext cx="107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Sensors</a:t>
            </a:r>
          </a:p>
        </p:txBody>
      </p:sp>
      <p:pic>
        <p:nvPicPr>
          <p:cNvPr id="27" name="Picture 4" descr="O:\Pictures\151B\151B without backgroun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68" y="4185516"/>
            <a:ext cx="1429010" cy="18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673692" y="1358500"/>
            <a:ext cx="1814192" cy="1742186"/>
            <a:chOff x="3673692" y="1358500"/>
            <a:chExt cx="1814192" cy="1742186"/>
          </a:xfrm>
        </p:grpSpPr>
        <p:pic>
          <p:nvPicPr>
            <p:cNvPr id="1026" name="Picture 2" descr="https://www.reftek.com/wp-content/themes/trimble_blank/lib/images/product-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266" y="1763407"/>
              <a:ext cx="1356946" cy="111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673692" y="1358500"/>
              <a:ext cx="1814192" cy="1742186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mtClean="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48628" y="945074"/>
            <a:ext cx="26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SeismoGeodetic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System</a:t>
            </a:r>
          </a:p>
        </p:txBody>
      </p:sp>
      <p:pic>
        <p:nvPicPr>
          <p:cNvPr id="29" name="Picture 2" descr="O:\Pictures (2)\147A-01 uniaxial accelerometer\147A-01-H-V front vi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50" y="3749680"/>
            <a:ext cx="974486" cy="6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O:\Pictures (2)\147A without backgroun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60" y="3540983"/>
            <a:ext cx="950446" cy="9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963387" y="3351600"/>
            <a:ext cx="3141478" cy="2696181"/>
          </a:xfrm>
          <a:prstGeom prst="ellipse">
            <a:avLst/>
          </a:prstGeom>
          <a:noFill/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mtClean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0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896" y="219259"/>
            <a:ext cx="8457434" cy="817564"/>
          </a:xfrm>
        </p:spPr>
        <p:txBody>
          <a:bodyPr/>
          <a:lstStyle/>
          <a:p>
            <a:r>
              <a:rPr lang="en-US" dirty="0" smtClean="0"/>
              <a:t>High Resolution Recorders: Seismic Recorder</a:t>
            </a:r>
            <a:endParaRPr lang="en-US" dirty="0"/>
          </a:p>
        </p:txBody>
      </p:sp>
      <p:pic>
        <p:nvPicPr>
          <p:cNvPr id="10" name="Picture 9" descr="130-01_vie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515" y="901996"/>
            <a:ext cx="2812311" cy="17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14555"/>
              </p:ext>
            </p:extLst>
          </p:nvPr>
        </p:nvGraphicFramePr>
        <p:xfrm>
          <a:off x="361508" y="3632342"/>
          <a:ext cx="3352800" cy="2163763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Local and Regional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Broadband Observatory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Aftershock Study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Active Source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Micro-</a:t>
                      </a:r>
                      <a:r>
                        <a:rPr kumimoji="0" 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Zonation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Survey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Site Noise Survey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Induced Seismicity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33847" y="2663377"/>
            <a:ext cx="412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Resolution Broadband Seismic Recorder, Model 130S-01 (available in 3- and 6-channel configurations</a:t>
            </a:r>
            <a:endParaRPr lang="en-US" sz="1200" dirty="0"/>
          </a:p>
        </p:txBody>
      </p:sp>
      <p:graphicFrame>
        <p:nvGraphicFramePr>
          <p:cNvPr id="13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673101"/>
              </p:ext>
            </p:extLst>
          </p:nvPr>
        </p:nvGraphicFramePr>
        <p:xfrm>
          <a:off x="4639340" y="3553488"/>
          <a:ext cx="4004930" cy="2241296"/>
        </p:xfrm>
        <a:graphic>
          <a:graphicData uri="http://schemas.openxmlformats.org/drawingml/2006/table">
            <a:tbl>
              <a:tblPr/>
              <a:tblGrid>
                <a:gridCol w="4004930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Main Features: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Compact and light-weight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Full duplex error-correction data transmission protocol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Multiple sampling rates;  data streams, and trigger modes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Two Removable mass data storage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Standard and REN firmware w/ Ultra-low latency data transmission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6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5255"/>
              </p:ext>
            </p:extLst>
          </p:nvPr>
        </p:nvGraphicFramePr>
        <p:xfrm>
          <a:off x="5409548" y="4293650"/>
          <a:ext cx="2962327" cy="1797188"/>
        </p:xfrm>
        <a:graphic>
          <a:graphicData uri="http://schemas.openxmlformats.org/drawingml/2006/table">
            <a:tbl>
              <a:tblPr/>
              <a:tblGrid>
                <a:gridCol w="2962327"/>
              </a:tblGrid>
              <a:tr h="327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Applications</a:t>
                      </a:r>
                    </a:p>
                  </a:txBody>
                  <a:tcPr marL="75634" marR="75634" marT="37817" marB="37817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Building Response Monitoring,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Bridge Response Monitoring,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 Response Monitoring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Tunnel Monitoring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Building Around Excavation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Field Site Response Analysis</a:t>
                      </a:r>
                    </a:p>
                  </a:txBody>
                  <a:tcPr marL="75634" marR="75634" marT="37817" marB="37817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11" descr="MC cropped-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185" y="1519243"/>
            <a:ext cx="3346636" cy="2629137"/>
          </a:xfrm>
          <a:prstGeom prst="rect">
            <a:avLst/>
          </a:prstGeom>
          <a:noFill/>
        </p:spPr>
      </p:pic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20676"/>
              </p:ext>
            </p:extLst>
          </p:nvPr>
        </p:nvGraphicFramePr>
        <p:xfrm>
          <a:off x="1180168" y="4798832"/>
          <a:ext cx="195387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Bitmap Image" r:id="rId4" imgW="3734321" imgH="2476190" progId="PBrush">
                  <p:embed/>
                </p:oleObj>
              </mc:Choice>
              <mc:Fallback>
                <p:oleObj name="Bitmap Image" r:id="rId4" imgW="3734321" imgH="2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168" y="4798832"/>
                        <a:ext cx="1953876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055994" y="4899857"/>
            <a:ext cx="1629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9-channel  </a:t>
            </a:r>
            <a:r>
              <a:rPr kumimoji="0" lang="en-US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Accelerograph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9132" y="934469"/>
            <a:ext cx="383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12- or 18-channel  Central Recording </a:t>
            </a:r>
            <a:r>
              <a:rPr kumimoji="0" lang="en-US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Accelerograph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, model 130-MC </a:t>
            </a:r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39345"/>
              </p:ext>
            </p:extLst>
          </p:nvPr>
        </p:nvGraphicFramePr>
        <p:xfrm>
          <a:off x="722968" y="3046231"/>
          <a:ext cx="1953876" cy="129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Bitmap Image" r:id="rId6" imgW="3734321" imgH="2476190" progId="PBrush">
                  <p:embed/>
                </p:oleObj>
              </mc:Choice>
              <mc:Fallback>
                <p:oleObj name="Bitmap Image" r:id="rId6" imgW="3734321" imgH="2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68" y="3046231"/>
                        <a:ext cx="1953876" cy="1296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95123"/>
              </p:ext>
            </p:extLst>
          </p:nvPr>
        </p:nvGraphicFramePr>
        <p:xfrm>
          <a:off x="341968" y="1293631"/>
          <a:ext cx="1953876" cy="129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Bitmap Image" r:id="rId7" imgW="3734321" imgH="2476190" progId="PBrush">
                  <p:embed/>
                </p:oleObj>
              </mc:Choice>
              <mc:Fallback>
                <p:oleObj name="Bitmap Image" r:id="rId7" imgW="3734321" imgH="2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68" y="1293631"/>
                        <a:ext cx="1953876" cy="1296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751194" y="3198632"/>
            <a:ext cx="1629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6-channel  </a:t>
            </a:r>
            <a:r>
              <a:rPr kumimoji="0" lang="en-US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Accelerograph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0194" y="1623257"/>
            <a:ext cx="170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3-channel  </a:t>
            </a:r>
            <a:r>
              <a:rPr kumimoji="0" lang="en-US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478E"/>
                </a:solidFill>
                <a:effectLst/>
                <a:uLnTx/>
                <a:uFillTx/>
                <a:cs typeface="+mn-cs"/>
              </a:rPr>
              <a:t>Accelerograph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rgbClr val="00478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904" y="214623"/>
            <a:ext cx="8378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5596"/>
                </a:solidFill>
                <a:latin typeface="Calibri"/>
                <a:ea typeface="+mj-ea"/>
              </a:rPr>
              <a:t>High Resolution Recorders: </a:t>
            </a:r>
            <a:r>
              <a:rPr lang="en-US" sz="3200" b="1" kern="0" dirty="0" smtClean="0">
                <a:solidFill>
                  <a:srgbClr val="005596"/>
                </a:solidFill>
                <a:latin typeface="Calibri"/>
                <a:ea typeface="+mj-ea"/>
              </a:rPr>
              <a:t>SM Recorders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0894" y="816711"/>
            <a:ext cx="372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High Resolution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Accelerograph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Model 130-SMHR (available in 3- , 6- , and 9-channel configurations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1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:\Pictures\151B\151B without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4" y="608673"/>
            <a:ext cx="3366542" cy="42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264" y="512976"/>
            <a:ext cx="4381943" cy="327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6647" y="3570365"/>
            <a:ext cx="4131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Ringler, A. &amp; Hutt, C. (2010, November - December). Self Noise Models of Seismic Instruments. Seismological Research Letter, 81(6)</a:t>
            </a:r>
          </a:p>
        </p:txBody>
      </p:sp>
      <p:graphicFrame>
        <p:nvGraphicFramePr>
          <p:cNvPr id="9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685891"/>
              </p:ext>
            </p:extLst>
          </p:nvPr>
        </p:nvGraphicFramePr>
        <p:xfrm>
          <a:off x="443138" y="4906844"/>
          <a:ext cx="3559585" cy="1171347"/>
        </p:xfrm>
        <a:graphic>
          <a:graphicData uri="http://schemas.openxmlformats.org/drawingml/2006/table">
            <a:tbl>
              <a:tblPr/>
              <a:tblGrid>
                <a:gridCol w="3559585"/>
              </a:tblGrid>
              <a:tr h="365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Broadband Observatory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Local and Regional Seismic Observation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821733"/>
              </p:ext>
            </p:extLst>
          </p:nvPr>
        </p:nvGraphicFramePr>
        <p:xfrm>
          <a:off x="4656401" y="4182352"/>
          <a:ext cx="3913453" cy="1938951"/>
        </p:xfrm>
        <a:graphic>
          <a:graphicData uri="http://schemas.openxmlformats.org/drawingml/2006/table">
            <a:tbl>
              <a:tblPr/>
              <a:tblGrid>
                <a:gridCol w="3913453"/>
              </a:tblGrid>
              <a:tr h="35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Main Features: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Exceptional self-noise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GSN Vault Design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Low Power Consumption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Force-Balance Electric Feedback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Robust Mass Locking Mechanism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Robust Thermal and Mechanical stability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hape 310"/>
          <p:cNvSpPr txBox="1">
            <a:spLocks noGrp="1"/>
          </p:cNvSpPr>
          <p:nvPr>
            <p:ph type="title"/>
          </p:nvPr>
        </p:nvSpPr>
        <p:spPr>
          <a:xfrm>
            <a:off x="393730" y="43253"/>
            <a:ext cx="8365833" cy="59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Tx/>
              <a:buFont typeface="Calibri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Sensors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Product</a:t>
            </a: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 Line: Broadband Seismometer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2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7" y="1104560"/>
            <a:ext cx="1589376" cy="15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7" y="3985243"/>
            <a:ext cx="1511968" cy="105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845" y="5148418"/>
            <a:ext cx="322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 A, Low Noise Accelerometer Model 147A-01/1 (available in Horizontal and Vertical orientation)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36" y="2809812"/>
            <a:ext cx="3227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 A, Low Noise Accelerometer Model 147A-01/3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Tx/>
              <a:buFont typeface="Calibri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Sensors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Product</a:t>
            </a: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/>
                <a:sym typeface="Calibri"/>
              </a:rPr>
              <a:t> Line: Accelerometers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3074" name="Picture 2" descr="C:\Sales\147A-01 accel self-noise\147A_Self-nois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8" b="2973"/>
          <a:stretch/>
        </p:blipFill>
        <p:spPr bwMode="auto">
          <a:xfrm>
            <a:off x="4136063" y="974610"/>
            <a:ext cx="4157331" cy="30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79141"/>
              </p:ext>
            </p:extLst>
          </p:nvPr>
        </p:nvGraphicFramePr>
        <p:xfrm>
          <a:off x="4829257" y="4249824"/>
          <a:ext cx="2962327" cy="1797188"/>
        </p:xfrm>
        <a:graphic>
          <a:graphicData uri="http://schemas.openxmlformats.org/drawingml/2006/table">
            <a:tbl>
              <a:tblPr/>
              <a:tblGrid>
                <a:gridCol w="2962327"/>
              </a:tblGrid>
              <a:tr h="327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Applications</a:t>
                      </a:r>
                    </a:p>
                  </a:txBody>
                  <a:tcPr marL="75634" marR="75634" marT="37817" marB="37817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Building Response Monitoring,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Bridge Response Monitoring,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 Response Monitoring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Tunnel Monitoring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Building Around Excavation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Field Site Response Analysis</a:t>
                      </a:r>
                    </a:p>
                  </a:txBody>
                  <a:tcPr marL="75634" marR="75634" marT="37817" marB="37817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8026" y="0"/>
            <a:ext cx="2678076" cy="817564"/>
          </a:xfrm>
        </p:spPr>
        <p:txBody>
          <a:bodyPr/>
          <a:lstStyle/>
          <a:p>
            <a:r>
              <a:rPr lang="en-US" dirty="0" smtClean="0"/>
              <a:t>Software:</a:t>
            </a:r>
            <a:endParaRPr lang="en-US" dirty="0"/>
          </a:p>
        </p:txBody>
      </p:sp>
      <p:graphicFrame>
        <p:nvGraphicFramePr>
          <p:cNvPr id="5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57439"/>
              </p:ext>
            </p:extLst>
          </p:nvPr>
        </p:nvGraphicFramePr>
        <p:xfrm>
          <a:off x="5006163" y="4330339"/>
          <a:ext cx="3352800" cy="175260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425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751B"/>
                          </a:solidFill>
                          <a:effectLst/>
                          <a:latin typeface="Arial" charset="0"/>
                        </a:rPr>
                        <a:t>Applications: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Command/Control in field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Remote Command/Control via LAN/WAN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Network Monitoring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Interactive Data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4635796" y="342531"/>
            <a:ext cx="386847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Gill Sans MT" pitchFamily="34" charset="0"/>
                <a:cs typeface="Times New Roman" pitchFamily="18" charset="0"/>
              </a:rPr>
              <a:t>Data Acquisition &amp; Command/Control </a:t>
            </a:r>
            <a:r>
              <a:rPr lang="en-US" sz="1200" dirty="0">
                <a:solidFill>
                  <a:prstClr val="black"/>
                </a:solidFill>
                <a:latin typeface="Gill Sans MT" pitchFamily="34" charset="0"/>
                <a:cs typeface="Times New Roman" pitchFamily="18" charset="0"/>
              </a:rPr>
              <a:t>s/w via LAN/WAN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74" y="647331"/>
            <a:ext cx="4114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77" y="3048013"/>
            <a:ext cx="3962400" cy="27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66578" y="5818228"/>
            <a:ext cx="4222896" cy="30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sz="1300" dirty="0">
                <a:cs typeface="+mn-cs"/>
              </a:rPr>
              <a:t>COMPASS: Comprehensive Data processing software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4" y="762000"/>
            <a:ext cx="885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00112" y="2362200"/>
            <a:ext cx="2281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iFSC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for field operation</a:t>
            </a:r>
          </a:p>
        </p:txBody>
      </p:sp>
    </p:spTree>
    <p:extLst>
      <p:ext uri="{BB962C8B-B14F-4D97-AF65-F5344CB8AC3E}">
        <p14:creationId xmlns:p14="http://schemas.microsoft.com/office/powerpoint/2010/main" val="30192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_REFTEK_PPT_Template_4.3_final">
  <a:themeElements>
    <a:clrScheme name="Trimble PPT Colors">
      <a:dk1>
        <a:srgbClr val="363545"/>
      </a:dk1>
      <a:lt1>
        <a:srgbClr val="FFFFFF"/>
      </a:lt1>
      <a:dk2>
        <a:srgbClr val="005596"/>
      </a:dk2>
      <a:lt2>
        <a:srgbClr val="2780C7"/>
      </a:lt2>
      <a:accent1>
        <a:srgbClr val="F5C205"/>
      </a:accent1>
      <a:accent2>
        <a:srgbClr val="363545"/>
      </a:accent2>
      <a:accent3>
        <a:srgbClr val="A51D25"/>
      </a:accent3>
      <a:accent4>
        <a:srgbClr val="2780C7"/>
      </a:accent4>
      <a:accent5>
        <a:srgbClr val="005596"/>
      </a:accent5>
      <a:accent6>
        <a:srgbClr val="FFFFFF"/>
      </a:accent6>
      <a:hlink>
        <a:srgbClr val="2780C7"/>
      </a:hlink>
      <a:folHlink>
        <a:srgbClr val="2780C7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None/>
          <a:defRPr sz="3200" dirty="0" smtClean="0">
            <a:solidFill>
              <a:srgbClr val="2F95D2"/>
            </a:solidFill>
          </a:defRPr>
        </a:defPPr>
      </a:lstStyle>
    </a:txDef>
  </a:objectDefaults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REFTEK_PPT_Template_4.3_final" id="{AD324527-062A-4933-80A5-00CC77B7856A}" vid="{DA092AA9-FE18-4576-8041-C4423D98E5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2017_REFTEK_PPT_Template_4.3_final</Template>
  <TotalTime>856</TotalTime>
  <Words>728</Words>
  <Application>Microsoft Office PowerPoint</Application>
  <PresentationFormat>On-screen Show (4:3)</PresentationFormat>
  <Paragraphs>136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2017_REFTEK_PPT_Template_4.3_final</vt:lpstr>
      <vt:lpstr>Bitmap Image</vt:lpstr>
      <vt:lpstr>REF TEK Technology Overview</vt:lpstr>
      <vt:lpstr>INRODUCTION</vt:lpstr>
      <vt:lpstr>PowerPoint Presentation</vt:lpstr>
      <vt:lpstr>PowerPoint Presentation</vt:lpstr>
      <vt:lpstr>High Resolution Recorders: Seismic Recorder</vt:lpstr>
      <vt:lpstr>PowerPoint Presentation</vt:lpstr>
      <vt:lpstr>Sensors Product Line: Broadband Seismometer</vt:lpstr>
      <vt:lpstr>Sensors Product Line: Accelerometers</vt:lpstr>
      <vt:lpstr>Software:</vt:lpstr>
      <vt:lpstr>SeismoGeodetic System: SG160-09 Kestrel</vt:lpstr>
      <vt:lpstr>Advanced Features of SG160-09:</vt:lpstr>
      <vt:lpstr>PowerPoint Presentation</vt:lpstr>
    </vt:vector>
  </TitlesOfParts>
  <Company>Trimble Navigation Ltd.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Windows User</dc:creator>
  <cp:lastModifiedBy>Trimble Corporate Information Services</cp:lastModifiedBy>
  <cp:revision>21</cp:revision>
  <cp:lastPrinted>2013-04-18T21:19:40Z</cp:lastPrinted>
  <dcterms:created xsi:type="dcterms:W3CDTF">2017-09-24T19:43:01Z</dcterms:created>
  <dcterms:modified xsi:type="dcterms:W3CDTF">2018-10-29T13:15:29Z</dcterms:modified>
</cp:coreProperties>
</file>