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25"/>
  </p:notesMasterIdLst>
  <p:handoutMasterIdLst>
    <p:handoutMasterId r:id="rId26"/>
  </p:handoutMasterIdLst>
  <p:sldIdLst>
    <p:sldId id="1765" r:id="rId2"/>
    <p:sldId id="1796" r:id="rId3"/>
    <p:sldId id="1791" r:id="rId4"/>
    <p:sldId id="1792" r:id="rId5"/>
    <p:sldId id="1795" r:id="rId6"/>
    <p:sldId id="1797" r:id="rId7"/>
    <p:sldId id="1790" r:id="rId8"/>
    <p:sldId id="1776" r:id="rId9"/>
    <p:sldId id="1775" r:id="rId10"/>
    <p:sldId id="1798" r:id="rId11"/>
    <p:sldId id="1773" r:id="rId12"/>
    <p:sldId id="1779" r:id="rId13"/>
    <p:sldId id="1780" r:id="rId14"/>
    <p:sldId id="1783" r:id="rId15"/>
    <p:sldId id="1785" r:id="rId16"/>
    <p:sldId id="1784" r:id="rId17"/>
    <p:sldId id="1789" r:id="rId18"/>
    <p:sldId id="1799" r:id="rId19"/>
    <p:sldId id="1738" r:id="rId20"/>
    <p:sldId id="1793" r:id="rId21"/>
    <p:sldId id="1794" r:id="rId22"/>
    <p:sldId id="1788" r:id="rId23"/>
    <p:sldId id="1800" r:id="rId24"/>
  </p:sldIdLst>
  <p:sldSz cx="9144000" cy="5143500" type="screen16x9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EFF"/>
    <a:srgbClr val="FF00FF"/>
    <a:srgbClr val="D4ED9D"/>
    <a:srgbClr val="E2F9FF"/>
    <a:srgbClr val="D6E9FF"/>
    <a:srgbClr val="EBFFD7"/>
    <a:srgbClr val="E4EFFF"/>
    <a:srgbClr val="FF0005"/>
    <a:srgbClr val="209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000" autoAdjust="0"/>
    <p:restoredTop sz="90017" autoAdjust="0"/>
  </p:normalViewPr>
  <p:slideViewPr>
    <p:cSldViewPr snapToGrid="0">
      <p:cViewPr varScale="1">
        <p:scale>
          <a:sx n="133" d="100"/>
          <a:sy n="133" d="100"/>
        </p:scale>
        <p:origin x="-320" y="-112"/>
      </p:cViewPr>
      <p:guideLst>
        <p:guide orient="horz" pos="2112"/>
        <p:guide orient="horz" pos="1584"/>
        <p:guide pos="2880"/>
      </p:guideLst>
    </p:cSldViewPr>
  </p:slideViewPr>
  <p:outlineViewPr>
    <p:cViewPr>
      <p:scale>
        <a:sx n="33" d="100"/>
        <a:sy n="33" d="100"/>
      </p:scale>
      <p:origin x="0" y="3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BBF08DED-5DD1-C446-AF1F-7900A14B6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90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0563"/>
            <a:ext cx="61483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2651A8F6-0DAF-3245-ABCD-6CAFA2B78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996D-18F4-ED4F-8FE7-E3033F8F29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0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1A8F6-0DAF-3245-ABCD-6CAFA2B78D6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3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376FB-78AD-174D-AE45-E1420FD1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/>
          <a:lstStyle/>
          <a:p>
            <a:fld id="{216C5678-EE20-4FA5-88E2-6E0BD67A2E26}" type="datetime1">
              <a:rPr lang="en-US" smtClean="0"/>
              <a:t>10/29/18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3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772400" cy="68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34357"/>
            <a:ext cx="7772400" cy="358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2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4213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62BF74-1A79-7649-BA9F-7835E4352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banner2_12-7-15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124289" y="2861926"/>
            <a:ext cx="4895422" cy="797141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7150" lvl="1">
              <a:lnSpc>
                <a:spcPct val="95000"/>
              </a:lnSpc>
            </a:pPr>
            <a:r>
              <a:rPr lang="en-US" sz="2400" b="0" dirty="0"/>
              <a:t>The Instrumentation Services</a:t>
            </a:r>
          </a:p>
          <a:p>
            <a:pPr marL="57150" lvl="1">
              <a:lnSpc>
                <a:spcPct val="95000"/>
              </a:lnSpc>
            </a:pPr>
            <a:r>
              <a:rPr lang="en-US" sz="2400" b="0" dirty="0"/>
              <a:t>Management Team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141903"/>
            <a:ext cx="9144000" cy="14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tx1"/>
                </a:solidFill>
              </a:rPr>
              <a:t>An Update on IRIS Instrumentation Services Activities and Plans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967748" y="3781068"/>
            <a:ext cx="5208505" cy="88408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buFont typeface="Arial" pitchFamily="-112" charset="0"/>
              <a:buNone/>
            </a:pPr>
            <a:r>
              <a:rPr lang="en-US" sz="1800" b="0" i="1" dirty="0"/>
              <a:t>Seismic Instrumentation Technology Symposium</a:t>
            </a:r>
          </a:p>
          <a:p>
            <a:pPr>
              <a:lnSpc>
                <a:spcPct val="95000"/>
              </a:lnSpc>
              <a:buFont typeface="Arial" pitchFamily="-112" charset="0"/>
              <a:buNone/>
            </a:pPr>
            <a:r>
              <a:rPr lang="en-US" sz="1800" b="0" i="1" dirty="0"/>
              <a:t>October 30-31, 2018</a:t>
            </a:r>
          </a:p>
          <a:p>
            <a:pPr>
              <a:lnSpc>
                <a:spcPct val="95000"/>
              </a:lnSpc>
              <a:buFont typeface="Arial" pitchFamily="-112" charset="0"/>
              <a:buNone/>
            </a:pPr>
            <a:r>
              <a:rPr lang="en-US" sz="1800" b="0" i="1" dirty="0"/>
              <a:t>Tucson, AZ</a:t>
            </a:r>
          </a:p>
        </p:txBody>
      </p:sp>
      <p:pic>
        <p:nvPicPr>
          <p:cNvPr id="2" name="Picture 1" descr="IMG_8045.jpg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" b="254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PASSCAL Polar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792399"/>
            <a:ext cx="4711700" cy="426036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Plans for the Next 5-10 Years</a:t>
            </a:r>
          </a:p>
          <a:p>
            <a:pPr marL="333375" indent="-220663">
              <a:lnSpc>
                <a:spcPct val="110000"/>
              </a:lnSpc>
            </a:pPr>
            <a:r>
              <a:rPr lang="en-US" sz="1800" dirty="0"/>
              <a:t>Continue engineering support for experiments</a:t>
            </a:r>
          </a:p>
          <a:p>
            <a:pPr marL="333375" indent="-220663">
              <a:lnSpc>
                <a:spcPct val="110000"/>
              </a:lnSpc>
            </a:pPr>
            <a:r>
              <a:rPr lang="en-US" sz="1800" dirty="0"/>
              <a:t>Maintain polar specific equipment pool</a:t>
            </a:r>
          </a:p>
          <a:p>
            <a:pPr marL="333375" indent="-220663">
              <a:lnSpc>
                <a:spcPct val="110000"/>
              </a:lnSpc>
            </a:pPr>
            <a:r>
              <a:rPr lang="en-US" sz="1800" dirty="0"/>
              <a:t>Establish and operate a permanent seismic volcano observatory on Mt. Erebus</a:t>
            </a:r>
          </a:p>
          <a:p>
            <a:pPr marL="333375" indent="-220663">
              <a:lnSpc>
                <a:spcPct val="110000"/>
              </a:lnSpc>
            </a:pPr>
            <a:r>
              <a:rPr lang="en-US" sz="1800" dirty="0"/>
              <a:t>Complete the GEOICE program and seek to continue GLISN operations</a:t>
            </a:r>
          </a:p>
          <a:p>
            <a:pPr marL="333375" indent="-220663">
              <a:lnSpc>
                <a:spcPct val="110000"/>
              </a:lnSpc>
            </a:pPr>
            <a:r>
              <a:rPr lang="en-US" sz="1800" dirty="0"/>
              <a:t>Incorporate remote node handling for </a:t>
            </a:r>
            <a:r>
              <a:rPr lang="en-US" sz="1800" dirty="0" smtClean="0"/>
              <a:t>polar regions</a:t>
            </a:r>
            <a:endParaRPr lang="en-US" sz="1800" dirty="0"/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68C2A5-DBDB-D342-8E77-8C49F940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121" y="792399"/>
            <a:ext cx="1918355" cy="1438766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D6EAB0-BA8B-1241-8327-4CC9E2188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6" r="14153"/>
          <a:stretch/>
        </p:blipFill>
        <p:spPr>
          <a:xfrm>
            <a:off x="6720265" y="787400"/>
            <a:ext cx="2322135" cy="1779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2C0839-321C-374E-9387-9E0706ACD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4"/>
          <a:stretch/>
        </p:blipFill>
        <p:spPr>
          <a:xfrm>
            <a:off x="4813300" y="2220085"/>
            <a:ext cx="1917176" cy="1589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2DD288-0D24-EC4E-B770-B546B0B0C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91" r="5461"/>
          <a:stretch/>
        </p:blipFill>
        <p:spPr>
          <a:xfrm>
            <a:off x="4820434" y="3809489"/>
            <a:ext cx="1897866" cy="1221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BBA446-7CEA-8747-9661-7C576D9EA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01" t="17778" r="34058" b="19997"/>
          <a:stretch/>
        </p:blipFill>
        <p:spPr>
          <a:xfrm>
            <a:off x="7024745" y="2573470"/>
            <a:ext cx="1754093" cy="24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0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PASSCAL </a:t>
            </a:r>
            <a:r>
              <a:rPr lang="en-US" dirty="0" err="1"/>
              <a:t>Magnetotellurics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792399"/>
            <a:ext cx="8851900" cy="2458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Plans for the Next 5-10 Years</a:t>
            </a:r>
          </a:p>
          <a:p>
            <a:pPr marL="333375" indent="-220663"/>
            <a:r>
              <a:rPr lang="en-US" sz="1800" dirty="0"/>
              <a:t>Establish a national, multi-user MT instrumentation pool at the PASSCAL Instrument Center for PI</a:t>
            </a:r>
            <a:r>
              <a:rPr lang="en-US" sz="1800" dirty="0" smtClean="0"/>
              <a:t>-</a:t>
            </a:r>
            <a:r>
              <a:rPr lang="en-US" sz="1800" dirty="0" smtClean="0"/>
              <a:t>led</a:t>
            </a:r>
            <a:r>
              <a:rPr lang="en-US" sz="1800" dirty="0" smtClean="0"/>
              <a:t> </a:t>
            </a:r>
            <a:r>
              <a:rPr lang="en-US" sz="1800" dirty="0"/>
              <a:t>projects</a:t>
            </a:r>
          </a:p>
          <a:p>
            <a:pPr marL="333375" indent="-220663"/>
            <a:r>
              <a:rPr lang="en-US" sz="1800" dirty="0" smtClean="0"/>
              <a:t>Obtain </a:t>
            </a:r>
            <a:r>
              <a:rPr lang="en-US" sz="1800" dirty="0"/>
              <a:t>long-period and/or wideband MT instruments through a competitive procurement</a:t>
            </a:r>
          </a:p>
          <a:p>
            <a:pPr marL="333375" indent="-220663"/>
            <a:r>
              <a:rPr lang="en-US" sz="1800" dirty="0" smtClean="0"/>
              <a:t>Foster </a:t>
            </a:r>
            <a:r>
              <a:rPr lang="en-US" sz="1800" dirty="0"/>
              <a:t>MT user community and opportunity for multi-mode </a:t>
            </a:r>
            <a:r>
              <a:rPr lang="en-US" sz="1800" dirty="0" smtClean="0"/>
              <a:t>experiments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819" y="3252832"/>
            <a:ext cx="2752623" cy="1836000"/>
          </a:xfrm>
          <a:prstGeom prst="rect">
            <a:avLst/>
          </a:prstGeom>
        </p:spPr>
      </p:pic>
      <p:pic>
        <p:nvPicPr>
          <p:cNvPr id="4" name="Picture 3" descr="photo 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26914"/>
          <a:stretch/>
        </p:blipFill>
        <p:spPr>
          <a:xfrm>
            <a:off x="3156414" y="3265740"/>
            <a:ext cx="2722987" cy="1836000"/>
          </a:xfrm>
          <a:prstGeom prst="rect">
            <a:avLst/>
          </a:prstGeom>
        </p:spPr>
      </p:pic>
      <p:pic>
        <p:nvPicPr>
          <p:cNvPr id="6" name="Picture 5" descr="photo 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b="26420"/>
          <a:stretch/>
        </p:blipFill>
        <p:spPr>
          <a:xfrm>
            <a:off x="84818" y="3267536"/>
            <a:ext cx="2704711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sz="2800" dirty="0"/>
              <a:t>Trends: Instrumentation Services’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863600"/>
            <a:ext cx="8813800" cy="38353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IRIS installed instruments (GSN/TA)</a:t>
            </a:r>
          </a:p>
          <a:p>
            <a:pPr marL="336550" lvl="1" indent="-222250"/>
            <a:r>
              <a:rPr lang="en-US" sz="1800" dirty="0"/>
              <a:t>Posthole / borehole emplacements for improved performance</a:t>
            </a:r>
          </a:p>
          <a:p>
            <a:pPr marL="336550" lvl="1" indent="-222250"/>
            <a:r>
              <a:rPr lang="en-US" sz="1800" dirty="0"/>
              <a:t>Reducing power</a:t>
            </a:r>
          </a:p>
          <a:p>
            <a:pPr marL="336550" lvl="1" indent="-222250"/>
            <a:r>
              <a:rPr lang="en-US" sz="1800" dirty="0"/>
              <a:t>Accommodate sensor diversity </a:t>
            </a:r>
            <a:r>
              <a:rPr lang="mr-IN" sz="1800" dirty="0"/>
              <a:t>–</a:t>
            </a:r>
            <a:r>
              <a:rPr lang="en-US" sz="1800" dirty="0"/>
              <a:t> sensors with analog output and serial output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PASSCAL use (</a:t>
            </a:r>
            <a:r>
              <a:rPr lang="en-US" sz="2000" b="1" dirty="0" smtClean="0"/>
              <a:t>PI-lead </a:t>
            </a:r>
            <a:r>
              <a:rPr lang="en-US" sz="2000" b="1" dirty="0"/>
              <a:t>experiments)</a:t>
            </a:r>
          </a:p>
          <a:p>
            <a:pPr marL="336550" lvl="1" indent="-222250"/>
            <a:r>
              <a:rPr lang="en-US" sz="1800" dirty="0"/>
              <a:t>Rugged </a:t>
            </a:r>
            <a:r>
              <a:rPr lang="mr-IN" sz="1800" dirty="0"/>
              <a:t>–</a:t>
            </a:r>
            <a:r>
              <a:rPr lang="en-US" sz="1800" dirty="0"/>
              <a:t> reducing repair rates</a:t>
            </a:r>
          </a:p>
          <a:p>
            <a:pPr marL="336550" lvl="1" indent="-222250"/>
            <a:r>
              <a:rPr lang="en-US" sz="1800" dirty="0"/>
              <a:t>Cost </a:t>
            </a:r>
            <a:r>
              <a:rPr lang="mr-IN" sz="1800" dirty="0"/>
              <a:t>–</a:t>
            </a:r>
            <a:r>
              <a:rPr lang="en-US" sz="1800" dirty="0"/>
              <a:t> reduce the (re)capitalization costs</a:t>
            </a:r>
          </a:p>
          <a:p>
            <a:pPr marL="336550" lvl="1" indent="-222250"/>
            <a:r>
              <a:rPr lang="en-US" sz="1800" dirty="0"/>
              <a:t>Depot turn around – maximize field time</a:t>
            </a:r>
          </a:p>
          <a:p>
            <a:pPr marL="336550" lvl="1" indent="-222250"/>
            <a:r>
              <a:rPr lang="en-US" sz="1800" dirty="0"/>
              <a:t>Telemetry </a:t>
            </a:r>
            <a:r>
              <a:rPr lang="mr-IN" sz="1800" dirty="0"/>
              <a:t>–</a:t>
            </a:r>
            <a:r>
              <a:rPr lang="en-US" sz="1800" dirty="0"/>
              <a:t> for State-of-Health? for data?</a:t>
            </a:r>
          </a:p>
          <a:p>
            <a:pPr marL="336550" lvl="1" indent="-222250"/>
            <a:r>
              <a:rPr lang="en-US" sz="1800" dirty="0"/>
              <a:t>Equipment to support educational use (Geodes, GPR, etc.)</a:t>
            </a:r>
          </a:p>
        </p:txBody>
      </p:sp>
    </p:spTree>
    <p:extLst>
      <p:ext uri="{BB962C8B-B14F-4D97-AF65-F5344CB8AC3E}">
        <p14:creationId xmlns:p14="http://schemas.microsoft.com/office/powerpoint/2010/main" val="126303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Trends: PASSCAL User’s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833953"/>
            <a:ext cx="8430260" cy="41444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Trends</a:t>
            </a:r>
          </a:p>
          <a:p>
            <a:pPr marL="342900" lvl="1" indent="-342900">
              <a:lnSpc>
                <a:spcPct val="110000"/>
              </a:lnSpc>
            </a:pPr>
            <a:endParaRPr lang="en-US" sz="2000" dirty="0"/>
          </a:p>
          <a:p>
            <a:pPr marL="342900" lvl="1" indent="-342900">
              <a:lnSpc>
                <a:spcPct val="110000"/>
              </a:lnSpc>
            </a:pPr>
            <a:endParaRPr lang="en-US" sz="2000" dirty="0"/>
          </a:p>
          <a:p>
            <a:pPr marL="342900" lvl="1" indent="-342900">
              <a:lnSpc>
                <a:spcPct val="110000"/>
              </a:lnSpc>
            </a:pPr>
            <a:endParaRPr lang="en-US" sz="2000" dirty="0"/>
          </a:p>
          <a:p>
            <a:pPr marL="342900" lvl="1" indent="-342900">
              <a:lnSpc>
                <a:spcPct val="110000"/>
              </a:lnSpc>
            </a:pPr>
            <a:endParaRPr lang="en-US" sz="2000" dirty="0"/>
          </a:p>
          <a:p>
            <a:pPr marL="0" lvl="1" indent="0">
              <a:lnSpc>
                <a:spcPct val="110000"/>
              </a:lnSpc>
              <a:buNone/>
            </a:pPr>
            <a:r>
              <a:rPr lang="en-US" sz="2000" b="1" dirty="0"/>
              <a:t>Specific requests</a:t>
            </a:r>
          </a:p>
          <a:p>
            <a:pPr marL="336550" lvl="2" indent="-222250">
              <a:lnSpc>
                <a:spcPct val="110000"/>
              </a:lnSpc>
            </a:pPr>
            <a:r>
              <a:rPr lang="en-US" sz="1600" dirty="0"/>
              <a:t>Posthole </a:t>
            </a:r>
            <a:r>
              <a:rPr lang="en-US" sz="1600" dirty="0" err="1"/>
              <a:t>broadbands</a:t>
            </a:r>
            <a:endParaRPr lang="en-US" sz="1600" dirty="0"/>
          </a:p>
          <a:p>
            <a:pPr marL="565150" lvl="2" indent="-222250">
              <a:lnSpc>
                <a:spcPct val="110000"/>
              </a:lnSpc>
            </a:pPr>
            <a:r>
              <a:rPr lang="en-US" sz="1400" dirty="0"/>
              <a:t>Generally driven more by logistical considerations (direct burial) than a specific desire to achieve benefits of posthole emplacement</a:t>
            </a:r>
          </a:p>
          <a:p>
            <a:pPr marL="336550" lvl="1" indent="-222250">
              <a:lnSpc>
                <a:spcPct val="110000"/>
              </a:lnSpc>
            </a:pPr>
            <a:r>
              <a:rPr lang="en-US" sz="1600" dirty="0"/>
              <a:t>Nodes</a:t>
            </a:r>
          </a:p>
          <a:p>
            <a:pPr marL="565150" lvl="2" indent="-222250">
              <a:lnSpc>
                <a:spcPct val="110000"/>
              </a:lnSpc>
            </a:pPr>
            <a:r>
              <a:rPr lang="en-US" sz="1400" dirty="0"/>
              <a:t>Greatly simplified field logistics</a:t>
            </a:r>
          </a:p>
          <a:p>
            <a:pPr marL="565150" lvl="2" indent="-222250">
              <a:lnSpc>
                <a:spcPct val="110000"/>
              </a:lnSpc>
            </a:pPr>
            <a:r>
              <a:rPr lang="en-US" sz="1400" dirty="0"/>
              <a:t>Caveat: PIs may not have fully discovered the joys of shipping lithium</a:t>
            </a:r>
          </a:p>
          <a:p>
            <a:pPr marL="336550" lvl="1" indent="-222250">
              <a:lnSpc>
                <a:spcPct val="110000"/>
              </a:lnSpc>
            </a:pPr>
            <a:r>
              <a:rPr lang="en-US" sz="1600" dirty="0"/>
              <a:t>Telemetry </a:t>
            </a:r>
            <a:r>
              <a:rPr lang="mr-IN" sz="1600" dirty="0"/>
              <a:t>–</a:t>
            </a:r>
            <a:r>
              <a:rPr lang="en-US" sz="1600" dirty="0"/>
              <a:t> very infrequent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12665" y="1186130"/>
            <a:ext cx="7772400" cy="16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itchFamily="-112" charset="0"/>
              <a:buNone/>
            </a:pPr>
            <a:r>
              <a:rPr lang="en-US" sz="2000" b="0" dirty="0"/>
              <a:t>more resolution (</a:t>
            </a:r>
            <a:r>
              <a:rPr lang="en-US" sz="2000" b="0" dirty="0" err="1"/>
              <a:t>wavefield</a:t>
            </a:r>
            <a:r>
              <a:rPr lang="en-US" sz="2000" b="0" dirty="0"/>
              <a:t> imaging)</a:t>
            </a:r>
            <a:endParaRPr lang="en-US" sz="2000" b="0" dirty="0">
              <a:cs typeface="Wingdings"/>
              <a:sym typeface="Wingdings"/>
            </a:endParaRPr>
          </a:p>
          <a:p>
            <a:pPr marL="0" indent="0">
              <a:buFont typeface="Arial" pitchFamily="-112" charset="0"/>
              <a:buNone/>
            </a:pPr>
            <a:r>
              <a:rPr lang="en-US" sz="2000" b="0" dirty="0"/>
              <a:t>	more instruments</a:t>
            </a:r>
          </a:p>
          <a:p>
            <a:pPr marL="0" lvl="1" indent="0">
              <a:buFont typeface="Arial" pitchFamily="-112" charset="0"/>
              <a:buNone/>
            </a:pPr>
            <a:r>
              <a:rPr lang="en-US" sz="2000" b="0" dirty="0"/>
              <a:t>		simplified field logistics and reduced field costs</a:t>
            </a:r>
          </a:p>
          <a:p>
            <a:pPr marL="0" lvl="1" indent="0">
              <a:buFont typeface="Arial" pitchFamily="-112" charset="0"/>
              <a:buNone/>
            </a:pPr>
            <a:r>
              <a:rPr lang="en-US" sz="2000" b="0" dirty="0"/>
              <a:t>			reducing </a:t>
            </a:r>
            <a:r>
              <a:rPr lang="en-US" sz="2000" b="0" dirty="0" err="1"/>
              <a:t>SWaP</a:t>
            </a:r>
            <a:r>
              <a:rPr lang="en-US" sz="2000" b="0" dirty="0"/>
              <a:t> (Size, Weight and Power)</a:t>
            </a:r>
          </a:p>
        </p:txBody>
      </p:sp>
      <p:sp>
        <p:nvSpPr>
          <p:cNvPr id="5" name="Right Arrow 4"/>
          <p:cNvSpPr/>
          <p:nvPr/>
        </p:nvSpPr>
        <p:spPr bwMode="auto">
          <a:xfrm rot="1058892">
            <a:off x="1221107" y="1569041"/>
            <a:ext cx="331733" cy="189534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058892">
            <a:off x="2150711" y="1948881"/>
            <a:ext cx="331733" cy="189534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058892">
            <a:off x="3061360" y="2376109"/>
            <a:ext cx="331733" cy="189534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9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Simpler Metadata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50" y="934357"/>
            <a:ext cx="8726618" cy="3962763"/>
          </a:xfrm>
        </p:spPr>
        <p:txBody>
          <a:bodyPr>
            <a:normAutofit fontScale="62500" lnSpcReduction="20000"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/>
              <a:t>Dirt-to-Desktop: Instruments and processes that streamline producing (accurate) metadata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Fewer human “touches” between the dirt and the desktop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Key principles: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Data produced in field and ready to archive 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Self-documenting sensors/</a:t>
            </a:r>
            <a:r>
              <a:rPr lang="en-US" dirty="0" err="1"/>
              <a:t>dataloggers</a:t>
            </a:r>
            <a:r>
              <a:rPr lang="en-US" dirty="0"/>
              <a:t> for minimal metadata processing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In-field tools for acquiring and integrated ancillary metadata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In-field QC and data transport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dirty="0"/>
              <a:t>Work across multiple vendor platforms – mixed instruments 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Intent is to shield users from multiple steps </a:t>
            </a:r>
            <a:r>
              <a:rPr lang="mr-IN" dirty="0" smtClean="0"/>
              <a:t>–</a:t>
            </a:r>
            <a:r>
              <a:rPr lang="en-US" dirty="0" smtClean="0"/>
              <a:t> critical for </a:t>
            </a:r>
            <a:r>
              <a:rPr lang="en-US" dirty="0"/>
              <a:t>large </a:t>
            </a:r>
            <a:r>
              <a:rPr lang="en-US" dirty="0" smtClean="0"/>
              <a:t>deployments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8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Integrating Next-Generation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863601"/>
            <a:ext cx="4762500" cy="406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Power</a:t>
            </a:r>
          </a:p>
          <a:p>
            <a:pPr marL="336550" lvl="1" indent="-222250"/>
            <a:r>
              <a:rPr lang="en-US" sz="1400" dirty="0"/>
              <a:t>The “Achilles Heel” of remote, autonomous stations</a:t>
            </a:r>
          </a:p>
          <a:p>
            <a:pPr marL="336550" lvl="1" indent="-222250"/>
            <a:r>
              <a:rPr lang="en-US" sz="1400" dirty="0"/>
              <a:t>Major strides made </a:t>
            </a:r>
            <a:r>
              <a:rPr lang="en-US" sz="1400" dirty="0" smtClean="0"/>
              <a:t>during </a:t>
            </a:r>
            <a:r>
              <a:rPr lang="en-US" sz="1400" dirty="0"/>
              <a:t>the implementation of Lower-48 and Alaska TA</a:t>
            </a:r>
          </a:p>
          <a:p>
            <a:pPr marL="336550" lvl="1" indent="-222250"/>
            <a:r>
              <a:rPr lang="en-US" sz="1400" dirty="0"/>
              <a:t>Costs of current </a:t>
            </a:r>
            <a:r>
              <a:rPr lang="en-US" sz="1400" dirty="0" smtClean="0"/>
              <a:t>lithium </a:t>
            </a:r>
            <a:r>
              <a:rPr lang="en-US" sz="1400" dirty="0"/>
              <a:t>systems are prohibitive to many users</a:t>
            </a:r>
          </a:p>
          <a:p>
            <a:pPr marL="336550" lvl="1" indent="-222250"/>
            <a:r>
              <a:rPr lang="en-US" sz="1400" dirty="0"/>
              <a:t>Many nodal technologies with integrated power systems will require a different sustainment model</a:t>
            </a:r>
          </a:p>
          <a:p>
            <a:pPr marL="0" indent="0">
              <a:buNone/>
            </a:pPr>
            <a:r>
              <a:rPr lang="en-US" sz="1800" dirty="0"/>
              <a:t>Communications</a:t>
            </a:r>
          </a:p>
          <a:p>
            <a:pPr marL="336550" lvl="1" indent="-222250"/>
            <a:r>
              <a:rPr lang="en-US" sz="1400" dirty="0"/>
              <a:t>Cell and VSAT are standard and well-run solutions</a:t>
            </a:r>
          </a:p>
          <a:p>
            <a:pPr marL="336550" lvl="1" indent="-222250"/>
            <a:r>
              <a:rPr lang="en-US" sz="1400" dirty="0"/>
              <a:t>Iridium (SBD and RUDICS) used in a variety of modes</a:t>
            </a:r>
          </a:p>
          <a:p>
            <a:pPr marL="336550" lvl="1" indent="-222250"/>
            <a:r>
              <a:rPr lang="en-US" sz="1400" dirty="0"/>
              <a:t>BGAN </a:t>
            </a:r>
            <a:r>
              <a:rPr lang="mr-IN" sz="1400" dirty="0"/>
              <a:t>–</a:t>
            </a:r>
            <a:r>
              <a:rPr lang="en-US" sz="1400" dirty="0"/>
              <a:t> new, with some limitations and cost considerations</a:t>
            </a:r>
          </a:p>
          <a:p>
            <a:pPr marL="336550" lvl="1" indent="-222250"/>
            <a:r>
              <a:rPr lang="en-US" sz="1400" dirty="0"/>
              <a:t>Still looking for the goldilocks solution </a:t>
            </a:r>
            <a:r>
              <a:rPr lang="mr-IN" sz="1400" dirty="0"/>
              <a:t>–</a:t>
            </a:r>
            <a:r>
              <a:rPr lang="en-US" sz="1400" dirty="0"/>
              <a:t> just right cost and bandwidth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D24D39-CDD3-4B9D-A963-97838C70C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623" y="769437"/>
            <a:ext cx="2648177" cy="1986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E023AB-8770-4805-AC04-F24F2C3CE7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517" b="25442"/>
          <a:stretch/>
        </p:blipFill>
        <p:spPr>
          <a:xfrm>
            <a:off x="5008776" y="769437"/>
            <a:ext cx="1404723" cy="1981251"/>
          </a:xfrm>
          <a:prstGeom prst="rect">
            <a:avLst/>
          </a:prstGeom>
        </p:spPr>
      </p:pic>
      <p:pic>
        <p:nvPicPr>
          <p:cNvPr id="10" name="Picture 2" descr="MCD-4800 Coverage Map - BGAN">
            <a:extLst>
              <a:ext uri="{FF2B5EF4-FFF2-40B4-BE49-F238E27FC236}">
                <a16:creationId xmlns:a16="http://schemas.microsoft.com/office/drawing/2014/main" xmlns="" id="{31398EF9-ED0D-472C-A14C-6F54E717B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100" y="3078323"/>
            <a:ext cx="3086100" cy="17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1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Sustainment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04" y="825953"/>
            <a:ext cx="8855092" cy="1815647"/>
          </a:xfrm>
        </p:spPr>
        <p:txBody>
          <a:bodyPr>
            <a:normAutofit fontScale="77500" lnSpcReduction="20000"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/>
              <a:t>Assessment of key instrumentation conducted in 2015-2016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Size of pool: &gt;10,000 individual instruments and </a:t>
            </a:r>
            <a:r>
              <a:rPr lang="en-US" dirty="0" err="1"/>
              <a:t>dataloggers</a:t>
            </a:r>
            <a:r>
              <a:rPr lang="en-US" dirty="0"/>
              <a:t> 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Total value: ~$100 million</a:t>
            </a:r>
          </a:p>
        </p:txBody>
      </p:sp>
      <p:pic>
        <p:nvPicPr>
          <p:cNvPr id="6" name="Picture 5" descr="Pool_instrument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7" t="10428" r="23214"/>
          <a:stretch/>
        </p:blipFill>
        <p:spPr>
          <a:xfrm>
            <a:off x="5543418" y="1737197"/>
            <a:ext cx="3469990" cy="32516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6-03-27 at 7.47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51" y="2678142"/>
            <a:ext cx="5281492" cy="17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1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03" y="825953"/>
            <a:ext cx="5663799" cy="2113190"/>
          </a:xfrm>
        </p:spPr>
        <p:txBody>
          <a:bodyPr>
            <a:normAutofit fontScale="55000" lnSpcReduction="20000"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/>
              <a:t>Instruments are not equally distributed in age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Much of this equipment is reaching end-of-life but still in high-demand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New capabilities added will require new models in sustainment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/>
              <a:t>Creative recapitalization strategies will be needed</a:t>
            </a:r>
          </a:p>
        </p:txBody>
      </p:sp>
      <p:pic>
        <p:nvPicPr>
          <p:cNvPr id="4" name="Picture 3" descr="DAS_ag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31" y="752847"/>
            <a:ext cx="3106229" cy="211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B_ag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2961161"/>
            <a:ext cx="3102560" cy="2111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Macintosh HD:Users:andyf:Desktop:Screen Shot 2016-03-23 at 4.29.28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78" y="2948701"/>
            <a:ext cx="5549899" cy="20161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Sustainment</a:t>
            </a:r>
          </a:p>
        </p:txBody>
      </p:sp>
    </p:spTree>
    <p:extLst>
      <p:ext uri="{BB962C8B-B14F-4D97-AF65-F5344CB8AC3E}">
        <p14:creationId xmlns:p14="http://schemas.microsoft.com/office/powerpoint/2010/main" val="62349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55" y="846159"/>
            <a:ext cx="4117051" cy="328281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68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6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3200" b="0" dirty="0"/>
              <a:t>Sustainment Plan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3704" y="825953"/>
            <a:ext cx="4605224" cy="388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2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-109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Lottery tickets are probably not the answer</a:t>
            </a: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Some replacement / growth via base operational funding</a:t>
            </a: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Recapitalization as part of new projects and efforts</a:t>
            </a:r>
          </a:p>
          <a:p>
            <a:pPr marL="628650" lvl="1" indent="-285750" algn="l">
              <a:lnSpc>
                <a:spcPct val="120000"/>
              </a:lnSpc>
              <a:buFont typeface="Arial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Last major instrument recap came from </a:t>
            </a:r>
            <a:r>
              <a:rPr lang="en-US" sz="1800" b="0" dirty="0" err="1">
                <a:solidFill>
                  <a:schemeClr val="tx1"/>
                </a:solidFill>
              </a:rPr>
              <a:t>EarthScope</a:t>
            </a:r>
            <a:r>
              <a:rPr lang="en-US" sz="1800" b="0" dirty="0">
                <a:solidFill>
                  <a:schemeClr val="tx1"/>
                </a:solidFill>
              </a:rPr>
              <a:t> – TA/FA, N4</a:t>
            </a: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More general recapitalization requires proposals, proposals, proposals</a:t>
            </a:r>
          </a:p>
          <a:p>
            <a:pPr marL="628650" lvl="1" indent="-285750" algn="l">
              <a:lnSpc>
                <a:spcPct val="120000"/>
              </a:lnSpc>
              <a:buFont typeface="Arial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More than NSF</a:t>
            </a:r>
          </a:p>
        </p:txBody>
      </p:sp>
    </p:spTree>
    <p:extLst>
      <p:ext uri="{BB962C8B-B14F-4D97-AF65-F5344CB8AC3E}">
        <p14:creationId xmlns:p14="http://schemas.microsoft.com/office/powerpoint/2010/main" val="276699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014"/>
            <a:ext cx="8686800" cy="401358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Goals and Challenges</a:t>
            </a:r>
          </a:p>
          <a:p>
            <a:pPr indent="-228600"/>
            <a:r>
              <a:rPr lang="en-US" sz="2000" dirty="0"/>
              <a:t>Increase capacity for making high-quality seismological and geophysical observations</a:t>
            </a:r>
          </a:p>
          <a:p>
            <a:pPr indent="-228600"/>
            <a:r>
              <a:rPr lang="en-US" sz="2000" dirty="0"/>
              <a:t>Work continually with the community to ensure capabilities match observation needs</a:t>
            </a:r>
          </a:p>
          <a:p>
            <a:pPr indent="-228600"/>
            <a:r>
              <a:rPr lang="en-US" sz="2000" dirty="0"/>
              <a:t>Leverage new telemetry and power capabilities and understand the impacts on operations and science</a:t>
            </a:r>
          </a:p>
          <a:p>
            <a:pPr indent="-228600"/>
            <a:r>
              <a:rPr lang="en-US" sz="2000" dirty="0"/>
              <a:t>Develop new workflows for data and metadata to streamline data handling – Large N</a:t>
            </a:r>
          </a:p>
          <a:p>
            <a:pPr indent="-228600"/>
            <a:r>
              <a:rPr lang="en-US" sz="2000" dirty="0"/>
              <a:t>Sustain capabilities</a:t>
            </a:r>
          </a:p>
          <a:p>
            <a:pPr indent="-228600"/>
            <a:r>
              <a:rPr lang="en-US" sz="2000" dirty="0"/>
              <a:t>Extend sustainment models to new technologies</a:t>
            </a:r>
          </a:p>
          <a:p>
            <a:pPr indent="-22860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8938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Status of IRIS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16" y="773084"/>
            <a:ext cx="6027089" cy="4218016"/>
          </a:xfrm>
        </p:spPr>
        <p:txBody>
          <a:bodyPr>
            <a:normAutofit lnSpcReduction="10000"/>
          </a:bodyPr>
          <a:lstStyle/>
          <a:p>
            <a:pPr marL="230188" indent="-230188"/>
            <a:r>
              <a:rPr lang="en-US" sz="2000" dirty="0"/>
              <a:t>Latest proposal successful, renewed for 5-years (thru 9/30/23)</a:t>
            </a:r>
          </a:p>
          <a:p>
            <a:pPr marL="230188" indent="-230188"/>
            <a:r>
              <a:rPr lang="en-US" sz="2000" dirty="0"/>
              <a:t>SAGE or SAGE-II, not NGEO</a:t>
            </a:r>
          </a:p>
          <a:p>
            <a:pPr marL="452438" lvl="1" indent="-230188"/>
            <a:r>
              <a:rPr lang="en-US" sz="1800" i="1" dirty="0"/>
              <a:t>Seismological Facility for the Advancement of Geoscience</a:t>
            </a:r>
          </a:p>
          <a:p>
            <a:pPr marL="230188" indent="-230188"/>
            <a:r>
              <a:rPr lang="en-US" sz="2000" dirty="0"/>
              <a:t>Continued support for IRIS Instrumentation Services</a:t>
            </a:r>
          </a:p>
          <a:p>
            <a:pPr marL="452438" lvl="1" indent="-230188"/>
            <a:r>
              <a:rPr lang="en-US" sz="1800" dirty="0"/>
              <a:t>GSN, PASSCAL, PASSCAL-Polar, PASSCAL-MT</a:t>
            </a:r>
          </a:p>
          <a:p>
            <a:pPr marL="452438" lvl="1" indent="-230188"/>
            <a:r>
              <a:rPr lang="en-US" sz="1800" dirty="0"/>
              <a:t>Enhanced instrumentation for wavefield imaging and rapid response to geohazard events</a:t>
            </a:r>
          </a:p>
          <a:p>
            <a:pPr marL="230188" indent="-230188"/>
            <a:r>
              <a:rPr lang="en-US" sz="2000" dirty="0"/>
              <a:t>Alaska TA </a:t>
            </a:r>
            <a:r>
              <a:rPr lang="en-US" sz="2000" dirty="0" smtClean="0"/>
              <a:t>operations</a:t>
            </a:r>
          </a:p>
          <a:p>
            <a:pPr marL="452438" lvl="1" indent="-230188"/>
            <a:r>
              <a:rPr lang="en-US" sz="1800" dirty="0"/>
              <a:t>Full operation through 2019</a:t>
            </a:r>
          </a:p>
          <a:p>
            <a:pPr marL="452438" lvl="1" indent="-230188"/>
            <a:r>
              <a:rPr lang="en-US" sz="1800" dirty="0" smtClean="0"/>
              <a:t>Subsequent </a:t>
            </a:r>
            <a:r>
              <a:rPr lang="en-US" sz="1800" dirty="0"/>
              <a:t>years will be some combination of operations, adoptions, and </a:t>
            </a:r>
            <a:r>
              <a:rPr lang="en-US" sz="1800" dirty="0" smtClean="0"/>
              <a:t>demobilizations</a:t>
            </a:r>
          </a:p>
        </p:txBody>
      </p:sp>
      <p:pic>
        <p:nvPicPr>
          <p:cNvPr id="6" name="Picture 5" descr="ngeo_vol1_9-29-16_Page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432" y="811739"/>
            <a:ext cx="2869098" cy="3712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7227" y="4560957"/>
            <a:ext cx="112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www.iris.edu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5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12D54E38-80E1-9945-A5CD-56E02A4C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144" y="930727"/>
            <a:ext cx="4018432" cy="126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649B52F9-E2DB-834A-A60C-0665CB9AF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625" y="2191467"/>
            <a:ext cx="4067951" cy="267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F668BB-401B-5546-A946-ADACBF53FE0E}"/>
              </a:ext>
            </a:extLst>
          </p:cNvPr>
          <p:cNvSpPr txBox="1"/>
          <p:nvPr/>
        </p:nvSpPr>
        <p:spPr>
          <a:xfrm>
            <a:off x="0" y="5358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Noise Performance</a:t>
            </a:r>
          </a:p>
        </p:txBody>
      </p:sp>
      <p:pic>
        <p:nvPicPr>
          <p:cNvPr id="27" name="Picture 26" descr="post_lhz00.png">
            <a:extLst>
              <a:ext uri="{FF2B5EF4-FFF2-40B4-BE49-F238E27FC236}">
                <a16:creationId xmlns:a16="http://schemas.microsoft.com/office/drawing/2014/main" xmlns="" id="{44187C58-1643-1A4D-A1A6-158D8FCEE7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982" y="994227"/>
            <a:ext cx="1966432" cy="1284093"/>
          </a:xfrm>
          <a:prstGeom prst="rect">
            <a:avLst/>
          </a:prstGeom>
        </p:spPr>
      </p:pic>
      <p:pic>
        <p:nvPicPr>
          <p:cNvPr id="28" name="Picture 27" descr="pre_lhz00.png">
            <a:extLst>
              <a:ext uri="{FF2B5EF4-FFF2-40B4-BE49-F238E27FC236}">
                <a16:creationId xmlns:a16="http://schemas.microsoft.com/office/drawing/2014/main" xmlns="" id="{C902E1DF-7BC5-3645-A3EE-33C798B517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73" y="994227"/>
            <a:ext cx="1966432" cy="1284093"/>
          </a:xfrm>
          <a:prstGeom prst="rect">
            <a:avLst/>
          </a:prstGeom>
        </p:spPr>
      </p:pic>
      <p:pic>
        <p:nvPicPr>
          <p:cNvPr id="29" name="Picture 28" descr="post_lh100.png">
            <a:extLst>
              <a:ext uri="{FF2B5EF4-FFF2-40B4-BE49-F238E27FC236}">
                <a16:creationId xmlns:a16="http://schemas.microsoft.com/office/drawing/2014/main" xmlns="" id="{51E5CDD1-DA47-4146-A2F4-F3FADC881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982" y="2262224"/>
            <a:ext cx="1966433" cy="1295821"/>
          </a:xfrm>
          <a:prstGeom prst="rect">
            <a:avLst/>
          </a:prstGeom>
        </p:spPr>
      </p:pic>
      <p:pic>
        <p:nvPicPr>
          <p:cNvPr id="30" name="Picture 29" descr="pre_lh100.png">
            <a:extLst>
              <a:ext uri="{FF2B5EF4-FFF2-40B4-BE49-F238E27FC236}">
                <a16:creationId xmlns:a16="http://schemas.microsoft.com/office/drawing/2014/main" xmlns="" id="{34AEDFAE-EFCF-114E-8108-93A194FC6A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73" y="2262224"/>
            <a:ext cx="1966431" cy="1295820"/>
          </a:xfrm>
          <a:prstGeom prst="rect">
            <a:avLst/>
          </a:prstGeom>
        </p:spPr>
      </p:pic>
      <p:pic>
        <p:nvPicPr>
          <p:cNvPr id="31" name="Picture 30" descr="post_lh200.png">
            <a:extLst>
              <a:ext uri="{FF2B5EF4-FFF2-40B4-BE49-F238E27FC236}">
                <a16:creationId xmlns:a16="http://schemas.microsoft.com/office/drawing/2014/main" xmlns="" id="{818045AB-0DD0-394A-9EA1-82367D1E83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982" y="3550557"/>
            <a:ext cx="1968304" cy="1280886"/>
          </a:xfrm>
          <a:prstGeom prst="rect">
            <a:avLst/>
          </a:prstGeom>
        </p:spPr>
      </p:pic>
      <p:pic>
        <p:nvPicPr>
          <p:cNvPr id="32" name="Picture 31" descr="pre_lh200.png">
            <a:extLst>
              <a:ext uri="{FF2B5EF4-FFF2-40B4-BE49-F238E27FC236}">
                <a16:creationId xmlns:a16="http://schemas.microsoft.com/office/drawing/2014/main" xmlns="" id="{E1331B2E-0394-0041-BCC6-E1D475C126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73" y="3550557"/>
            <a:ext cx="1966431" cy="1284334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38" y="4810908"/>
            <a:ext cx="16891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dirty="0">
                <a:latin typeface="+mn-lt"/>
              </a:rPr>
              <a:t>Before (KS-54000</a:t>
            </a:r>
            <a:r>
              <a:rPr lang="en-US" sz="1400" dirty="0">
                <a:solidFill>
                  <a:srgbClr val="000090"/>
                </a:solidFill>
                <a:latin typeface="Helvetica" charset="0"/>
              </a:rPr>
              <a:t>)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xmlns="" id="{73AFDA08-2B13-3049-A8D6-0AFB543E7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81" y="4810908"/>
            <a:ext cx="15173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dirty="0">
                <a:latin typeface="+mn-lt"/>
              </a:rPr>
              <a:t>After (T360BH</a:t>
            </a:r>
            <a:r>
              <a:rPr lang="en-US" sz="1400" dirty="0">
                <a:solidFill>
                  <a:srgbClr val="000090"/>
                </a:solidFill>
                <a:latin typeface="Helvetica" charset="0"/>
              </a:rPr>
              <a:t>)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xmlns="" id="{0A2C5B24-D94B-9740-B9B0-CE8C09F8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1" y="4810908"/>
            <a:ext cx="13755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dirty="0">
                <a:latin typeface="+mn-lt"/>
              </a:rPr>
              <a:t>After (STS-6A)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4810908"/>
            <a:ext cx="1471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dirty="0">
                <a:latin typeface="+mn-lt"/>
              </a:rPr>
              <a:t>Before (STS-1)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1476251"/>
            <a:ext cx="571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+mn-lt"/>
              </a:rPr>
              <a:t>LHZ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2758951"/>
            <a:ext cx="571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+mn-lt"/>
              </a:rPr>
              <a:t>LH1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4041651"/>
            <a:ext cx="571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+mn-lt"/>
              </a:rPr>
              <a:t>LH2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300" y="676151"/>
            <a:ext cx="1244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+mn-lt"/>
              </a:rPr>
              <a:t>IU.WVT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xmlns="" id="{BB1EE7B9-1806-ED40-921B-B08DDA14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676151"/>
            <a:ext cx="1244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+mn-lt"/>
              </a:rPr>
              <a:t>II.KDAK</a:t>
            </a:r>
            <a:endParaRPr lang="en-US" sz="14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5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A3458C-97E3-DF48-98F6-4231BEA91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765947"/>
            <a:ext cx="3937000" cy="2208160"/>
          </a:xfrm>
          <a:prstGeom prst="rect">
            <a:avLst/>
          </a:prstGeom>
          <a:ln w="254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79A5BB-0345-F048-B9E5-90EA7A60FF64}"/>
              </a:ext>
            </a:extLst>
          </p:cNvPr>
          <p:cNvGrpSpPr/>
          <p:nvPr/>
        </p:nvGrpSpPr>
        <p:grpSpPr>
          <a:xfrm>
            <a:off x="6843402" y="1971382"/>
            <a:ext cx="2059298" cy="2583732"/>
            <a:chOff x="175184" y="1143000"/>
            <a:chExt cx="4469586" cy="54289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F7ABA64-70F0-C143-858E-411665DA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184" y="1797260"/>
              <a:ext cx="4469586" cy="47746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1E45D06-7E5E-3E46-A8B0-6C483794737F}"/>
                </a:ext>
              </a:extLst>
            </p:cNvPr>
            <p:cNvSpPr txBox="1"/>
            <p:nvPr/>
          </p:nvSpPr>
          <p:spPr>
            <a:xfrm>
              <a:off x="1128365" y="1600199"/>
              <a:ext cx="415415" cy="804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i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B41403-2B3E-E447-AF12-EB33E070EBF7}"/>
                </a:ext>
              </a:extLst>
            </p:cNvPr>
            <p:cNvSpPr txBox="1"/>
            <p:nvPr/>
          </p:nvSpPr>
          <p:spPr>
            <a:xfrm>
              <a:off x="2118963" y="1595736"/>
              <a:ext cx="415415" cy="804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F10E67CC-00C4-C742-B44D-24D8E3ED76B3}"/>
                </a:ext>
              </a:extLst>
            </p:cNvPr>
            <p:cNvCxnSpPr/>
            <p:nvPr/>
          </p:nvCxnSpPr>
          <p:spPr>
            <a:xfrm>
              <a:off x="2590800" y="1981961"/>
              <a:ext cx="0" cy="4342639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F4AFDE99-4C96-CA4F-A3A4-4B532EB39F4C}"/>
                </a:ext>
              </a:extLst>
            </p:cNvPr>
            <p:cNvCxnSpPr/>
            <p:nvPr/>
          </p:nvCxnSpPr>
          <p:spPr>
            <a:xfrm>
              <a:off x="1600200" y="1981961"/>
              <a:ext cx="0" cy="4342639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9D9C189-A10E-4C4A-A98A-7CB104B6B979}"/>
                </a:ext>
              </a:extLst>
            </p:cNvPr>
            <p:cNvCxnSpPr/>
            <p:nvPr/>
          </p:nvCxnSpPr>
          <p:spPr>
            <a:xfrm>
              <a:off x="3581400" y="1981961"/>
              <a:ext cx="0" cy="4342639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7CEF920-0AC2-0045-9C59-0A1738D6DCA1}"/>
                </a:ext>
              </a:extLst>
            </p:cNvPr>
            <p:cNvSpPr txBox="1"/>
            <p:nvPr/>
          </p:nvSpPr>
          <p:spPr>
            <a:xfrm>
              <a:off x="3109566" y="1595736"/>
              <a:ext cx="415415" cy="804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i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84D789D-8814-3C4B-AD86-417200CDEB3B}"/>
                </a:ext>
              </a:extLst>
            </p:cNvPr>
            <p:cNvSpPr txBox="1"/>
            <p:nvPr/>
          </p:nvSpPr>
          <p:spPr>
            <a:xfrm>
              <a:off x="1183048" y="1143000"/>
              <a:ext cx="761472" cy="9045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100" spc="38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elvetica"/>
                  <a:cs typeface="Helvetica"/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E5A3457-A32F-E741-AF10-991C3A84A729}"/>
                </a:ext>
              </a:extLst>
            </p:cNvPr>
            <p:cNvSpPr txBox="1"/>
            <p:nvPr/>
          </p:nvSpPr>
          <p:spPr>
            <a:xfrm>
              <a:off x="2170282" y="1143000"/>
              <a:ext cx="761472" cy="9045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100" spc="38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elvetica"/>
                  <a:cs typeface="Helvetica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3065E18-16F9-184A-BC21-E3DF561475BE}"/>
                </a:ext>
              </a:extLst>
            </p:cNvPr>
            <p:cNvSpPr txBox="1"/>
            <p:nvPr/>
          </p:nvSpPr>
          <p:spPr>
            <a:xfrm>
              <a:off x="3164249" y="1153180"/>
              <a:ext cx="761472" cy="9045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100" spc="38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elvetica"/>
                  <a:cs typeface="Helvetica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D40B02-DBB6-A747-9E24-A420B7C368FE}"/>
              </a:ext>
            </a:extLst>
          </p:cNvPr>
          <p:cNvGrpSpPr/>
          <p:nvPr/>
        </p:nvGrpSpPr>
        <p:grpSpPr>
          <a:xfrm>
            <a:off x="4292601" y="2233810"/>
            <a:ext cx="2374899" cy="2261989"/>
            <a:chOff x="5367583" y="1977066"/>
            <a:chExt cx="3776416" cy="26403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81E0ED1-A565-A341-BABA-165CF0421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73" t="7882"/>
            <a:stretch/>
          </p:blipFill>
          <p:spPr>
            <a:xfrm rot="16200000">
              <a:off x="5935623" y="1409026"/>
              <a:ext cx="2640336" cy="37764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57C9774-B82D-E940-BD76-5FE714FAB7DC}"/>
                </a:ext>
              </a:extLst>
            </p:cNvPr>
            <p:cNvSpPr txBox="1"/>
            <p:nvPr/>
          </p:nvSpPr>
          <p:spPr>
            <a:xfrm>
              <a:off x="6346942" y="2829581"/>
              <a:ext cx="637755" cy="574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100" spc="38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elvetica"/>
                  <a:cs typeface="Helvetica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B25D197-4F15-1743-B2FC-A77D9531802E}"/>
                </a:ext>
              </a:extLst>
            </p:cNvPr>
            <p:cNvSpPr txBox="1"/>
            <p:nvPr/>
          </p:nvSpPr>
          <p:spPr>
            <a:xfrm>
              <a:off x="8480540" y="3972580"/>
              <a:ext cx="637755" cy="574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100" spc="38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elvetica"/>
                  <a:cs typeface="Helvetica"/>
                </a:rPr>
                <a:t>1</a:t>
              </a:r>
            </a:p>
          </p:txBody>
        </p:sp>
        <p:sp>
          <p:nvSpPr>
            <p:cNvPr id="21" name="5-Point Star 20">
              <a:extLst>
                <a:ext uri="{FF2B5EF4-FFF2-40B4-BE49-F238E27FC236}">
                  <a16:creationId xmlns:a16="http://schemas.microsoft.com/office/drawing/2014/main" xmlns="" id="{0E6C5159-F8BA-1D4D-8B6A-A0F542D35A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7600" y="3505200"/>
              <a:ext cx="228600" cy="228600"/>
            </a:xfrm>
            <a:prstGeom prst="star5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907AE52-36D8-B248-8FA1-A6A8E234FB8A}"/>
                </a:ext>
              </a:extLst>
            </p:cNvPr>
            <p:cNvSpPr txBox="1"/>
            <p:nvPr/>
          </p:nvSpPr>
          <p:spPr>
            <a:xfrm>
              <a:off x="7337539" y="3286780"/>
              <a:ext cx="637755" cy="574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100" spc="38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elvetica"/>
                  <a:cs typeface="Helvetica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C965E92-3478-C44E-8BDB-C65917EF6700}"/>
              </a:ext>
            </a:extLst>
          </p:cNvPr>
          <p:cNvSpPr txBox="1"/>
          <p:nvPr/>
        </p:nvSpPr>
        <p:spPr>
          <a:xfrm>
            <a:off x="0" y="47768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Infrasound/Met Sensor Packages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C6E1A9-BBFD-A04E-BAE1-9533ADF44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498" y="3552775"/>
            <a:ext cx="1987580" cy="1501032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B218B8A-C68C-BD4A-A6A9-BF65F2A451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" y="3057842"/>
            <a:ext cx="2002864" cy="1499662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A6C335B-0EA6-5341-8459-4D5212294D82}"/>
              </a:ext>
            </a:extLst>
          </p:cNvPr>
          <p:cNvSpPr/>
          <p:nvPr/>
        </p:nvSpPr>
        <p:spPr>
          <a:xfrm>
            <a:off x="4216400" y="4494201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+mn-lt"/>
              </a:rPr>
              <a:t>Wilson, D.C., P. Davis, C. Ebeling, C.R. Hutt, and K. </a:t>
            </a:r>
            <a:r>
              <a:rPr lang="en-US" dirty="0" err="1">
                <a:latin typeface="+mn-lt"/>
              </a:rPr>
              <a:t>Hafner</a:t>
            </a:r>
            <a:r>
              <a:rPr lang="en-US" dirty="0">
                <a:latin typeface="+mn-lt"/>
              </a:rPr>
              <a:t> (2018), Seismic sensors record a hurricane’s roar, EOS, 99, </a:t>
            </a:r>
            <a:r>
              <a:rPr lang="en-US" dirty="0">
                <a:solidFill>
                  <a:srgbClr val="0433FF"/>
                </a:solidFill>
                <a:latin typeface="+mn-lt"/>
              </a:rPr>
              <a:t>https://</a:t>
            </a:r>
            <a:r>
              <a:rPr lang="en-US" dirty="0" err="1">
                <a:solidFill>
                  <a:srgbClr val="0433FF"/>
                </a:solidFill>
                <a:latin typeface="+mn-lt"/>
              </a:rPr>
              <a:t>doi.org</a:t>
            </a:r>
            <a:r>
              <a:rPr lang="en-US" dirty="0">
                <a:solidFill>
                  <a:srgbClr val="0433FF"/>
                </a:solidFill>
                <a:latin typeface="+mn-lt"/>
              </a:rPr>
              <a:t>/10.1029/2018EO102963</a:t>
            </a:r>
            <a:endParaRPr lang="en-US" dirty="0">
              <a:effectLst/>
              <a:latin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DC67D1D-579B-6C40-8247-8FA522AD5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633" y="747862"/>
            <a:ext cx="1423647" cy="14746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34D07D1-3923-D245-8F31-5230F11A2A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883" y="685774"/>
            <a:ext cx="1268254" cy="16910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16A6595-A166-0E4E-B938-224663146233}"/>
              </a:ext>
            </a:extLst>
          </p:cNvPr>
          <p:cNvSpPr/>
          <p:nvPr/>
        </p:nvSpPr>
        <p:spPr>
          <a:xfrm>
            <a:off x="7243230" y="744482"/>
            <a:ext cx="1774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Hyperion IFS-3313 infrasound sensor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A1C1AB5-D171-1B44-8D32-9AE452E26641}"/>
              </a:ext>
            </a:extLst>
          </p:cNvPr>
          <p:cNvSpPr/>
          <p:nvPr/>
        </p:nvSpPr>
        <p:spPr>
          <a:xfrm>
            <a:off x="7475136" y="1306416"/>
            <a:ext cx="1435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Vaisala WXT520 Weather Transmitter</a:t>
            </a:r>
          </a:p>
        </p:txBody>
      </p:sp>
    </p:spTree>
    <p:extLst>
      <p:ext uri="{BB962C8B-B14F-4D97-AF65-F5344CB8AC3E}">
        <p14:creationId xmlns:p14="http://schemas.microsoft.com/office/powerpoint/2010/main" val="157334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PASSCAL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765064"/>
            <a:ext cx="6845300" cy="11018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b="1" dirty="0"/>
              <a:t>Oklahoma Wavefields Community Experiment</a:t>
            </a:r>
          </a:p>
          <a:p>
            <a:pPr marL="338138" lvl="1" indent="-234950"/>
            <a:r>
              <a:rPr lang="en-US" sz="2000" dirty="0" smtClean="0"/>
              <a:t>Incorporated </a:t>
            </a:r>
            <a:r>
              <a:rPr lang="en-US" sz="2000" dirty="0"/>
              <a:t>nodes (360), </a:t>
            </a:r>
            <a:r>
              <a:rPr lang="en-US" sz="2000" dirty="0" err="1"/>
              <a:t>broadbands</a:t>
            </a:r>
            <a:r>
              <a:rPr lang="en-US" sz="2000" dirty="0"/>
              <a:t> (18), and infrasound (10)</a:t>
            </a:r>
          </a:p>
          <a:p>
            <a:pPr marL="338138" lvl="1" indent="-234950"/>
            <a:r>
              <a:rPr lang="en-US" sz="2000" dirty="0"/>
              <a:t>Provided many potential users with experience in new capabilities</a:t>
            </a:r>
          </a:p>
          <a:p>
            <a:pPr marL="338138" lvl="1" indent="-234950"/>
            <a:r>
              <a:rPr lang="en-US" sz="2000" dirty="0"/>
              <a:t>Exemplifies the multi-modal deployments we hope to routinely </a:t>
            </a:r>
            <a:r>
              <a:rPr lang="en-US" sz="2000" dirty="0" smtClean="0"/>
              <a:t>enable</a:t>
            </a:r>
            <a:endParaRPr lang="en-US" sz="2000" dirty="0"/>
          </a:p>
          <a:p>
            <a:pPr marL="338138" lvl="1" indent="-234950"/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479667" y="2464028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03E98A-97B0-1F4A-8A78-3ED0C68BB022}"/>
              </a:ext>
            </a:extLst>
          </p:cNvPr>
          <p:cNvSpPr txBox="1"/>
          <p:nvPr/>
        </p:nvSpPr>
        <p:spPr>
          <a:xfrm>
            <a:off x="7226300" y="3977382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/>
              <a:t>Ground motion visualization from nearby M2.7 earthquake.</a:t>
            </a:r>
          </a:p>
        </p:txBody>
      </p:sp>
      <p:pic>
        <p:nvPicPr>
          <p:cNvPr id="6" name="Picture 5" descr="GMV_on_satell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861731"/>
            <a:ext cx="6870700" cy="31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3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Oklahoma Wavefield Experiment</a:t>
            </a:r>
            <a:endParaRPr lang="en-US" dirty="0"/>
          </a:p>
        </p:txBody>
      </p:sp>
      <p:pic>
        <p:nvPicPr>
          <p:cNvPr id="4" name="short_O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844" y="729116"/>
            <a:ext cx="7526583" cy="4395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3738" y="693836"/>
            <a:ext cx="766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13 km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968989" y="846715"/>
            <a:ext cx="2274484" cy="16398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2022530" y="858475"/>
            <a:ext cx="2180003" cy="4638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3041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104059" y="779682"/>
            <a:ext cx="4747341" cy="4236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  <a:latin typeface="Arial"/>
                <a:cs typeface="Arial"/>
              </a:rPr>
              <a:t>Partnership between NSF, IRIS/IDA, USGS</a:t>
            </a:r>
            <a:endParaRPr lang="en-US" sz="29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indent="-223838">
              <a:lnSpc>
                <a:spcPct val="110000"/>
              </a:lnSpc>
            </a:pP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150+ stations with a global distribution at ~2,000 km spacing</a:t>
            </a:r>
          </a:p>
          <a:p>
            <a:pPr indent="-223838">
              <a:lnSpc>
                <a:spcPct val="110000"/>
              </a:lnSpc>
            </a:pP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sz="2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~10 Hz)</a:t>
            </a:r>
          </a:p>
          <a:p>
            <a:pPr indent="-223838">
              <a:lnSpc>
                <a:spcPct val="110000"/>
              </a:lnSpc>
            </a:pPr>
            <a:r>
              <a:rPr lang="en-US" sz="2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range</a:t>
            </a:r>
          </a:p>
          <a:p>
            <a:pPr indent="-223838">
              <a:lnSpc>
                <a:spcPct val="110000"/>
              </a:lnSpc>
            </a:pPr>
            <a:r>
              <a:rPr lang="en-US" sz="2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 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 / sites / installations</a:t>
            </a:r>
          </a:p>
          <a:p>
            <a:pPr indent="-223838">
              <a:lnSpc>
                <a:spcPct val="110000"/>
              </a:lnSpc>
            </a:pP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telemetry</a:t>
            </a:r>
          </a:p>
          <a:p>
            <a:pPr indent="-223838">
              <a:lnSpc>
                <a:spcPct val="110000"/>
              </a:lnSpc>
            </a:pPr>
            <a:r>
              <a:rPr lang="en-US" sz="2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-characterized instrument response</a:t>
            </a:r>
          </a:p>
          <a:p>
            <a:pPr marL="0" indent="0" fontAlgn="base">
              <a:buFont typeface="Arial" pitchFamily="34" charset="0"/>
              <a:buNone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fontAlgn="base">
              <a:buFont typeface="Arial" pitchFamily="34" charset="0"/>
              <a:buNone/>
            </a:pPr>
            <a:r>
              <a:rPr lang="en-US" sz="2900" dirty="0">
                <a:solidFill>
                  <a:schemeClr val="tx1"/>
                </a:solidFill>
                <a:latin typeface="Arial"/>
                <a:cs typeface="Arial"/>
              </a:rPr>
              <a:t>Plans for the Next 5-10 Years</a:t>
            </a:r>
          </a:p>
          <a:p>
            <a:pPr marL="350838" indent="-231775">
              <a:lnSpc>
                <a:spcPct val="120000"/>
              </a:lnSpc>
            </a:pPr>
            <a:r>
              <a:rPr lang="en-US" sz="2600" b="0" dirty="0">
                <a:solidFill>
                  <a:schemeClr val="tx1"/>
                </a:solidFill>
                <a:latin typeface="Arial"/>
                <a:cs typeface="Arial"/>
              </a:rPr>
              <a:t>Continue upgrades to site infrastructure to optimize station performance</a:t>
            </a:r>
          </a:p>
          <a:p>
            <a:pPr marL="350838" indent="-231775">
              <a:lnSpc>
                <a:spcPct val="120000"/>
              </a:lnSpc>
            </a:pPr>
            <a:r>
              <a:rPr lang="en-US" sz="2600" b="0" dirty="0">
                <a:solidFill>
                  <a:schemeClr val="tx1"/>
                </a:solidFill>
                <a:latin typeface="Arial"/>
                <a:cs typeface="Arial"/>
              </a:rPr>
              <a:t>Deploy next generation very broadband sensors</a:t>
            </a:r>
          </a:p>
          <a:p>
            <a:pPr marL="350838" indent="-231775">
              <a:lnSpc>
                <a:spcPct val="120000"/>
              </a:lnSpc>
            </a:pPr>
            <a:r>
              <a:rPr lang="en-US" sz="2600" b="0" dirty="0">
                <a:solidFill>
                  <a:schemeClr val="tx1"/>
                </a:solidFill>
                <a:latin typeface="Arial"/>
                <a:cs typeface="Arial"/>
              </a:rPr>
              <a:t>Stations as Geophysical Observatories - adding other instrumentation as </a:t>
            </a:r>
            <a:r>
              <a:rPr lang="en-US" sz="2600" b="0" dirty="0" smtClean="0">
                <a:solidFill>
                  <a:schemeClr val="tx1"/>
                </a:solidFill>
                <a:latin typeface="Arial"/>
                <a:cs typeface="Arial"/>
              </a:rPr>
              <a:t>appropriate</a:t>
            </a:r>
            <a:endParaRPr lang="en-US" sz="26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128"/>
          </a:xfrm>
        </p:spPr>
        <p:txBody>
          <a:bodyPr/>
          <a:lstStyle/>
          <a:p>
            <a:r>
              <a:rPr lang="en-US" sz="3200" dirty="0">
                <a:latin typeface="Arial"/>
                <a:cs typeface="Arial"/>
              </a:rPr>
              <a:t>Global Seismographic Network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xmlns="" id="{A8A17685-7C5F-8243-99B7-2E4B87A64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4"/>
          <a:stretch/>
        </p:blipFill>
        <p:spPr>
          <a:xfrm>
            <a:off x="4838700" y="764540"/>
            <a:ext cx="4305299" cy="248635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E287D9-4795-9F46-AD15-F51069FBF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" t="1048" r="7448" b="2443"/>
          <a:stretch/>
        </p:blipFill>
        <p:spPr>
          <a:xfrm>
            <a:off x="4597400" y="3241775"/>
            <a:ext cx="2240656" cy="18382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3A8AC3-1163-D647-A4A8-B830BCD2DCB5}"/>
              </a:ext>
            </a:extLst>
          </p:cNvPr>
          <p:cNvSpPr/>
          <p:nvPr/>
        </p:nvSpPr>
        <p:spPr>
          <a:xfrm>
            <a:off x="6870700" y="3568287"/>
            <a:ext cx="2247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Arial"/>
                <a:cs typeface="Arial"/>
              </a:rPr>
              <a:t>“</a:t>
            </a:r>
            <a:r>
              <a:rPr lang="en-US" i="1" dirty="0">
                <a:latin typeface="Arial"/>
                <a:ea typeface="Century Gothic" charset="0"/>
                <a:cs typeface="Arial"/>
              </a:rPr>
              <a:t>a global network of uniformly spaced stations (~2000 km spacing), capable of recording the full range of seismic signals, with data collection in real time”</a:t>
            </a:r>
          </a:p>
        </p:txBody>
      </p:sp>
    </p:spTree>
    <p:extLst>
      <p:ext uri="{BB962C8B-B14F-4D97-AF65-F5344CB8AC3E}">
        <p14:creationId xmlns:p14="http://schemas.microsoft.com/office/powerpoint/2010/main" val="220582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-5.tif">
            <a:extLst>
              <a:ext uri="{FF2B5EF4-FFF2-40B4-BE49-F238E27FC236}">
                <a16:creationId xmlns:a16="http://schemas.microsoft.com/office/drawing/2014/main" xmlns="" id="{0A63809F-8EAB-6D43-90C8-D4B9964A12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7" t="5296" r="1324" b="6644"/>
          <a:stretch/>
        </p:blipFill>
        <p:spPr>
          <a:xfrm>
            <a:off x="2184400" y="716804"/>
            <a:ext cx="4645152" cy="16853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ABB752E2-9F08-C94B-878D-87A3940C6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612" y="716804"/>
            <a:ext cx="1399108" cy="20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6FEEEB-99D2-3342-A001-5E9B4DD0DC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716804"/>
            <a:ext cx="2031334" cy="13076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F7E2C2-C6EE-DB49-BE9A-2B1EA115ECA3}"/>
              </a:ext>
            </a:extLst>
          </p:cNvPr>
          <p:cNvSpPr/>
          <p:nvPr/>
        </p:nvSpPr>
        <p:spPr>
          <a:xfrm>
            <a:off x="1304029" y="734557"/>
            <a:ext cx="783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/>
                <a:cs typeface="Arial"/>
              </a:rPr>
              <a:t>II-BORG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4B468F-E396-B245-B468-11D68B9E0B99}"/>
              </a:ext>
            </a:extLst>
          </p:cNvPr>
          <p:cNvSpPr/>
          <p:nvPr/>
        </p:nvSpPr>
        <p:spPr>
          <a:xfrm>
            <a:off x="6868647" y="691726"/>
            <a:ext cx="731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/>
                <a:cs typeface="Arial"/>
              </a:rPr>
              <a:t>IU-WVT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0E6E20-0FF9-AF4B-95F4-EAB99802B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" t="3968" r="1793" b="3042"/>
          <a:stretch/>
        </p:blipFill>
        <p:spPr>
          <a:xfrm>
            <a:off x="2184400" y="2447720"/>
            <a:ext cx="4643120" cy="26653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4D26FC-132E-0543-95F9-141F5CCEA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8" y="2133810"/>
            <a:ext cx="2028439" cy="11409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B9C46C7-1BD7-FE47-8C9D-4A180B0A5303}"/>
              </a:ext>
            </a:extLst>
          </p:cNvPr>
          <p:cNvSpPr/>
          <p:nvPr/>
        </p:nvSpPr>
        <p:spPr>
          <a:xfrm>
            <a:off x="1032454" y="2274699"/>
            <a:ext cx="743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/>
                <a:cs typeface="Arial"/>
              </a:rPr>
              <a:t>II-RAYN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4DE926-9112-F64A-B183-09AFD63F9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43" y="3384210"/>
            <a:ext cx="1296608" cy="17288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9837CF9-ADCC-C345-B53C-9BC088CE05AE}"/>
              </a:ext>
            </a:extLst>
          </p:cNvPr>
          <p:cNvSpPr/>
          <p:nvPr/>
        </p:nvSpPr>
        <p:spPr>
          <a:xfrm>
            <a:off x="958393" y="4829261"/>
            <a:ext cx="783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/>
                <a:cs typeface="Arial"/>
              </a:rPr>
              <a:t>II-COCO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51B049-E342-C144-A163-391E473A3754}"/>
              </a:ext>
            </a:extLst>
          </p:cNvPr>
          <p:cNvSpPr/>
          <p:nvPr/>
        </p:nvSpPr>
        <p:spPr>
          <a:xfrm>
            <a:off x="0" y="4763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GSN Modernization – New Sensors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2600E848-7F48-AA42-AF01-9167FEB87D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249" y="2353292"/>
            <a:ext cx="1253471" cy="14850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0ED95C5-01CC-6C46-9C8B-EEEBB31B63FC}"/>
              </a:ext>
            </a:extLst>
          </p:cNvPr>
          <p:cNvSpPr/>
          <p:nvPr/>
        </p:nvSpPr>
        <p:spPr>
          <a:xfrm>
            <a:off x="7802699" y="2375636"/>
            <a:ext cx="7060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/>
                <a:cs typeface="Arial"/>
              </a:rPr>
              <a:t>IU-TUC</a:t>
            </a:r>
          </a:p>
        </p:txBody>
      </p:sp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xmlns="" id="{3E94A240-406A-254D-908E-C40060569A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16606" y="3777963"/>
            <a:ext cx="1607634" cy="133505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9517AE7-3CB0-7540-BC30-54D35DF20484}"/>
              </a:ext>
            </a:extLst>
          </p:cNvPr>
          <p:cNvSpPr/>
          <p:nvPr/>
        </p:nvSpPr>
        <p:spPr>
          <a:xfrm>
            <a:off x="7649809" y="3790372"/>
            <a:ext cx="7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/>
                <a:cs typeface="Arial"/>
              </a:rPr>
              <a:t>IU-SSPA</a:t>
            </a:r>
          </a:p>
        </p:txBody>
      </p:sp>
    </p:spTree>
    <p:extLst>
      <p:ext uri="{BB962C8B-B14F-4D97-AF65-F5344CB8AC3E}">
        <p14:creationId xmlns:p14="http://schemas.microsoft.com/office/powerpoint/2010/main" val="313347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5785394305_3bf165ca77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4198" r="21481"/>
          <a:stretch/>
        </p:blipFill>
        <p:spPr>
          <a:xfrm>
            <a:off x="4084589" y="2667000"/>
            <a:ext cx="1685241" cy="23187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Alaska Transportable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951" y="729972"/>
            <a:ext cx="5472095" cy="30089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/>
              <a:t>Program Status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~280 stations (196 operated by IRIS)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85 km spacing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Broadband posthole seismometers, with infrasound, pressure, meteorological, soil temperature sensors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New techniques and technology</a:t>
            </a:r>
          </a:p>
          <a:p>
            <a:pPr marL="568325" lvl="1" indent="-222250"/>
            <a:r>
              <a:rPr lang="en-US" sz="1600" dirty="0">
                <a:solidFill>
                  <a:srgbClr val="000000"/>
                </a:solidFill>
              </a:rPr>
              <a:t>Portable posthole drill</a:t>
            </a:r>
          </a:p>
          <a:p>
            <a:pPr marL="568325" lvl="1" indent="-222250"/>
            <a:r>
              <a:rPr lang="en-US" sz="1600" dirty="0" smtClean="0">
                <a:solidFill>
                  <a:srgbClr val="000000"/>
                </a:solidFill>
              </a:rPr>
              <a:t>Li </a:t>
            </a:r>
            <a:r>
              <a:rPr lang="en-US" sz="1600" dirty="0">
                <a:solidFill>
                  <a:srgbClr val="000000"/>
                </a:solidFill>
              </a:rPr>
              <a:t>battery power systems</a:t>
            </a:r>
          </a:p>
          <a:p>
            <a:pPr marL="568325" lvl="1" indent="-222250"/>
            <a:r>
              <a:rPr lang="en-US" sz="1600" dirty="0">
                <a:solidFill>
                  <a:srgbClr val="000000"/>
                </a:solidFill>
              </a:rPr>
              <a:t>Inmarsat BGAN telemetry (&lt; 1 </a:t>
            </a:r>
            <a:r>
              <a:rPr lang="en-US" sz="1600" dirty="0" err="1">
                <a:solidFill>
                  <a:srgbClr val="000000"/>
                </a:solidFill>
              </a:rPr>
              <a:t>hr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4" name="Picture 2" descr="http://www.usarray.org/files/docs/alaska/10-16-17_AK_TA_AllRed-Legen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961" y="2238862"/>
            <a:ext cx="3045063" cy="2746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8990902102_33115e5852_z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62" y="691310"/>
            <a:ext cx="3421038" cy="1540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D3AC3B-EEF9-4465-830D-B268EC14C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13" y="3696397"/>
            <a:ext cx="2144737" cy="1289303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180" y="3690057"/>
            <a:ext cx="1404653" cy="12956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14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AK-TA Future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951" y="729972"/>
            <a:ext cx="6353449" cy="4146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cs typeface="Arial"/>
              </a:rPr>
              <a:t>Plans for the Next 5-10 Years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NSF O&amp;M of full array through 2019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Opportunities </a:t>
            </a:r>
            <a:r>
              <a:rPr lang="en-US" sz="2000" dirty="0" smtClean="0">
                <a:solidFill>
                  <a:srgbClr val="000000"/>
                </a:solidFill>
              </a:rPr>
              <a:t>for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various activities with a prolonged operation</a:t>
            </a:r>
          </a:p>
          <a:p>
            <a:pPr marL="746125" lvl="1" indent="-228600"/>
            <a:r>
              <a:rPr lang="en-US" sz="1600" dirty="0" err="1">
                <a:solidFill>
                  <a:srgbClr val="000000"/>
                </a:solidFill>
              </a:rPr>
              <a:t>CCArray</a:t>
            </a:r>
            <a:endParaRPr lang="en-US" sz="1600" dirty="0">
              <a:solidFill>
                <a:srgbClr val="000000"/>
              </a:solidFill>
            </a:endParaRPr>
          </a:p>
          <a:p>
            <a:pPr marL="746125" lvl="1" indent="-228600"/>
            <a:r>
              <a:rPr lang="en-US" sz="1600" dirty="0">
                <a:solidFill>
                  <a:srgbClr val="000000"/>
                </a:solidFill>
              </a:rPr>
              <a:t>State/federal earthquake and volcanic monitoring</a:t>
            </a:r>
          </a:p>
          <a:p>
            <a:pPr marL="746125" lvl="1" indent="-228600"/>
            <a:r>
              <a:rPr lang="en-US" sz="1600" dirty="0">
                <a:solidFill>
                  <a:srgbClr val="000000"/>
                </a:solidFill>
              </a:rPr>
              <a:t>Arctic environmental observations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Potential new instruments/observations</a:t>
            </a:r>
          </a:p>
          <a:p>
            <a:pPr marL="746125" lvl="1" indent="-228600"/>
            <a:r>
              <a:rPr lang="en-US" sz="1600" dirty="0">
                <a:solidFill>
                  <a:srgbClr val="000000"/>
                </a:solidFill>
              </a:rPr>
              <a:t>Cameras </a:t>
            </a:r>
            <a:r>
              <a:rPr lang="mr-IN" sz="1600" dirty="0">
                <a:solidFill>
                  <a:srgbClr val="000000"/>
                </a:solidFill>
              </a:rPr>
              <a:t>–</a:t>
            </a:r>
            <a:r>
              <a:rPr lang="en-US" sz="1600" dirty="0">
                <a:solidFill>
                  <a:srgbClr val="000000"/>
                </a:solidFill>
              </a:rPr>
              <a:t> weather and fire monitoring</a:t>
            </a:r>
          </a:p>
          <a:p>
            <a:pPr marL="746125" lvl="1" indent="-228600"/>
            <a:r>
              <a:rPr lang="en-US" sz="1600" dirty="0">
                <a:solidFill>
                  <a:srgbClr val="000000"/>
                </a:solidFill>
              </a:rPr>
              <a:t>GNSS receivers </a:t>
            </a:r>
            <a:r>
              <a:rPr lang="mr-IN" sz="1600" dirty="0">
                <a:solidFill>
                  <a:srgbClr val="000000"/>
                </a:solidFill>
              </a:rPr>
              <a:t>–</a:t>
            </a:r>
            <a:r>
              <a:rPr lang="en-US" sz="1600" dirty="0">
                <a:solidFill>
                  <a:srgbClr val="000000"/>
                </a:solidFill>
              </a:rPr>
              <a:t> ionosphere activity and soil moisture</a:t>
            </a:r>
          </a:p>
          <a:p>
            <a:pPr marL="346075" indent="-228600"/>
            <a:r>
              <a:rPr lang="en-US" sz="2000" dirty="0">
                <a:solidFill>
                  <a:srgbClr val="000000"/>
                </a:solidFill>
              </a:rPr>
              <a:t>Continuing engagement with state and federal stakeholders</a:t>
            </a:r>
          </a:p>
          <a:p>
            <a:pPr marL="746125" lvl="1" indent="-228600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2" descr="http://www.usarray.org/files/docs/alaska/10-16-17_AK_TA_soilsensors_top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5541" r="4598" b="5006"/>
          <a:stretch/>
        </p:blipFill>
        <p:spPr bwMode="auto">
          <a:xfrm>
            <a:off x="6637010" y="758190"/>
            <a:ext cx="2430790" cy="2189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1279" y="698500"/>
            <a:ext cx="184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Temperature Sites</a:t>
            </a:r>
          </a:p>
        </p:txBody>
      </p:sp>
      <p:pic>
        <p:nvPicPr>
          <p:cNvPr id="10" name="Picture 2" descr="http://www.usarray.org/files/docs/alaska/9-13-17_AK_TA_metsensors_topo_s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5212" r="4269" b="5482"/>
          <a:stretch/>
        </p:blipFill>
        <p:spPr bwMode="auto">
          <a:xfrm>
            <a:off x="6184195" y="2865120"/>
            <a:ext cx="2432756" cy="2189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45447" y="2852396"/>
            <a:ext cx="1099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 Sensors</a:t>
            </a:r>
          </a:p>
        </p:txBody>
      </p:sp>
    </p:spTree>
    <p:extLst>
      <p:ext uri="{BB962C8B-B14F-4D97-AF65-F5344CB8AC3E}">
        <p14:creationId xmlns:p14="http://schemas.microsoft.com/office/powerpoint/2010/main" val="296550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PASSCAL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766614"/>
            <a:ext cx="5003800" cy="301798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Program Status</a:t>
            </a:r>
          </a:p>
          <a:p>
            <a:pPr marL="333375" lvl="1" indent="-222250"/>
            <a:r>
              <a:rPr lang="en-US" sz="1600" dirty="0"/>
              <a:t>Sustaining current capabilities – </a:t>
            </a:r>
            <a:r>
              <a:rPr lang="en-US" sz="1600" dirty="0" smtClean="0"/>
              <a:t>maintain, test, </a:t>
            </a:r>
            <a:r>
              <a:rPr lang="en-US" sz="1600" dirty="0"/>
              <a:t>and </a:t>
            </a:r>
            <a:r>
              <a:rPr lang="en-US" sz="1600" dirty="0" smtClean="0"/>
              <a:t>evaluate pool </a:t>
            </a:r>
            <a:r>
              <a:rPr lang="en-US" sz="1600" dirty="0"/>
              <a:t>equipment, </a:t>
            </a:r>
            <a:r>
              <a:rPr lang="en-US" sz="1600" dirty="0" smtClean="0"/>
              <a:t>train users</a:t>
            </a:r>
          </a:p>
          <a:p>
            <a:pPr marL="333375" lvl="1" indent="-222250"/>
            <a:endParaRPr lang="en-US" sz="1600" dirty="0" smtClean="0"/>
          </a:p>
          <a:p>
            <a:pPr marL="333375" lvl="1" indent="-222250"/>
            <a:r>
              <a:rPr lang="en-US" sz="1600" dirty="0" smtClean="0"/>
              <a:t>Support </a:t>
            </a:r>
            <a:r>
              <a:rPr lang="en-US" sz="1600" dirty="0"/>
              <a:t>over 50 new experiments per year and 40-50 continuing experiments at any given time</a:t>
            </a:r>
          </a:p>
          <a:p>
            <a:pPr marL="333375" lvl="1" indent="-230188"/>
            <a:endParaRPr lang="en-US" sz="1600" dirty="0" smtClean="0"/>
          </a:p>
          <a:p>
            <a:pPr marL="333375" lvl="1" indent="-230188"/>
            <a:r>
              <a:rPr lang="en-US" sz="1600" dirty="0" smtClean="0"/>
              <a:t>NSF </a:t>
            </a:r>
            <a:r>
              <a:rPr lang="en-US" sz="1600" dirty="0"/>
              <a:t>is no longer the predominant funding organization, most are self-funded</a:t>
            </a:r>
          </a:p>
          <a:p>
            <a:pPr marL="568325" lvl="2" indent="-230188"/>
            <a:r>
              <a:rPr lang="en-US" sz="1500" dirty="0"/>
              <a:t>Push to reduce </a:t>
            </a:r>
            <a:r>
              <a:rPr lang="en-US" sz="1500" dirty="0" smtClean="0"/>
              <a:t>logistics-</a:t>
            </a:r>
            <a:r>
              <a:rPr lang="en-US" sz="1500" dirty="0"/>
              <a:t>heavy experiments</a:t>
            </a:r>
          </a:p>
          <a:p>
            <a:pPr marL="333375" lvl="1" indent="-230188"/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0A7DA8-F532-9D44-9798-C7ACECE38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463" y="739318"/>
            <a:ext cx="3864737" cy="2148840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A80DAEA1-2073-D242-8DB8-D5CC3CAC5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07792" y="2931160"/>
            <a:ext cx="4185408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791" r="2855"/>
          <a:stretch/>
        </p:blipFill>
        <p:spPr>
          <a:xfrm>
            <a:off x="177800" y="3759199"/>
            <a:ext cx="4602060" cy="1107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4869" y="2992190"/>
            <a:ext cx="52700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15811" y="2993905"/>
            <a:ext cx="52700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 bwMode="auto">
          <a:xfrm flipV="1">
            <a:off x="5413485" y="3132405"/>
            <a:ext cx="3102326" cy="10471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4230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PASSCAL Usage/Request Trends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99738B78-7F8A-EB45-986D-12026793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900" y="3104741"/>
            <a:ext cx="4521200" cy="192322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Broadbands</a:t>
            </a:r>
          </a:p>
          <a:p>
            <a:pPr marL="333375" lvl="1" indent="-219075">
              <a:spcBef>
                <a:spcPts val="0"/>
              </a:spcBef>
            </a:pPr>
            <a:r>
              <a:rPr lang="en-US" sz="1400" dirty="0"/>
              <a:t>BB usage has declined over the past 5 years.</a:t>
            </a:r>
          </a:p>
          <a:p>
            <a:pPr marL="333375" lvl="1" indent="-219075">
              <a:spcBef>
                <a:spcPts val="0"/>
              </a:spcBef>
            </a:pPr>
            <a:r>
              <a:rPr lang="en-US" sz="1400" dirty="0"/>
              <a:t>No longer oversubscribed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Short period sensors</a:t>
            </a:r>
          </a:p>
          <a:p>
            <a:pPr marL="333375" lvl="1" indent="-219075">
              <a:spcBef>
                <a:spcPts val="0"/>
              </a:spcBef>
            </a:pPr>
            <a:r>
              <a:rPr lang="en-US" sz="1400" dirty="0"/>
              <a:t>Slightly declining usage, but still near max capacity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Nodes</a:t>
            </a:r>
          </a:p>
          <a:p>
            <a:pPr marL="333375" lvl="1" indent="-219075">
              <a:spcBef>
                <a:spcPts val="0"/>
              </a:spcBef>
            </a:pPr>
            <a:r>
              <a:rPr lang="en-US" sz="1400" dirty="0"/>
              <a:t>Scheduling through 2022 – filling up through 2020</a:t>
            </a:r>
          </a:p>
          <a:p>
            <a:pPr marL="333375" lvl="1" indent="-219075">
              <a:spcBef>
                <a:spcPts val="0"/>
              </a:spcBef>
            </a:pPr>
            <a:r>
              <a:rPr lang="en-US" sz="1400" dirty="0" smtClean="0"/>
              <a:t>Requested as </a:t>
            </a:r>
            <a:r>
              <a:rPr lang="en-US" sz="1400" dirty="0"/>
              <a:t>quickly as they are added to pool</a:t>
            </a:r>
          </a:p>
          <a:p>
            <a:pPr marL="333375" lvl="1" indent="-230188">
              <a:spcBef>
                <a:spcPts val="0"/>
              </a:spcBef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3CF80A-DF7D-9047-8A0E-E2E67DC72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054" y="689430"/>
            <a:ext cx="4208937" cy="2316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5B3CEB-666B-FC42-A2FB-51B1DA9C9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86" y="3005712"/>
            <a:ext cx="3965714" cy="21212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6813" y="689429"/>
            <a:ext cx="4189059" cy="2305343"/>
            <a:chOff x="266013" y="689429"/>
            <a:chExt cx="4189059" cy="23053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7751B8F-76C9-4B42-8DC8-64F559B15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013" y="689429"/>
              <a:ext cx="4189059" cy="2305343"/>
            </a:xfrm>
            <a:prstGeom prst="rect">
              <a:avLst/>
            </a:prstGeom>
            <a:solidFill>
              <a:srgbClr val="178EFF"/>
            </a:solidFill>
            <a:ln>
              <a:noFill/>
            </a:ln>
          </p:spPr>
        </p:pic>
        <p:sp>
          <p:nvSpPr>
            <p:cNvPr id="20" name="Donut 19">
              <a:extLst>
                <a:ext uri="{FF2B5EF4-FFF2-40B4-BE49-F238E27FC236}">
                  <a16:creationId xmlns:a16="http://schemas.microsoft.com/office/drawing/2014/main" xmlns="" id="{51251396-5BCA-4342-8353-9A73A58C79BE}"/>
                </a:ext>
              </a:extLst>
            </p:cNvPr>
            <p:cNvSpPr/>
            <p:nvPr/>
          </p:nvSpPr>
          <p:spPr>
            <a:xfrm>
              <a:off x="2624759" y="2256182"/>
              <a:ext cx="168137" cy="156541"/>
            </a:xfrm>
            <a:prstGeom prst="donut">
              <a:avLst/>
            </a:prstGeom>
            <a:solidFill>
              <a:srgbClr val="178EFF"/>
            </a:solidFill>
            <a:ln w="3175">
              <a:solidFill>
                <a:srgbClr val="178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74631" y="1183960"/>
            <a:ext cx="996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roadband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7482" y="3628938"/>
            <a:ext cx="654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1850" y="1327311"/>
            <a:ext cx="1099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7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9429"/>
          </a:xfrm>
        </p:spPr>
        <p:txBody>
          <a:bodyPr/>
          <a:lstStyle/>
          <a:p>
            <a:r>
              <a:rPr lang="en-US" dirty="0"/>
              <a:t>PASSCAL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714829"/>
            <a:ext cx="8940800" cy="1761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Plans for the Next 5-10 Years</a:t>
            </a:r>
          </a:p>
          <a:p>
            <a:pPr marL="333375" lvl="1" indent="-219075"/>
            <a:r>
              <a:rPr lang="en-US" sz="1600" dirty="0" smtClean="0"/>
              <a:t>Right-size </a:t>
            </a:r>
            <a:r>
              <a:rPr lang="en-US" sz="1600" dirty="0"/>
              <a:t>instrument pool to meet community observations needs</a:t>
            </a:r>
          </a:p>
          <a:p>
            <a:pPr marL="333375" lvl="1" indent="-219075"/>
            <a:r>
              <a:rPr lang="en-US" sz="1600" dirty="0" smtClean="0"/>
              <a:t>Enhance </a:t>
            </a:r>
            <a:r>
              <a:rPr lang="en-US" sz="1600" dirty="0"/>
              <a:t>wavefield imaging with multi-modal array capabilities</a:t>
            </a:r>
          </a:p>
          <a:p>
            <a:pPr marL="333375" lvl="1" indent="-219075"/>
            <a:r>
              <a:rPr lang="en-US" sz="1600" dirty="0"/>
              <a:t>Develop a dedicated rapid response capability based on community </a:t>
            </a:r>
            <a:r>
              <a:rPr lang="en-US" sz="1600" dirty="0" smtClean="0"/>
              <a:t>requirements</a:t>
            </a:r>
            <a:endParaRPr lang="en-US" sz="1600" dirty="0"/>
          </a:p>
        </p:txBody>
      </p:sp>
      <p:pic>
        <p:nvPicPr>
          <p:cNvPr id="9" name="Picture 8" descr="PIC Pool Evolution.pdf">
            <a:extLst>
              <a:ext uri="{FF2B5EF4-FFF2-40B4-BE49-F238E27FC236}">
                <a16:creationId xmlns:a16="http://schemas.microsoft.com/office/drawing/2014/main" xmlns="" id="{50124785-DEF4-7745-B6EB-AB677320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9" t="14296" r="3058"/>
          <a:stretch/>
        </p:blipFill>
        <p:spPr>
          <a:xfrm>
            <a:off x="101600" y="2464991"/>
            <a:ext cx="4732138" cy="2678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B94408-D848-4945-92D2-1A40479AB94D}"/>
              </a:ext>
            </a:extLst>
          </p:cNvPr>
          <p:cNvSpPr txBox="1"/>
          <p:nvPr/>
        </p:nvSpPr>
        <p:spPr>
          <a:xfrm>
            <a:off x="5208998" y="2773194"/>
            <a:ext cx="3833079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u="sng" dirty="0"/>
              <a:t>Common Themes</a:t>
            </a:r>
          </a:p>
          <a:p>
            <a:pPr algn="l"/>
            <a:r>
              <a:rPr lang="en-US" sz="1600" dirty="0"/>
              <a:t>Easier to deploy</a:t>
            </a:r>
          </a:p>
          <a:p>
            <a:pPr marL="336550" lvl="1" indent="-222250" algn="l">
              <a:buFont typeface="Arial" panose="020B0604020202020204" pitchFamily="34" charset="0"/>
              <a:buChar char="•"/>
            </a:pPr>
            <a:r>
              <a:rPr lang="en-US" sz="1600" b="0" dirty="0"/>
              <a:t>Smaller, lighter</a:t>
            </a:r>
          </a:p>
          <a:p>
            <a:pPr marL="336550" lvl="1" indent="-222250" algn="l">
              <a:buFont typeface="Arial" panose="020B0604020202020204" pitchFamily="34" charset="0"/>
              <a:buChar char="•"/>
            </a:pPr>
            <a:r>
              <a:rPr lang="en-US" sz="1600" b="0" dirty="0"/>
              <a:t>Direct bury (no vault required)</a:t>
            </a:r>
          </a:p>
          <a:p>
            <a:pPr algn="l"/>
            <a:r>
              <a:rPr lang="en-US" sz="1600" dirty="0"/>
              <a:t>Longer-lasting</a:t>
            </a:r>
          </a:p>
          <a:p>
            <a:pPr marL="336550" lvl="1" indent="-222250" algn="l">
              <a:buFont typeface="Arial" panose="020B0604020202020204" pitchFamily="34" charset="0"/>
              <a:buChar char="•"/>
            </a:pPr>
            <a:r>
              <a:rPr lang="en-US" sz="1600" b="0" dirty="0"/>
              <a:t>Nodes (35 days) vs Texans (5 days)</a:t>
            </a:r>
          </a:p>
          <a:p>
            <a:pPr algn="l"/>
            <a:r>
              <a:rPr lang="en-US" sz="1600" dirty="0"/>
              <a:t>Fewer batteries</a:t>
            </a:r>
          </a:p>
          <a:p>
            <a:pPr marL="336550" lvl="1" indent="-222250" algn="l">
              <a:buFont typeface="Arial" panose="020B0604020202020204" pitchFamily="34" charset="0"/>
              <a:buChar char="•"/>
            </a:pPr>
            <a:r>
              <a:rPr lang="en-US" sz="1600" b="0" dirty="0"/>
              <a:t>Lower power IP/BB systems</a:t>
            </a:r>
          </a:p>
        </p:txBody>
      </p:sp>
    </p:spTree>
    <p:extLst>
      <p:ext uri="{BB962C8B-B14F-4D97-AF65-F5344CB8AC3E}">
        <p14:creationId xmlns:p14="http://schemas.microsoft.com/office/powerpoint/2010/main" val="376533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rcle Strokes">
  <a:themeElements>
    <a:clrScheme name="Circle Strok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ircle Stroke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ircle Stro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44649</TotalTime>
  <Words>1331</Words>
  <Application>Microsoft Macintosh PowerPoint</Application>
  <PresentationFormat>On-screen Show (16:9)</PresentationFormat>
  <Paragraphs>216</Paragraphs>
  <Slides>23</Slides>
  <Notes>4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Circle Strokes</vt:lpstr>
      <vt:lpstr>PowerPoint Presentation</vt:lpstr>
      <vt:lpstr>Status of IRIS</vt:lpstr>
      <vt:lpstr>Global Seismographic Network</vt:lpstr>
      <vt:lpstr>PowerPoint Presentation</vt:lpstr>
      <vt:lpstr>Alaska Transportable Array</vt:lpstr>
      <vt:lpstr>AK-TA Future Opportunities</vt:lpstr>
      <vt:lpstr>PASSCAL</vt:lpstr>
      <vt:lpstr>PASSCAL Usage/Request Trends</vt:lpstr>
      <vt:lpstr>PASSCAL Plans</vt:lpstr>
      <vt:lpstr>PASSCAL Polar</vt:lpstr>
      <vt:lpstr>PASSCAL Magnetotellurics</vt:lpstr>
      <vt:lpstr>Trends: Instrumentation Services’ Perspective</vt:lpstr>
      <vt:lpstr>Trends: PASSCAL User’s Perspective</vt:lpstr>
      <vt:lpstr>Simpler Metadata Handling</vt:lpstr>
      <vt:lpstr>Integrating Next-Generation Technology</vt:lpstr>
      <vt:lpstr>Sustainment</vt:lpstr>
      <vt:lpstr>Sustainment</vt:lpstr>
      <vt:lpstr>PowerPoint Presentation</vt:lpstr>
      <vt:lpstr>Summary</vt:lpstr>
      <vt:lpstr>PowerPoint Presentation</vt:lpstr>
      <vt:lpstr>PowerPoint Presentation</vt:lpstr>
      <vt:lpstr>PASSCAL Plans</vt:lpstr>
      <vt:lpstr>Oklahoma Wavefield Experiment</vt:lpstr>
    </vt:vector>
  </TitlesOfParts>
  <Company>EarthScope</Company>
  <LinksUpToDate>false</LinksUpToDate>
  <SharedDoc>false</SharedDoc>
  <HyperlinkBase>www.earthscope.org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EarthScope</dc:title>
  <dc:creator>John DeLaughter</dc:creator>
  <cp:lastModifiedBy>R. Woodward</cp:lastModifiedBy>
  <cp:revision>1643</cp:revision>
  <cp:lastPrinted>2018-10-12T19:27:22Z</cp:lastPrinted>
  <dcterms:created xsi:type="dcterms:W3CDTF">2011-09-14T14:24:07Z</dcterms:created>
  <dcterms:modified xsi:type="dcterms:W3CDTF">2018-10-30T06:23:18Z</dcterms:modified>
</cp:coreProperties>
</file>