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78" r:id="rId2"/>
    <p:sldMasterId id="2147483684" r:id="rId3"/>
  </p:sldMasterIdLst>
  <p:handoutMasterIdLst>
    <p:handoutMasterId r:id="rId10"/>
  </p:handoutMasterIdLst>
  <p:sldIdLst>
    <p:sldId id="256" r:id="rId4"/>
    <p:sldId id="257" r:id="rId5"/>
    <p:sldId id="258" r:id="rId6"/>
    <p:sldId id="260" r:id="rId7"/>
    <p:sldId id="259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1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DD5B2-9A4F-724F-A3CD-09E27C43B28A}" type="datetimeFigureOut">
              <a:rPr lang="en-US" smtClean="0"/>
              <a:t>18-10-29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AECD5-FCBD-024D-9F33-C224116C0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7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file://localhost/%5C%5Cangler99%5CInkd_G%5Cpressp0509%20(INKD)%5C2_In_Progress%5CAshokcumar%5Ccsungworra_eco_broch_85x11_tf_v%5C6.jpg" TargetMode="External"/><Relationship Id="rId5" Type="http://schemas.openxmlformats.org/officeDocument/2006/relationships/image" Target="../media/image5.jpeg"/><Relationship Id="rId6" Type="http://schemas.openxmlformats.org/officeDocument/2006/relationships/image" Target="file://localhost/%5C%5Cangler99%5CInkd_G%5Cpressp0509%20(INKD)%5C2_In_Progress%5CAshokcumar%5Ccsungworra_eco_broch_85x11_tf_v%5C5.jpg" TargetMode="External"/><Relationship Id="rId7" Type="http://schemas.openxmlformats.org/officeDocument/2006/relationships/image" Target="../media/image6.jpeg"/><Relationship Id="rId8" Type="http://schemas.openxmlformats.org/officeDocument/2006/relationships/image" Target="file://localhost/%5C%5Cangler99%5CInkd_G%5Cpressp0509%20(INKD)%5C2_In_Progress%5CAshokcumar%5Ccsungworra_eco_broch_85x11_tf_v%5Cdreamstime_6254264.jpg" TargetMode="External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"/>
            <a:ext cx="6477000" cy="6096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3200" b="1">
                <a:solidFill>
                  <a:srgbClr val="002060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6705600" cy="4953000"/>
          </a:xfrm>
          <a:prstGeom prst="rect">
            <a:avLst/>
          </a:prstGeom>
        </p:spPr>
        <p:txBody>
          <a:bodyPr/>
          <a:lstStyle>
            <a:lvl1pPr marL="0" indent="-182880">
              <a:lnSpc>
                <a:spcPct val="229000"/>
              </a:lnSpc>
              <a:spcBef>
                <a:spcPts val="0"/>
              </a:spcBef>
              <a:defRPr sz="1200"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4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ext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Light"/>
                <a:cs typeface="Avenir Light"/>
              </a:defRPr>
            </a:lvl1pPr>
          </a:lstStyle>
          <a:p>
            <a:r>
              <a:rPr lang="en-CA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14" y="1519237"/>
            <a:ext cx="4256086" cy="4297363"/>
          </a:xfrm>
        </p:spPr>
        <p:txBody>
          <a:bodyPr/>
          <a:lstStyle>
            <a:lvl1pPr marL="0" indent="0">
              <a:buNone/>
              <a:defRPr sz="2400">
                <a:solidFill>
                  <a:srgbClr val="153784"/>
                </a:solidFill>
                <a:latin typeface="Corbel"/>
                <a:cs typeface="Corbel"/>
              </a:defRPr>
            </a:lvl1pPr>
            <a:lvl2pPr>
              <a:lnSpc>
                <a:spcPct val="50000"/>
              </a:lnSpc>
              <a:defRPr>
                <a:latin typeface="Corbel"/>
                <a:cs typeface="Corbel"/>
              </a:defRPr>
            </a:lvl2pPr>
            <a:lvl3pPr>
              <a:lnSpc>
                <a:spcPct val="50000"/>
              </a:lnSpc>
              <a:defRPr>
                <a:latin typeface="Corbel"/>
                <a:cs typeface="Corbel"/>
              </a:defRPr>
            </a:lvl3pPr>
            <a:lvl4pPr>
              <a:lnSpc>
                <a:spcPct val="50000"/>
              </a:lnSpc>
              <a:defRPr>
                <a:latin typeface="Corbel"/>
                <a:cs typeface="Corbel"/>
              </a:defRPr>
            </a:lvl4pPr>
            <a:lvl5pPr>
              <a:lnSpc>
                <a:spcPct val="50000"/>
              </a:lnSpc>
              <a:defRPr>
                <a:latin typeface="Corbel"/>
                <a:cs typeface="Corbel"/>
              </a:defRPr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6328" y="1519237"/>
            <a:ext cx="4256086" cy="4297363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CA" noProof="0" smtClean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495" y="852002"/>
            <a:ext cx="7199907" cy="2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000" b="0" kern="1200" cap="all" spc="2500" noProof="1" smtClean="0">
                <a:solidFill>
                  <a:schemeClr val="bg1"/>
                </a:solidFill>
                <a:latin typeface="Myriad Pro Semibold"/>
                <a:cs typeface="Lucida Grande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495" y="852002"/>
            <a:ext cx="7199907" cy="2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000" b="0" kern="1200" cap="all" spc="2500" noProof="1" smtClean="0">
                <a:solidFill>
                  <a:schemeClr val="bg1"/>
                </a:solidFill>
                <a:latin typeface="Myriad Pro Semibold"/>
                <a:cs typeface="Lucida Grande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rgbClr val="153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141B40"/>
              </a:gs>
              <a:gs pos="100000">
                <a:srgbClr val="153784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3525" y="3670300"/>
            <a:ext cx="3241675" cy="839302"/>
          </a:xfrm>
        </p:spPr>
        <p:txBody>
          <a:bodyPr/>
          <a:lstStyle>
            <a:lvl1pPr>
              <a:defRPr>
                <a:latin typeface="Franklin Gothic Medium"/>
                <a:cs typeface="Franklin Gothic Medium"/>
              </a:defRPr>
            </a:lvl1pPr>
          </a:lstStyle>
          <a:p>
            <a:r>
              <a:rPr lang="en-CA" dirty="0" smtClean="0"/>
              <a:t>PATH TO RUTUS: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05900" y="6223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035" y="5283200"/>
            <a:ext cx="4591265" cy="6985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505200" y="3657600"/>
            <a:ext cx="4940300" cy="1244600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Corbel"/>
                <a:cs typeface="Corbel"/>
              </a:defRPr>
            </a:lvl1pPr>
            <a:lvl2pPr>
              <a:defRPr>
                <a:solidFill>
                  <a:srgbClr val="FFFFFF"/>
                </a:solidFill>
                <a:latin typeface="Corbel"/>
                <a:cs typeface="Corbel"/>
              </a:defRPr>
            </a:lvl2pPr>
            <a:lvl3pPr>
              <a:defRPr>
                <a:solidFill>
                  <a:srgbClr val="FFFFFF"/>
                </a:solidFill>
                <a:latin typeface="Corbel"/>
                <a:cs typeface="Corbel"/>
              </a:defRPr>
            </a:lvl3pPr>
            <a:lvl4pPr>
              <a:defRPr>
                <a:solidFill>
                  <a:srgbClr val="FFFFFF"/>
                </a:solidFill>
                <a:latin typeface="Corbel"/>
                <a:cs typeface="Corbel"/>
              </a:defRPr>
            </a:lvl4pPr>
            <a:lvl5pPr>
              <a:defRPr>
                <a:solidFill>
                  <a:srgbClr val="FFFFFF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24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82C06A-161B-2F40-943C-089E7745EB36}" type="datetimeFigureOut">
              <a:rPr lang="en-US" smtClean="0"/>
              <a:t>18-10-28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7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ock lef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ext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Light"/>
                <a:cs typeface="Avenir Light"/>
              </a:defRPr>
            </a:lvl1pPr>
          </a:lstStyle>
          <a:p>
            <a:r>
              <a:rPr lang="en-CA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14" y="1519237"/>
            <a:ext cx="4256086" cy="4297363"/>
          </a:xfrm>
        </p:spPr>
        <p:txBody>
          <a:bodyPr/>
          <a:lstStyle>
            <a:lvl1pPr marL="0" indent="0">
              <a:buNone/>
              <a:defRPr sz="2400">
                <a:solidFill>
                  <a:srgbClr val="153784"/>
                </a:solidFill>
                <a:latin typeface="Corbel"/>
                <a:cs typeface="Corbel"/>
              </a:defRPr>
            </a:lvl1pPr>
            <a:lvl2pPr>
              <a:lnSpc>
                <a:spcPct val="50000"/>
              </a:lnSpc>
              <a:defRPr>
                <a:latin typeface="Corbel"/>
                <a:cs typeface="Corbel"/>
              </a:defRPr>
            </a:lvl2pPr>
            <a:lvl3pPr>
              <a:lnSpc>
                <a:spcPct val="50000"/>
              </a:lnSpc>
              <a:defRPr>
                <a:latin typeface="Corbel"/>
                <a:cs typeface="Corbel"/>
              </a:defRPr>
            </a:lvl3pPr>
            <a:lvl4pPr>
              <a:lnSpc>
                <a:spcPct val="50000"/>
              </a:lnSpc>
              <a:defRPr>
                <a:latin typeface="Corbel"/>
                <a:cs typeface="Corbel"/>
              </a:defRPr>
            </a:lvl4pPr>
            <a:lvl5pPr>
              <a:lnSpc>
                <a:spcPct val="50000"/>
              </a:lnSpc>
              <a:defRPr>
                <a:latin typeface="Corbel"/>
                <a:cs typeface="Corbel"/>
              </a:defRPr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6328" y="1519237"/>
            <a:ext cx="4256086" cy="4297363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CA" noProof="0" smtClean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495" y="852002"/>
            <a:ext cx="7199907" cy="2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000" b="0" kern="1200" cap="all" spc="2500" noProof="1" smtClean="0">
                <a:solidFill>
                  <a:schemeClr val="bg1"/>
                </a:solidFill>
                <a:latin typeface="Myriad Pro Semibold"/>
                <a:cs typeface="Lucida Grande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495" y="852002"/>
            <a:ext cx="7199907" cy="2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000" b="0" kern="1200" cap="all" spc="2500" noProof="1" smtClean="0">
                <a:solidFill>
                  <a:schemeClr val="bg1"/>
                </a:solidFill>
                <a:latin typeface="Myriad Pro Semibold"/>
                <a:cs typeface="Lucida Grande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rgbClr val="153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141B40"/>
              </a:gs>
              <a:gs pos="100000">
                <a:srgbClr val="153784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3525" y="3670300"/>
            <a:ext cx="3241675" cy="839302"/>
          </a:xfrm>
        </p:spPr>
        <p:txBody>
          <a:bodyPr/>
          <a:lstStyle>
            <a:lvl1pPr>
              <a:defRPr>
                <a:latin typeface="Franklin Gothic Medium"/>
                <a:cs typeface="Franklin Gothic Medium"/>
              </a:defRPr>
            </a:lvl1pPr>
          </a:lstStyle>
          <a:p>
            <a:r>
              <a:rPr lang="en-CA" dirty="0" smtClean="0"/>
              <a:t>PATH TO RUTUS: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05900" y="6223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035" y="5283200"/>
            <a:ext cx="4591265" cy="6985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505200" y="3657600"/>
            <a:ext cx="4940300" cy="1244600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Corbel"/>
                <a:cs typeface="Corbel"/>
              </a:defRPr>
            </a:lvl1pPr>
            <a:lvl2pPr>
              <a:defRPr>
                <a:solidFill>
                  <a:srgbClr val="FFFFFF"/>
                </a:solidFill>
                <a:latin typeface="Corbel"/>
                <a:cs typeface="Corbel"/>
              </a:defRPr>
            </a:lvl2pPr>
            <a:lvl3pPr>
              <a:defRPr>
                <a:solidFill>
                  <a:srgbClr val="FFFFFF"/>
                </a:solidFill>
                <a:latin typeface="Corbel"/>
                <a:cs typeface="Corbel"/>
              </a:defRPr>
            </a:lvl3pPr>
            <a:lvl4pPr>
              <a:defRPr>
                <a:solidFill>
                  <a:srgbClr val="FFFFFF"/>
                </a:solidFill>
                <a:latin typeface="Corbel"/>
                <a:cs typeface="Corbel"/>
              </a:defRPr>
            </a:lvl4pPr>
            <a:lvl5pPr>
              <a:defRPr>
                <a:solidFill>
                  <a:srgbClr val="FFFFFF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24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82C06A-161B-2F40-943C-089E7745EB36}" type="datetimeFigureOut">
              <a:rPr lang="en-US" smtClean="0"/>
              <a:t>18-10-28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rmation Layout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"/>
            <a:ext cx="6477000" cy="6096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3200" b="1">
                <a:solidFill>
                  <a:srgbClr val="002060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6705600" cy="236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tx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4400" y="3429000"/>
            <a:ext cx="2667000" cy="266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28600" y="3429000"/>
            <a:ext cx="4267200" cy="2514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tx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rmation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"/>
            <a:ext cx="6553200" cy="6096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3200" b="1">
                <a:solidFill>
                  <a:srgbClr val="002060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57600" y="990600"/>
            <a:ext cx="3352800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tx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3886200"/>
            <a:ext cx="3352800" cy="205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tx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657600" y="3886200"/>
            <a:ext cx="37338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8600" y="990600"/>
            <a:ext cx="3352800" cy="281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Information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"/>
            <a:ext cx="6781800" cy="6096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3200" b="1">
                <a:solidFill>
                  <a:srgbClr val="002060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3352800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tx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57600" y="3886200"/>
            <a:ext cx="3581400" cy="205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tx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657600" y="990600"/>
            <a:ext cx="3581400" cy="281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2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"/>
          <p:cNvSpPr>
            <a:spLocks/>
          </p:cNvSpPr>
          <p:nvPr/>
        </p:nvSpPr>
        <p:spPr bwMode="auto">
          <a:xfrm>
            <a:off x="6270625" y="76200"/>
            <a:ext cx="3559175" cy="990600"/>
          </a:xfrm>
          <a:custGeom>
            <a:avLst/>
            <a:gdLst>
              <a:gd name="T0" fmla="*/ 2147483647 w 2079"/>
              <a:gd name="T1" fmla="*/ 0 h 672"/>
              <a:gd name="T2" fmla="*/ 2147483647 w 2079"/>
              <a:gd name="T3" fmla="*/ 0 h 672"/>
              <a:gd name="T4" fmla="*/ 0 w 2079"/>
              <a:gd name="T5" fmla="*/ 2147483647 h 672"/>
              <a:gd name="T6" fmla="*/ 0 w 2079"/>
              <a:gd name="T7" fmla="*/ 2147483647 h 672"/>
              <a:gd name="T8" fmla="*/ 2147483647 w 2079"/>
              <a:gd name="T9" fmla="*/ 2147483647 h 672"/>
              <a:gd name="T10" fmla="*/ 2147483647 w 2079"/>
              <a:gd name="T11" fmla="*/ 2147483647 h 672"/>
              <a:gd name="T12" fmla="*/ 2147483647 w 2079"/>
              <a:gd name="T13" fmla="*/ 2147483647 h 672"/>
              <a:gd name="T14" fmla="*/ 2147483647 w 2079"/>
              <a:gd name="T15" fmla="*/ 2147483647 h 672"/>
              <a:gd name="T16" fmla="*/ 2147483647 w 2079"/>
              <a:gd name="T17" fmla="*/ 0 h 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79" h="672">
                <a:moveTo>
                  <a:pt x="203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8"/>
                </a:cubicBezTo>
                <a:cubicBezTo>
                  <a:pt x="0" y="624"/>
                  <a:pt x="0" y="624"/>
                  <a:pt x="0" y="624"/>
                </a:cubicBezTo>
                <a:cubicBezTo>
                  <a:pt x="0" y="651"/>
                  <a:pt x="21" y="672"/>
                  <a:pt x="48" y="672"/>
                </a:cubicBezTo>
                <a:cubicBezTo>
                  <a:pt x="2031" y="672"/>
                  <a:pt x="2031" y="672"/>
                  <a:pt x="2031" y="672"/>
                </a:cubicBezTo>
                <a:cubicBezTo>
                  <a:pt x="2057" y="672"/>
                  <a:pt x="2079" y="651"/>
                  <a:pt x="2079" y="624"/>
                </a:cubicBezTo>
                <a:cubicBezTo>
                  <a:pt x="2079" y="48"/>
                  <a:pt x="2079" y="48"/>
                  <a:pt x="2079" y="48"/>
                </a:cubicBezTo>
                <a:cubicBezTo>
                  <a:pt x="2079" y="22"/>
                  <a:pt x="2057" y="0"/>
                  <a:pt x="2031" y="0"/>
                </a:cubicBezTo>
              </a:path>
            </a:pathLst>
          </a:cu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-282575" y="3962400"/>
            <a:ext cx="8283575" cy="1916113"/>
          </a:xfrm>
          <a:custGeom>
            <a:avLst/>
            <a:gdLst>
              <a:gd name="T0" fmla="*/ 2147483647 w 2079"/>
              <a:gd name="T1" fmla="*/ 0 h 672"/>
              <a:gd name="T2" fmla="*/ 2147483647 w 2079"/>
              <a:gd name="T3" fmla="*/ 0 h 672"/>
              <a:gd name="T4" fmla="*/ 0 w 2079"/>
              <a:gd name="T5" fmla="*/ 2147483647 h 672"/>
              <a:gd name="T6" fmla="*/ 0 w 2079"/>
              <a:gd name="T7" fmla="*/ 2147483647 h 672"/>
              <a:gd name="T8" fmla="*/ 2147483647 w 2079"/>
              <a:gd name="T9" fmla="*/ 2147483647 h 672"/>
              <a:gd name="T10" fmla="*/ 2147483647 w 2079"/>
              <a:gd name="T11" fmla="*/ 2147483647 h 672"/>
              <a:gd name="T12" fmla="*/ 2147483647 w 2079"/>
              <a:gd name="T13" fmla="*/ 2147483647 h 672"/>
              <a:gd name="T14" fmla="*/ 2147483647 w 2079"/>
              <a:gd name="T15" fmla="*/ 2147483647 h 672"/>
              <a:gd name="T16" fmla="*/ 2147483647 w 2079"/>
              <a:gd name="T17" fmla="*/ 0 h 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79" h="672">
                <a:moveTo>
                  <a:pt x="203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8"/>
                </a:cubicBezTo>
                <a:cubicBezTo>
                  <a:pt x="0" y="624"/>
                  <a:pt x="0" y="624"/>
                  <a:pt x="0" y="624"/>
                </a:cubicBezTo>
                <a:cubicBezTo>
                  <a:pt x="0" y="651"/>
                  <a:pt x="21" y="672"/>
                  <a:pt x="48" y="672"/>
                </a:cubicBezTo>
                <a:cubicBezTo>
                  <a:pt x="2031" y="672"/>
                  <a:pt x="2031" y="672"/>
                  <a:pt x="2031" y="672"/>
                </a:cubicBezTo>
                <a:cubicBezTo>
                  <a:pt x="2057" y="672"/>
                  <a:pt x="2079" y="651"/>
                  <a:pt x="2079" y="624"/>
                </a:cubicBezTo>
                <a:cubicBezTo>
                  <a:pt x="2079" y="48"/>
                  <a:pt x="2079" y="48"/>
                  <a:pt x="2079" y="48"/>
                </a:cubicBezTo>
                <a:cubicBezTo>
                  <a:pt x="2079" y="22"/>
                  <a:pt x="2057" y="0"/>
                  <a:pt x="2031" y="0"/>
                </a:cubicBezTo>
              </a:path>
            </a:pathLst>
          </a:cu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477000" y="220663"/>
            <a:ext cx="2438400" cy="701675"/>
            <a:chOff x="3886200" y="4099956"/>
            <a:chExt cx="2438400" cy="700644"/>
          </a:xfrm>
        </p:grpSpPr>
        <p:pic>
          <p:nvPicPr>
            <p:cNvPr id="8" name="6.jpg" descr="\\angler99\Inkd_G\pressp0509 (INKD)\2_In_Progress\Ashokcumar\csungworra_eco_broch_85x11_tf_v\6.jpg"/>
            <p:cNvPicPr>
              <a:picLocks noChangeAspect="1" noChangeArrowheads="1"/>
            </p:cNvPicPr>
            <p:nvPr userDrawn="1"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099956"/>
              <a:ext cx="698360" cy="70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5.jpg" descr="\\angler99\Inkd_G\pressp0509 (INKD)\2_In_Progress\Ashokcumar\csungworra_eco_broch_85x11_tf_v\5.jpg"/>
            <p:cNvPicPr>
              <a:picLocks noChangeAspect="1" noChangeArrowheads="1"/>
            </p:cNvPicPr>
            <p:nvPr userDrawn="1"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871" y="4099956"/>
              <a:ext cx="1049729" cy="70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reamstime_6254264.jpg" descr="\\angler99\Inkd_G\pressp0509 (INKD)\2_In_Progress\Ashokcumar\csungworra_eco_broch_85x11_tf_v\dreamstime_6254264.jpg"/>
            <p:cNvPicPr>
              <a:picLocks noChangeAspect="1" noChangeArrowheads="1"/>
            </p:cNvPicPr>
            <p:nvPr userDrawn="1"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5"/>
            <a:stretch>
              <a:fillRect/>
            </a:stretch>
          </p:blipFill>
          <p:spPr bwMode="auto">
            <a:xfrm>
              <a:off x="4572000" y="4099956"/>
              <a:ext cx="705345" cy="70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" name="AutoShape 2"/>
          <p:cNvCxnSpPr>
            <a:cxnSpLocks noChangeShapeType="1"/>
          </p:cNvCxnSpPr>
          <p:nvPr/>
        </p:nvCxnSpPr>
        <p:spPr bwMode="auto">
          <a:xfrm>
            <a:off x="228600" y="4094163"/>
            <a:ext cx="0" cy="1651000"/>
          </a:xfrm>
          <a:prstGeom prst="straightConnector1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0663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20663"/>
            <a:ext cx="6905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20663"/>
            <a:ext cx="1054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76200"/>
            <a:ext cx="41259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04800" y="4114800"/>
            <a:ext cx="6477000" cy="533400"/>
          </a:xfrm>
          <a:prstGeom prst="rect">
            <a:avLst/>
          </a:prstGeom>
        </p:spPr>
        <p:txBody>
          <a:bodyPr anchor="ctr"/>
          <a:lstStyle>
            <a:lvl1pPr algn="l">
              <a:defRPr sz="3500" b="0" cap="none" spc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Helvetica" pitchFamily="34" charset="0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04800" y="4724400"/>
            <a:ext cx="6400800" cy="990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chemeClr val="tx1">
                    <a:lumMod val="50000"/>
                  </a:schemeClr>
                </a:solidFill>
                <a:latin typeface="Helvetica" pitchFamily="34" charset="0"/>
              </a:defRPr>
            </a:lvl1pPr>
          </a:lstStyle>
          <a:p>
            <a:r>
              <a:rPr lang="en-CA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652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ack 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9"/>
          <p:cNvSpPr>
            <a:spLocks/>
          </p:cNvSpPr>
          <p:nvPr/>
        </p:nvSpPr>
        <p:spPr bwMode="auto">
          <a:xfrm>
            <a:off x="152400" y="2286000"/>
            <a:ext cx="8839200" cy="3733800"/>
          </a:xfrm>
          <a:custGeom>
            <a:avLst/>
            <a:gdLst>
              <a:gd name="T0" fmla="*/ 2147483647 w 2079"/>
              <a:gd name="T1" fmla="*/ 0 h 672"/>
              <a:gd name="T2" fmla="*/ 2147483647 w 2079"/>
              <a:gd name="T3" fmla="*/ 0 h 672"/>
              <a:gd name="T4" fmla="*/ 0 w 2079"/>
              <a:gd name="T5" fmla="*/ 2147483647 h 672"/>
              <a:gd name="T6" fmla="*/ 0 w 2079"/>
              <a:gd name="T7" fmla="*/ 2147483647 h 672"/>
              <a:gd name="T8" fmla="*/ 2147483647 w 2079"/>
              <a:gd name="T9" fmla="*/ 2147483647 h 672"/>
              <a:gd name="T10" fmla="*/ 2147483647 w 2079"/>
              <a:gd name="T11" fmla="*/ 2147483647 h 672"/>
              <a:gd name="T12" fmla="*/ 2147483647 w 2079"/>
              <a:gd name="T13" fmla="*/ 2147483647 h 672"/>
              <a:gd name="T14" fmla="*/ 2147483647 w 2079"/>
              <a:gd name="T15" fmla="*/ 2147483647 h 672"/>
              <a:gd name="T16" fmla="*/ 2147483647 w 2079"/>
              <a:gd name="T17" fmla="*/ 0 h 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79" h="672">
                <a:moveTo>
                  <a:pt x="203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8"/>
                </a:cubicBezTo>
                <a:cubicBezTo>
                  <a:pt x="0" y="624"/>
                  <a:pt x="0" y="624"/>
                  <a:pt x="0" y="624"/>
                </a:cubicBezTo>
                <a:cubicBezTo>
                  <a:pt x="0" y="651"/>
                  <a:pt x="21" y="672"/>
                  <a:pt x="48" y="672"/>
                </a:cubicBezTo>
                <a:cubicBezTo>
                  <a:pt x="2031" y="672"/>
                  <a:pt x="2031" y="672"/>
                  <a:pt x="2031" y="672"/>
                </a:cubicBezTo>
                <a:cubicBezTo>
                  <a:pt x="2057" y="672"/>
                  <a:pt x="2079" y="651"/>
                  <a:pt x="2079" y="624"/>
                </a:cubicBezTo>
                <a:cubicBezTo>
                  <a:pt x="2079" y="48"/>
                  <a:pt x="2079" y="48"/>
                  <a:pt x="2079" y="48"/>
                </a:cubicBezTo>
                <a:cubicBezTo>
                  <a:pt x="2079" y="22"/>
                  <a:pt x="2057" y="0"/>
                  <a:pt x="2031" y="0"/>
                </a:cubicBezTo>
              </a:path>
            </a:pathLst>
          </a:cu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76200"/>
            <a:ext cx="41259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696200" cy="533400"/>
          </a:xfrm>
          <a:prstGeom prst="rect">
            <a:avLst/>
          </a:prstGeom>
        </p:spPr>
        <p:txBody>
          <a:bodyPr anchor="ctr"/>
          <a:lstStyle>
            <a:lvl1pPr algn="ctr">
              <a:defRPr sz="4000" b="0" cap="none" spc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Helvetica" pitchFamily="34" charset="0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85850" y="3429000"/>
            <a:ext cx="6896100" cy="2286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tx1">
                    <a:lumMod val="50000"/>
                  </a:schemeClr>
                </a:solidFill>
                <a:latin typeface="Helvetica" pitchFamily="34" charset="0"/>
              </a:defRPr>
            </a:lvl1pPr>
          </a:lstStyle>
          <a:p>
            <a:r>
              <a:rPr lang="en-CA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974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17392" tIns="8696" rIns="17392" bIns="8696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17392" tIns="8696" rIns="17392" bIns="869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2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9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1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9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17392" tIns="8696" rIns="17392" bIns="8696"/>
          <a:lstStyle>
            <a:lvl1pPr>
              <a:defRPr>
                <a:cs typeface="Arial" charset="0"/>
              </a:defRPr>
            </a:lvl1pPr>
          </a:lstStyle>
          <a:p>
            <a:fld id="{CA82C06A-161B-2F40-943C-089E7745EB36}" type="datetimeFigureOut">
              <a:rPr lang="en-US" smtClean="0"/>
              <a:t>18-10-28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17392" tIns="8696" rIns="17392" bIns="8696"/>
          <a:lstStyle>
            <a:lvl1pPr>
              <a:defRPr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8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82C06A-161B-2F40-943C-089E7745EB36}" type="datetimeFigureOut">
              <a:rPr lang="en-US" smtClean="0"/>
              <a:t>18-10-28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ock lef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flipV="1">
            <a:off x="0" y="228600"/>
            <a:ext cx="8153400" cy="5867400"/>
          </a:xfrm>
          <a:custGeom>
            <a:avLst/>
            <a:gdLst>
              <a:gd name="T0" fmla="*/ 2147483647 w 751"/>
              <a:gd name="T1" fmla="*/ 2147483647 h 757"/>
              <a:gd name="T2" fmla="*/ 2147483647 w 751"/>
              <a:gd name="T3" fmla="*/ 2147483647 h 757"/>
              <a:gd name="T4" fmla="*/ 2147483647 w 751"/>
              <a:gd name="T5" fmla="*/ 2147483647 h 757"/>
              <a:gd name="T6" fmla="*/ 0 w 751"/>
              <a:gd name="T7" fmla="*/ 2147483647 h 757"/>
              <a:gd name="T8" fmla="*/ 0 w 751"/>
              <a:gd name="T9" fmla="*/ 2147483647 h 757"/>
              <a:gd name="T10" fmla="*/ 2147483647 w 751"/>
              <a:gd name="T11" fmla="*/ 0 h 757"/>
              <a:gd name="T12" fmla="*/ 2147483647 w 751"/>
              <a:gd name="T13" fmla="*/ 0 h 757"/>
              <a:gd name="T14" fmla="*/ 2147483647 w 751"/>
              <a:gd name="T15" fmla="*/ 2147483647 h 757"/>
              <a:gd name="T16" fmla="*/ 2147483647 w 751"/>
              <a:gd name="T17" fmla="*/ 2147483647 h 7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51" h="757">
                <a:moveTo>
                  <a:pt x="679" y="578"/>
                </a:moveTo>
                <a:cubicBezTo>
                  <a:pt x="679" y="633"/>
                  <a:pt x="634" y="678"/>
                  <a:pt x="578" y="678"/>
                </a:cubicBezTo>
                <a:cubicBezTo>
                  <a:pt x="578" y="678"/>
                  <a:pt x="191" y="678"/>
                  <a:pt x="101" y="678"/>
                </a:cubicBezTo>
                <a:cubicBezTo>
                  <a:pt x="11" y="678"/>
                  <a:pt x="0" y="757"/>
                  <a:pt x="0" y="75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45"/>
                  <a:pt x="45" y="0"/>
                  <a:pt x="101" y="0"/>
                </a:cubicBezTo>
                <a:cubicBezTo>
                  <a:pt x="751" y="0"/>
                  <a:pt x="751" y="0"/>
                  <a:pt x="751" y="0"/>
                </a:cubicBezTo>
                <a:cubicBezTo>
                  <a:pt x="751" y="0"/>
                  <a:pt x="679" y="13"/>
                  <a:pt x="679" y="101"/>
                </a:cubicBezTo>
                <a:cubicBezTo>
                  <a:pt x="679" y="189"/>
                  <a:pt x="679" y="578"/>
                  <a:pt x="679" y="5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8382000" cy="76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5410200" y="6172200"/>
            <a:ext cx="268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r>
              <a:rPr lang="en-US" altLang="en-US" sz="800" dirty="0" smtClean="0">
                <a:solidFill>
                  <a:srgbClr val="FFFFFF"/>
                </a:solidFill>
                <a:latin typeface="Helvetica" pitchFamily="34" charset="0"/>
                <a:ea typeface="+mn-ea"/>
                <a:cs typeface="Arial" charset="0"/>
              </a:rPr>
              <a:t>36 Topple </a:t>
            </a:r>
            <a:r>
              <a:rPr lang="en-US" altLang="en-US" sz="800" dirty="0" err="1" smtClean="0">
                <a:solidFill>
                  <a:srgbClr val="FFFFFF"/>
                </a:solidFill>
                <a:latin typeface="Helvetica" pitchFamily="34" charset="0"/>
                <a:ea typeface="+mn-ea"/>
                <a:cs typeface="Arial" charset="0"/>
              </a:rPr>
              <a:t>Dr</a:t>
            </a:r>
            <a:endParaRPr lang="en-US" altLang="en-US" sz="800" dirty="0" smtClean="0">
              <a:solidFill>
                <a:srgbClr val="FFFFFF"/>
              </a:solidFill>
              <a:latin typeface="Helvetica" pitchFamily="34" charset="0"/>
              <a:ea typeface="+mn-ea"/>
              <a:cs typeface="Arial" charset="0"/>
            </a:endParaRPr>
          </a:p>
          <a:p>
            <a:pPr algn="r" eaLnBrk="1" hangingPunct="1">
              <a:lnSpc>
                <a:spcPct val="120000"/>
              </a:lnSpc>
              <a:defRPr/>
            </a:pPr>
            <a:r>
              <a:rPr lang="en-US" altLang="en-US" sz="800" dirty="0" smtClean="0">
                <a:solidFill>
                  <a:srgbClr val="FFFFFF"/>
                </a:solidFill>
                <a:latin typeface="Helvetica" pitchFamily="34" charset="0"/>
                <a:ea typeface="+mn-ea"/>
                <a:cs typeface="Arial" charset="0"/>
              </a:rPr>
              <a:t>Dartmouth, NS, Canada</a:t>
            </a:r>
          </a:p>
          <a:p>
            <a:pPr algn="r" eaLnBrk="1" hangingPunct="1">
              <a:lnSpc>
                <a:spcPct val="120000"/>
              </a:lnSpc>
              <a:defRPr/>
            </a:pPr>
            <a:r>
              <a:rPr lang="en-US" altLang="en-US" sz="800" dirty="0" smtClean="0">
                <a:solidFill>
                  <a:srgbClr val="FFFFFF"/>
                </a:solidFill>
                <a:latin typeface="Helvetica" pitchFamily="34" charset="0"/>
                <a:ea typeface="+mn-ea"/>
                <a:cs typeface="Arial" charset="0"/>
              </a:rPr>
              <a:t>902.444.7650 PH  902.444.7651  FAX</a:t>
            </a:r>
          </a:p>
          <a:p>
            <a:pPr algn="r" eaLnBrk="1" hangingPunct="1">
              <a:lnSpc>
                <a:spcPct val="120000"/>
              </a:lnSpc>
              <a:defRPr/>
            </a:pPr>
            <a:r>
              <a:rPr lang="en-US" altLang="en-US" sz="800" dirty="0" smtClean="0">
                <a:solidFill>
                  <a:srgbClr val="FFFFFF"/>
                </a:solidFill>
                <a:latin typeface="Helvetica" pitchFamily="34" charset="0"/>
                <a:ea typeface="+mn-ea"/>
                <a:cs typeface="Arial" charset="0"/>
              </a:rPr>
              <a:t>www.xeostech.com</a:t>
            </a:r>
            <a:endParaRPr lang="en-US" altLang="en-US" sz="800" dirty="0" smtClean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32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126163"/>
            <a:ext cx="235108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7"/>
          <a:stretch/>
        </p:blipFill>
        <p:spPr bwMode="auto">
          <a:xfrm>
            <a:off x="8397875" y="1588"/>
            <a:ext cx="2249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126163"/>
            <a:ext cx="235108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628900" y="63055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B8D98"/>
                </a:solidFill>
                <a:cs typeface="Arial" charset="0"/>
              </a:defRPr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5801997"/>
            <a:ext cx="9144000" cy="85200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-340" y="0"/>
            <a:ext cx="9144000" cy="852002"/>
          </a:xfrm>
          <a:prstGeom prst="rect">
            <a:avLst/>
          </a:prstGeom>
          <a:solidFill>
            <a:srgbClr val="141B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8199" y="839302"/>
            <a:ext cx="9159279" cy="287338"/>
          </a:xfrm>
          <a:prstGeom prst="rect">
            <a:avLst/>
          </a:prstGeom>
          <a:solidFill>
            <a:srgbClr val="EF5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40E3C"/>
              </a:solidFill>
              <a:latin typeface="HelveticaNeue LT 65 Medium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495" y="852002"/>
            <a:ext cx="7199907" cy="2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000" b="0" kern="1200" cap="all" spc="2500" noProof="1" smtClean="0">
                <a:solidFill>
                  <a:schemeClr val="bg1"/>
                </a:solidFill>
                <a:latin typeface="Myriad Pro Semibold"/>
                <a:cs typeface="Lucida Grande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3525" y="6070600"/>
            <a:ext cx="10810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 noProof="1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  <p:sp>
        <p:nvSpPr>
          <p:cNvPr id="103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4" y="1519237"/>
            <a:ext cx="8640000" cy="4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GB" noProof="0" dirty="0" smtClean="0"/>
          </a:p>
        </p:txBody>
      </p:sp>
      <p:sp>
        <p:nvSpPr>
          <p:cNvPr id="103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2414" y="0"/>
            <a:ext cx="8640000" cy="83930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et modifiez le titre</a:t>
            </a:r>
            <a:endParaRPr lang="en-GB" noProof="0" dirty="0" smtClean="0"/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5842826" y="6701631"/>
            <a:ext cx="30495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algn="r">
              <a:defRPr/>
            </a:pPr>
            <a:r>
              <a:rPr lang="en-GB" sz="500" noProof="1" smtClean="0">
                <a:solidFill>
                  <a:schemeClr val="bg1">
                    <a:lumMod val="50000"/>
                  </a:schemeClr>
                </a:solidFill>
                <a:latin typeface="Lucida Grande"/>
                <a:cs typeface="Lucida Grande"/>
              </a:rPr>
              <a:t>Copyright Xeos Technologies Inc., 2015</a:t>
            </a:r>
            <a:endParaRPr lang="en-GB" sz="1800" noProof="1">
              <a:solidFill>
                <a:schemeClr val="bg1">
                  <a:lumMod val="50000"/>
                </a:schemeClr>
              </a:solidFill>
              <a:latin typeface="Lucida Grande"/>
              <a:cs typeface="Lucida Grande"/>
            </a:endParaRPr>
          </a:p>
        </p:txBody>
      </p:sp>
      <p:pic>
        <p:nvPicPr>
          <p:cNvPr id="3" name="Picture 2" descr="Xeos-Technologies-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722" y="5888798"/>
            <a:ext cx="2050040" cy="647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0" i="0" spc="-50" baseline="0">
          <a:solidFill>
            <a:schemeClr val="bg1"/>
          </a:solidFill>
          <a:latin typeface="Myriad Pro Light"/>
          <a:ea typeface="+mj-ea"/>
          <a:cs typeface="Avenir Light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9pPr>
    </p:titleStyle>
    <p:bodyStyle>
      <a:lvl1pPr marL="180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2000" spc="-20">
          <a:solidFill>
            <a:schemeClr val="tx2">
              <a:lumMod val="50000"/>
            </a:schemeClr>
          </a:solidFill>
          <a:latin typeface=""/>
          <a:ea typeface="+mn-ea"/>
          <a:cs typeface="Avenir Light"/>
        </a:defRPr>
      </a:lvl1pPr>
      <a:lvl2pPr marL="468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800" spc="-20">
          <a:solidFill>
            <a:schemeClr val="tx2">
              <a:lumMod val="50000"/>
            </a:schemeClr>
          </a:solidFill>
          <a:latin typeface=""/>
          <a:cs typeface="Avenir Light"/>
        </a:defRPr>
      </a:lvl2pPr>
      <a:lvl3pPr marL="756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800" spc="-20">
          <a:solidFill>
            <a:schemeClr val="tx2">
              <a:lumMod val="50000"/>
            </a:schemeClr>
          </a:solidFill>
          <a:latin typeface=""/>
          <a:cs typeface="Avenir Light"/>
        </a:defRPr>
      </a:lvl3pPr>
      <a:lvl4pPr marL="1044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600" spc="-20">
          <a:solidFill>
            <a:schemeClr val="tx2">
              <a:lumMod val="50000"/>
            </a:schemeClr>
          </a:solidFill>
          <a:latin typeface=""/>
          <a:cs typeface="Avenir Light"/>
        </a:defRPr>
      </a:lvl4pPr>
      <a:lvl5pPr marL="1332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600" spc="-20">
          <a:solidFill>
            <a:schemeClr val="tx2">
              <a:lumMod val="50000"/>
            </a:schemeClr>
          </a:solidFill>
          <a:latin typeface=""/>
          <a:cs typeface="Avenir Light"/>
        </a:defRPr>
      </a:lvl5pPr>
      <a:lvl6pPr marL="1620000" indent="-18000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defRPr sz="1400">
          <a:solidFill>
            <a:schemeClr val="tx2">
              <a:lumMod val="50000"/>
            </a:schemeClr>
          </a:solidFill>
          <a:latin typeface="+mn-lt"/>
        </a:defRPr>
      </a:lvl6pPr>
      <a:lvl7pPr marL="1908000" indent="-18000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defRPr sz="1400">
          <a:solidFill>
            <a:schemeClr val="tx2">
              <a:lumMod val="50000"/>
            </a:schemeClr>
          </a:solidFill>
          <a:latin typeface="+mn-lt"/>
        </a:defRPr>
      </a:lvl7pPr>
      <a:lvl8pPr marL="3086100" indent="-1905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543300" indent="-1905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5801997"/>
            <a:ext cx="9144000" cy="85200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-340" y="0"/>
            <a:ext cx="9144000" cy="852002"/>
          </a:xfrm>
          <a:prstGeom prst="rect">
            <a:avLst/>
          </a:prstGeom>
          <a:solidFill>
            <a:srgbClr val="141B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8199" y="839302"/>
            <a:ext cx="9159279" cy="287338"/>
          </a:xfrm>
          <a:prstGeom prst="rect">
            <a:avLst/>
          </a:prstGeom>
          <a:solidFill>
            <a:srgbClr val="EF5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40E3C"/>
              </a:solidFill>
              <a:latin typeface="HelveticaNeue LT 65 Medium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495" y="852002"/>
            <a:ext cx="7199907" cy="2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000" b="0" kern="1200" cap="all" spc="2500" noProof="1" smtClean="0">
                <a:solidFill>
                  <a:schemeClr val="bg1"/>
                </a:solidFill>
                <a:latin typeface="Myriad Pro Semibold"/>
                <a:cs typeface="Lucida Grande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3525" y="6070600"/>
            <a:ext cx="10810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 noProof="1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fld id="{B45727D4-D7B5-9F44-A339-FFC736CA12EF}" type="slidenum">
              <a:rPr lang="en-US" smtClean="0"/>
              <a:t>‹#›</a:t>
            </a:fld>
            <a:endParaRPr lang="en-US"/>
          </a:p>
        </p:txBody>
      </p:sp>
      <p:sp>
        <p:nvSpPr>
          <p:cNvPr id="103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4" y="1519237"/>
            <a:ext cx="8640000" cy="4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GB" noProof="0" dirty="0" smtClean="0"/>
          </a:p>
        </p:txBody>
      </p:sp>
      <p:sp>
        <p:nvSpPr>
          <p:cNvPr id="103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2414" y="0"/>
            <a:ext cx="8640000" cy="83930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et modifiez le titre</a:t>
            </a:r>
            <a:endParaRPr lang="en-GB" noProof="0" dirty="0" smtClean="0"/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5842826" y="6701631"/>
            <a:ext cx="30495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algn="r">
              <a:defRPr/>
            </a:pPr>
            <a:r>
              <a:rPr lang="en-GB" sz="500" noProof="1" smtClean="0">
                <a:solidFill>
                  <a:schemeClr val="bg1">
                    <a:lumMod val="50000"/>
                  </a:schemeClr>
                </a:solidFill>
                <a:latin typeface="Lucida Grande"/>
                <a:cs typeface="Lucida Grande"/>
              </a:rPr>
              <a:t>Copyright Xeos Technologies Inc., 2015</a:t>
            </a:r>
            <a:endParaRPr lang="en-GB" sz="1800" noProof="1">
              <a:solidFill>
                <a:schemeClr val="bg1">
                  <a:lumMod val="50000"/>
                </a:schemeClr>
              </a:solidFill>
              <a:latin typeface="Lucida Grande"/>
              <a:cs typeface="Lucida Grande"/>
            </a:endParaRPr>
          </a:p>
        </p:txBody>
      </p:sp>
      <p:pic>
        <p:nvPicPr>
          <p:cNvPr id="3" name="Picture 2" descr="Xeos-Technologies-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722" y="5888798"/>
            <a:ext cx="2050040" cy="647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0" i="0" spc="-50" baseline="0">
          <a:solidFill>
            <a:schemeClr val="bg1"/>
          </a:solidFill>
          <a:latin typeface="Myriad Pro Light"/>
          <a:ea typeface="+mj-ea"/>
          <a:cs typeface="Avenir Light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565C6A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</a:defRPr>
      </a:lvl9pPr>
    </p:titleStyle>
    <p:bodyStyle>
      <a:lvl1pPr marL="180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2000" spc="-20">
          <a:solidFill>
            <a:schemeClr val="tx2">
              <a:lumMod val="50000"/>
            </a:schemeClr>
          </a:solidFill>
          <a:latin typeface=""/>
          <a:ea typeface="+mn-ea"/>
          <a:cs typeface="Avenir Light"/>
        </a:defRPr>
      </a:lvl1pPr>
      <a:lvl2pPr marL="468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800" spc="-20">
          <a:solidFill>
            <a:schemeClr val="tx2">
              <a:lumMod val="50000"/>
            </a:schemeClr>
          </a:solidFill>
          <a:latin typeface=""/>
          <a:cs typeface="Avenir Light"/>
        </a:defRPr>
      </a:lvl2pPr>
      <a:lvl3pPr marL="756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800" spc="-20">
          <a:solidFill>
            <a:schemeClr val="tx2">
              <a:lumMod val="50000"/>
            </a:schemeClr>
          </a:solidFill>
          <a:latin typeface=""/>
          <a:cs typeface="Avenir Light"/>
        </a:defRPr>
      </a:lvl3pPr>
      <a:lvl4pPr marL="1044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600" spc="-20">
          <a:solidFill>
            <a:schemeClr val="tx2">
              <a:lumMod val="50000"/>
            </a:schemeClr>
          </a:solidFill>
          <a:latin typeface=""/>
          <a:cs typeface="Avenir Light"/>
        </a:defRPr>
      </a:lvl4pPr>
      <a:lvl5pPr marL="1332000" indent="-180000" algn="l" rtl="0" eaLnBrk="1" fontAlgn="base" hangingPunct="1">
        <a:spcBef>
          <a:spcPts val="1200"/>
        </a:spcBef>
        <a:spcAft>
          <a:spcPts val="1200"/>
        </a:spcAft>
        <a:buSzPct val="120000"/>
        <a:buFont typeface="Arial" charset="0"/>
        <a:buChar char="•"/>
        <a:defRPr sz="1600" spc="-20">
          <a:solidFill>
            <a:schemeClr val="tx2">
              <a:lumMod val="50000"/>
            </a:schemeClr>
          </a:solidFill>
          <a:latin typeface=""/>
          <a:cs typeface="Avenir Light"/>
        </a:defRPr>
      </a:lvl5pPr>
      <a:lvl6pPr marL="1620000" indent="-18000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defRPr sz="1400">
          <a:solidFill>
            <a:schemeClr val="tx2">
              <a:lumMod val="50000"/>
            </a:schemeClr>
          </a:solidFill>
          <a:latin typeface="+mn-lt"/>
        </a:defRPr>
      </a:lvl6pPr>
      <a:lvl7pPr marL="1908000" indent="-18000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defRPr sz="1400">
          <a:solidFill>
            <a:schemeClr val="tx2">
              <a:lumMod val="50000"/>
            </a:schemeClr>
          </a:solidFill>
          <a:latin typeface="+mn-lt"/>
        </a:defRPr>
      </a:lvl7pPr>
      <a:lvl8pPr marL="3086100" indent="-1905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543300" indent="-1905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Relationship Id="rId3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899" y="218119"/>
            <a:ext cx="7550427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 Instrumentation Technology Symposium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Oct 30-31 2018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CDAEBA-5CF7-C641-BD20-82192B6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244" y="3918595"/>
            <a:ext cx="2840922" cy="95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8" y="3888784"/>
            <a:ext cx="3291417" cy="9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3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6302" cy="1143000"/>
          </a:xfrm>
        </p:spPr>
        <p:txBody>
          <a:bodyPr/>
          <a:lstStyle/>
          <a:p>
            <a:r>
              <a:rPr lang="en-US" sz="4200" dirty="0" smtClean="0"/>
              <a:t>Seismic Iridium Telemetry for Polar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519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XI202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SoH</a:t>
            </a:r>
            <a:r>
              <a:rPr lang="en-US" dirty="0" smtClean="0"/>
              <a:t> Telemetry Only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XI-100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SoH</a:t>
            </a:r>
            <a:r>
              <a:rPr lang="en-US" dirty="0" smtClean="0"/>
              <a:t> and RUDICS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XI-300 ?? New Polar Telemetry </a:t>
            </a:r>
            <a:r>
              <a:rPr lang="en-US" dirty="0" err="1" smtClean="0"/>
              <a:t>Datalogger</a:t>
            </a:r>
            <a:r>
              <a:rPr lang="en-US" dirty="0" smtClean="0"/>
              <a:t>/IP telemetry based on new Iridium CERTUS </a:t>
            </a:r>
            <a:endParaRPr lang="en-US" dirty="0"/>
          </a:p>
        </p:txBody>
      </p:sp>
      <p:pic>
        <p:nvPicPr>
          <p:cNvPr id="6" name="Picture 5" descr="XI-202 rev 1.8 We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5"/>
          <a:stretch/>
        </p:blipFill>
        <p:spPr>
          <a:xfrm>
            <a:off x="6224314" y="1164167"/>
            <a:ext cx="1902883" cy="1708890"/>
          </a:xfrm>
          <a:prstGeom prst="rect">
            <a:avLst/>
          </a:prstGeom>
        </p:spPr>
      </p:pic>
      <p:pic>
        <p:nvPicPr>
          <p:cNvPr id="8" name="Picture 7" descr="XI-100 v1.4 WE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7"/>
          <a:stretch/>
        </p:blipFill>
        <p:spPr>
          <a:xfrm>
            <a:off x="5366365" y="3000057"/>
            <a:ext cx="2110445" cy="1640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3502" y="36986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5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4" y="0"/>
            <a:ext cx="4001326" cy="839302"/>
          </a:xfrm>
        </p:spPr>
        <p:txBody>
          <a:bodyPr/>
          <a:lstStyle/>
          <a:p>
            <a:r>
              <a:rPr lang="en-US" dirty="0" smtClean="0"/>
              <a:t>Alert </a:t>
            </a:r>
            <a:r>
              <a:rPr lang="en-US" dirty="0" err="1" smtClean="0"/>
              <a:t>Geomatics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727" y="1449684"/>
            <a:ext cx="7557093" cy="377780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AlertGeo</a:t>
            </a:r>
            <a:r>
              <a:rPr lang="en-US" dirty="0" smtClean="0"/>
              <a:t> is a marketing division of </a:t>
            </a:r>
            <a:r>
              <a:rPr lang="en-US" dirty="0" err="1" smtClean="0"/>
              <a:t>Xeos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Focus is Geodetic equipment for Science and Structural Monitoring</a:t>
            </a:r>
          </a:p>
          <a:p>
            <a:r>
              <a:rPr lang="en-US" dirty="0" smtClean="0"/>
              <a:t>Resolute GNSS Receiver</a:t>
            </a:r>
          </a:p>
          <a:p>
            <a:pPr lvl="2"/>
            <a:r>
              <a:rPr lang="en-US" dirty="0" smtClean="0"/>
              <a:t>Low, power, embedded telemetry</a:t>
            </a:r>
          </a:p>
          <a:p>
            <a:pPr lvl="2"/>
            <a:r>
              <a:rPr lang="en-US" dirty="0" smtClean="0"/>
              <a:t>Works with over 500 antenna types</a:t>
            </a:r>
          </a:p>
          <a:p>
            <a:pPr lvl="2"/>
            <a:r>
              <a:rPr lang="en-US" dirty="0" err="1" smtClean="0"/>
              <a:t>Septentrio</a:t>
            </a:r>
            <a:r>
              <a:rPr lang="en-US" dirty="0" smtClean="0"/>
              <a:t> module</a:t>
            </a:r>
          </a:p>
          <a:p>
            <a:r>
              <a:rPr lang="en-US" dirty="0"/>
              <a:t>Co-locate with Seismic equipment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CDAEBA-5CF7-C641-BD20-82192B6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5" y="5896656"/>
            <a:ext cx="1920422" cy="6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Instrument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3"/>
          <a:stretch/>
        </p:blipFill>
        <p:spPr>
          <a:xfrm>
            <a:off x="4109767" y="1417638"/>
            <a:ext cx="4802208" cy="40195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17159" y="1457248"/>
            <a:ext cx="4704347" cy="4215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CA" sz="2000" b="1" dirty="0" smtClean="0"/>
              <a:t>GNSS Receiver:</a:t>
            </a:r>
          </a:p>
          <a:p>
            <a:r>
              <a:rPr lang="en-CA" sz="2000" dirty="0" smtClean="0"/>
              <a:t>High Precision Reference Receiver</a:t>
            </a:r>
          </a:p>
          <a:p>
            <a:r>
              <a:rPr lang="en-CA" sz="2000" dirty="0" smtClean="0"/>
              <a:t>All Signals, All Frequencies</a:t>
            </a:r>
          </a:p>
          <a:p>
            <a:r>
              <a:rPr lang="en-CA" sz="2000" dirty="0" smtClean="0"/>
              <a:t>Ultra Low Power (1 Watt)</a:t>
            </a:r>
          </a:p>
          <a:p>
            <a:r>
              <a:rPr lang="en-CA" sz="2000" dirty="0" smtClean="0"/>
              <a:t>Low Noise Measurements</a:t>
            </a:r>
          </a:p>
          <a:p>
            <a:r>
              <a:rPr lang="en-CA" sz="2000" dirty="0" smtClean="0"/>
              <a:t>Optional Integrated Telemetry: Radio, Cell, Iridium  </a:t>
            </a:r>
          </a:p>
          <a:p>
            <a:r>
              <a:rPr lang="en-CA" sz="2000" dirty="0" smtClean="0"/>
              <a:t>Onboard memory for local processing</a:t>
            </a:r>
          </a:p>
          <a:p>
            <a:r>
              <a:rPr lang="en-CA" sz="2000" dirty="0" smtClean="0"/>
              <a:t>Onboard user changeable data storage</a:t>
            </a:r>
            <a:endParaRPr lang="en-CA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CDAEBA-5CF7-C641-BD20-82192B6C9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38" y="5871998"/>
            <a:ext cx="1920422" cy="6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6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ienceApplicationPwrPointOrangePurp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0" b="-7040"/>
          <a:stretch/>
        </p:blipFill>
        <p:spPr>
          <a:xfrm>
            <a:off x="4904797" y="-328185"/>
            <a:ext cx="3867381" cy="7419839"/>
          </a:xfrm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1214164" y="1284202"/>
            <a:ext cx="18409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Ice Sheet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1584056" y="3120334"/>
            <a:ext cx="18409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Volcano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953946" y="4811076"/>
            <a:ext cx="22975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Earthquake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CDAEBA-5CF7-C641-BD20-82192B6C9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38" y="5871998"/>
            <a:ext cx="1920422" cy="6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Developments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239" y="1519237"/>
            <a:ext cx="7564604" cy="4708761"/>
          </a:xfrm>
        </p:spPr>
        <p:txBody>
          <a:bodyPr/>
          <a:lstStyle/>
          <a:p>
            <a:r>
              <a:rPr lang="en-US" dirty="0" smtClean="0"/>
              <a:t>More power efficient exfiltration of remote data via Iridium </a:t>
            </a:r>
            <a:r>
              <a:rPr lang="en-US" dirty="0" err="1" smtClean="0"/>
              <a:t>Certus</a:t>
            </a:r>
            <a:endParaRPr lang="en-US" dirty="0" smtClean="0"/>
          </a:p>
          <a:p>
            <a:r>
              <a:rPr lang="en-US" dirty="0" smtClean="0"/>
              <a:t>Other sensor integrations with the Resolute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Accelerometers (IMU, INS)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Custom </a:t>
            </a:r>
            <a:r>
              <a:rPr lang="en-US" dirty="0" err="1" smtClean="0"/>
              <a:t>Kalman</a:t>
            </a:r>
            <a:r>
              <a:rPr lang="en-US" dirty="0" smtClean="0"/>
              <a:t> filters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Space weather variable calculations (TEC)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Weather - </a:t>
            </a:r>
            <a:r>
              <a:rPr lang="en-US" dirty="0" err="1" smtClean="0"/>
              <a:t>Vaisala</a:t>
            </a:r>
            <a:endParaRPr lang="en-US" dirty="0" smtClean="0"/>
          </a:p>
          <a:p>
            <a:r>
              <a:rPr lang="en-US" dirty="0" smtClean="0"/>
              <a:t>Time Differenced Carrier Phase (TDCP) for short term </a:t>
            </a:r>
            <a:r>
              <a:rPr lang="en-US" dirty="0" err="1" smtClean="0"/>
              <a:t>displacememts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CDAEBA-5CF7-C641-BD20-82192B6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38" y="5871998"/>
            <a:ext cx="1920422" cy="6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73883"/>
      </p:ext>
    </p:extLst>
  </p:cSld>
  <p:clrMapOvr>
    <a:masterClrMapping/>
  </p:clrMapOvr>
</p:sld>
</file>

<file path=ppt/theme/theme1.xml><?xml version="1.0" encoding="utf-8"?>
<a:theme xmlns:a="http://schemas.openxmlformats.org/drawingml/2006/main" name="Xeos_Overview_2016_Theme">
  <a:themeElements>
    <a:clrScheme name="Xeos 1">
      <a:dk1>
        <a:srgbClr val="1A2953"/>
      </a:dk1>
      <a:lt1>
        <a:srgbClr val="58595B"/>
      </a:lt1>
      <a:dk2>
        <a:srgbClr val="FFFFFF"/>
      </a:dk2>
      <a:lt2>
        <a:srgbClr val="FFFFFF"/>
      </a:lt2>
      <a:accent1>
        <a:srgbClr val="769CD1"/>
      </a:accent1>
      <a:accent2>
        <a:srgbClr val="AEC5E4"/>
      </a:accent2>
      <a:accent3>
        <a:srgbClr val="E2EBF6"/>
      </a:accent3>
      <a:accent4>
        <a:srgbClr val="58595B"/>
      </a:accent4>
      <a:accent5>
        <a:srgbClr val="8C8D90"/>
      </a:accent5>
      <a:accent6>
        <a:srgbClr val="D4D4D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ertGeo_RUTU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irbus Fon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C8DEEE"/>
        </a:dk2>
        <a:lt2>
          <a:srgbClr val="5D5D5D"/>
        </a:lt2>
        <a:accent1>
          <a:srgbClr val="FFCC00"/>
        </a:accent1>
        <a:accent2>
          <a:srgbClr val="5D5D5D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535353"/>
        </a:accent6>
        <a:hlink>
          <a:srgbClr val="0099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B2B2B2"/>
        </a:dk1>
        <a:lt1>
          <a:srgbClr val="FFFFFF"/>
        </a:lt1>
        <a:dk2>
          <a:srgbClr val="3F569D"/>
        </a:dk2>
        <a:lt2>
          <a:srgbClr val="C8DEEE"/>
        </a:lt2>
        <a:accent1>
          <a:srgbClr val="FFCC00"/>
        </a:accent1>
        <a:accent2>
          <a:srgbClr val="5D5D5D"/>
        </a:accent2>
        <a:accent3>
          <a:srgbClr val="AFB4CC"/>
        </a:accent3>
        <a:accent4>
          <a:srgbClr val="DADADA"/>
        </a:accent4>
        <a:accent5>
          <a:srgbClr val="FFE2AA"/>
        </a:accent5>
        <a:accent6>
          <a:srgbClr val="535353"/>
        </a:accent6>
        <a:hlink>
          <a:srgbClr val="0099CC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lertGeo_RUTU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irbus Fon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C8DEEE"/>
        </a:dk2>
        <a:lt2>
          <a:srgbClr val="5D5D5D"/>
        </a:lt2>
        <a:accent1>
          <a:srgbClr val="FFCC00"/>
        </a:accent1>
        <a:accent2>
          <a:srgbClr val="5D5D5D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535353"/>
        </a:accent6>
        <a:hlink>
          <a:srgbClr val="0099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B2B2B2"/>
        </a:dk1>
        <a:lt1>
          <a:srgbClr val="FFFFFF"/>
        </a:lt1>
        <a:dk2>
          <a:srgbClr val="3F569D"/>
        </a:dk2>
        <a:lt2>
          <a:srgbClr val="C8DEEE"/>
        </a:lt2>
        <a:accent1>
          <a:srgbClr val="FFCC00"/>
        </a:accent1>
        <a:accent2>
          <a:srgbClr val="5D5D5D"/>
        </a:accent2>
        <a:accent3>
          <a:srgbClr val="AFB4CC"/>
        </a:accent3>
        <a:accent4>
          <a:srgbClr val="DADADA"/>
        </a:accent4>
        <a:accent5>
          <a:srgbClr val="FFE2AA"/>
        </a:accent5>
        <a:accent6>
          <a:srgbClr val="535353"/>
        </a:accent6>
        <a:hlink>
          <a:srgbClr val="0099CC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</TotalTime>
  <Words>174</Words>
  <Application>Microsoft Macintosh PowerPoint</Application>
  <PresentationFormat>On-screen Show (4:3)</PresentationFormat>
  <Paragraphs>37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Xeos_Overview_2016_Theme</vt:lpstr>
      <vt:lpstr>AlertGeo_RUTUS</vt:lpstr>
      <vt:lpstr>1_AlertGeo_RUTUS</vt:lpstr>
      <vt:lpstr>Seismic Instrumentation Technology Symposium  Oct 30-31 2018</vt:lpstr>
      <vt:lpstr>Seismic Iridium Telemetry for Polar</vt:lpstr>
      <vt:lpstr>Alert Geomatics</vt:lpstr>
      <vt:lpstr>The Instrument</vt:lpstr>
      <vt:lpstr>PowerPoint Presentation</vt:lpstr>
      <vt:lpstr>Current Developments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Instrumentation Technology Symposium</dc:title>
  <dc:creator>derek inglis</dc:creator>
  <cp:lastModifiedBy>derek inglis</cp:lastModifiedBy>
  <cp:revision>18</cp:revision>
  <cp:lastPrinted>2018-10-29T02:02:10Z</cp:lastPrinted>
  <dcterms:created xsi:type="dcterms:W3CDTF">2018-10-29T01:24:13Z</dcterms:created>
  <dcterms:modified xsi:type="dcterms:W3CDTF">2018-10-30T06:43:38Z</dcterms:modified>
</cp:coreProperties>
</file>